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260_161D6572.xml" ContentType="application/vnd.ms-powerpoint.comments+xml"/>
  <Override PartName="/ppt/comments/modernComment_262_6B7DD729.xml" ContentType="application/vnd.ms-powerpoint.comments+xml"/>
  <Override PartName="/ppt/comments/modernComment_27A_DEE1466D.xml" ContentType="application/vnd.ms-powerpoint.comments+xml"/>
  <Override PartName="/ppt/comments/modernComment_285_452CA6C.xml" ContentType="application/vnd.ms-powerpoint.comments+xml"/>
  <Override PartName="/ppt/notesSlides/notesSlide1.xml" ContentType="application/vnd.openxmlformats-officedocument.presentationml.notesSlide+xml"/>
  <Override PartName="/ppt/comments/modernComment_296_8F93271A.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293_C7DE76D9.xml" ContentType="application/vnd.ms-powerpoint.comments+xml"/>
  <Override PartName="/ppt/notesSlides/notesSlide5.xml" ContentType="application/vnd.openxmlformats-officedocument.presentationml.notesSlide+xml"/>
  <Override PartName="/ppt/comments/modernComment_294_5A068E26.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299_13BC5B15.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29B_58491DF0.xml" ContentType="application/vnd.ms-powerpoint.comments+xml"/>
  <Override PartName="/ppt/notesSlides/notesSlide10.xml" ContentType="application/vnd.openxmlformats-officedocument.presentationml.notesSlide+xml"/>
  <Override PartName="/ppt/comments/modernComment_29C_7A6CD0D5.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9F_E736DA0C.xml" ContentType="application/vnd.ms-powerpoint.comments+xml"/>
  <Override PartName="/ppt/notesSlides/notesSlide14.xml" ContentType="application/vnd.openxmlformats-officedocument.presentationml.notesSlide+xml"/>
  <Override PartName="/ppt/comments/modernComment_2A0_6B4E48FF.xml" ContentType="application/vnd.ms-powerpoint.comments+xml"/>
  <Override PartName="/ppt/notesSlides/notesSlide15.xml" ContentType="application/vnd.openxmlformats-officedocument.presentationml.notesSlide+xml"/>
  <Override PartName="/ppt/comments/modernComment_26E_AAD5B587.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2B4_3AB2B41C.xml" ContentType="application/vnd.ms-powerpoint.comments+xml"/>
  <Override PartName="/ppt/comments/modernComment_2B6_D6EA3C9.xml" ContentType="application/vnd.ms-powerpoint.comments+xml"/>
  <Override PartName="/ppt/comments/modernComment_2B7_4D2C0E08.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2D1_FD3EBEBD.xml" ContentType="application/vnd.ms-powerpoint.comments+xml"/>
  <Override PartName="/ppt/notesSlides/notesSlide25.xml" ContentType="application/vnd.openxmlformats-officedocument.presentationml.notesSlide+xml"/>
  <Override PartName="/ppt/comments/modernComment_2B9_403E0793.xml" ContentType="application/vnd.ms-powerpoint.comments+xml"/>
  <Override PartName="/ppt/comments/modernComment_2B8_2D64353C.xml" ContentType="application/vnd.ms-powerpoint.comments+xml"/>
  <Override PartName="/ppt/comments/modernComment_2BD_8AB38A3F.xml" ContentType="application/vnd.ms-powerpoint.comments+xml"/>
  <Override PartName="/ppt/comments/modernComment_2BF_4C5D0757.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2C9_17988E07.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2D4_F38FD887.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D9_D8F07D4.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148"/>
  </p:notesMasterIdLst>
  <p:handoutMasterIdLst>
    <p:handoutMasterId r:id="rId149"/>
  </p:handoutMasterIdLst>
  <p:sldIdLst>
    <p:sldId id="256" r:id="rId2"/>
    <p:sldId id="269" r:id="rId3"/>
    <p:sldId id="590" r:id="rId4"/>
    <p:sldId id="608" r:id="rId5"/>
    <p:sldId id="616" r:id="rId6"/>
    <p:sldId id="609" r:id="rId7"/>
    <p:sldId id="610" r:id="rId8"/>
    <p:sldId id="633" r:id="rId9"/>
    <p:sldId id="647" r:id="rId10"/>
    <p:sldId id="597" r:id="rId11"/>
    <p:sldId id="598" r:id="rId12"/>
    <p:sldId id="599" r:id="rId13"/>
    <p:sldId id="600" r:id="rId14"/>
    <p:sldId id="601" r:id="rId15"/>
    <p:sldId id="602" r:id="rId16"/>
    <p:sldId id="603" r:id="rId17"/>
    <p:sldId id="604" r:id="rId18"/>
    <p:sldId id="605" r:id="rId19"/>
    <p:sldId id="606" r:id="rId20"/>
    <p:sldId id="607" r:id="rId21"/>
    <p:sldId id="614" r:id="rId22"/>
    <p:sldId id="613" r:id="rId23"/>
    <p:sldId id="615" r:id="rId24"/>
    <p:sldId id="634" r:id="rId25"/>
    <p:sldId id="714" r:id="rId26"/>
    <p:sldId id="641" r:id="rId27"/>
    <p:sldId id="635" r:id="rId28"/>
    <p:sldId id="636" r:id="rId29"/>
    <p:sldId id="637" r:id="rId30"/>
    <p:sldId id="642" r:id="rId31"/>
    <p:sldId id="638" r:id="rId32"/>
    <p:sldId id="639" r:id="rId33"/>
    <p:sldId id="640" r:id="rId34"/>
    <p:sldId id="643" r:id="rId35"/>
    <p:sldId id="644" r:id="rId36"/>
    <p:sldId id="629" r:id="rId37"/>
    <p:sldId id="630" r:id="rId38"/>
    <p:sldId id="631" r:id="rId39"/>
    <p:sldId id="541" r:id="rId40"/>
    <p:sldId id="645" r:id="rId41"/>
    <p:sldId id="646" r:id="rId42"/>
    <p:sldId id="648" r:id="rId43"/>
    <p:sldId id="651" r:id="rId44"/>
    <p:sldId id="649" r:id="rId45"/>
    <p:sldId id="650" r:id="rId46"/>
    <p:sldId id="652" r:id="rId47"/>
    <p:sldId id="653" r:id="rId48"/>
    <p:sldId id="654" r:id="rId49"/>
    <p:sldId id="655" r:id="rId50"/>
    <p:sldId id="656" r:id="rId51"/>
    <p:sldId id="675" r:id="rId52"/>
    <p:sldId id="676" r:id="rId53"/>
    <p:sldId id="677" r:id="rId54"/>
    <p:sldId id="678" r:id="rId55"/>
    <p:sldId id="679" r:id="rId56"/>
    <p:sldId id="373" r:id="rId57"/>
    <p:sldId id="611" r:id="rId58"/>
    <p:sldId id="664" r:id="rId59"/>
    <p:sldId id="612" r:id="rId60"/>
    <p:sldId id="663" r:id="rId61"/>
    <p:sldId id="617" r:id="rId62"/>
    <p:sldId id="662" r:id="rId63"/>
    <p:sldId id="618" r:id="rId64"/>
    <p:sldId id="619" r:id="rId65"/>
    <p:sldId id="620" r:id="rId66"/>
    <p:sldId id="621" r:id="rId67"/>
    <p:sldId id="624" r:id="rId68"/>
    <p:sldId id="625" r:id="rId69"/>
    <p:sldId id="626" r:id="rId70"/>
    <p:sldId id="627" r:id="rId71"/>
    <p:sldId id="657" r:id="rId72"/>
    <p:sldId id="658" r:id="rId73"/>
    <p:sldId id="659" r:id="rId74"/>
    <p:sldId id="660" r:id="rId75"/>
    <p:sldId id="661" r:id="rId76"/>
    <p:sldId id="665" r:id="rId77"/>
    <p:sldId id="666" r:id="rId78"/>
    <p:sldId id="667" r:id="rId79"/>
    <p:sldId id="668" r:id="rId80"/>
    <p:sldId id="669" r:id="rId81"/>
    <p:sldId id="670" r:id="rId82"/>
    <p:sldId id="671" r:id="rId83"/>
    <p:sldId id="672" r:id="rId84"/>
    <p:sldId id="622" r:id="rId85"/>
    <p:sldId id="623" r:id="rId86"/>
    <p:sldId id="673" r:id="rId87"/>
    <p:sldId id="674" r:id="rId88"/>
    <p:sldId id="628" r:id="rId89"/>
    <p:sldId id="521" r:id="rId90"/>
    <p:sldId id="632" r:id="rId91"/>
    <p:sldId id="680" r:id="rId92"/>
    <p:sldId id="681" r:id="rId93"/>
    <p:sldId id="683" r:id="rId94"/>
    <p:sldId id="470" r:id="rId95"/>
    <p:sldId id="682" r:id="rId96"/>
    <p:sldId id="693" r:id="rId97"/>
    <p:sldId id="684" r:id="rId98"/>
    <p:sldId id="687" r:id="rId99"/>
    <p:sldId id="691" r:id="rId100"/>
    <p:sldId id="690" r:id="rId101"/>
    <p:sldId id="685" r:id="rId102"/>
    <p:sldId id="686" r:id="rId103"/>
    <p:sldId id="688" r:id="rId104"/>
    <p:sldId id="689" r:id="rId105"/>
    <p:sldId id="692" r:id="rId106"/>
    <p:sldId id="694" r:id="rId107"/>
    <p:sldId id="695" r:id="rId108"/>
    <p:sldId id="717" r:id="rId109"/>
    <p:sldId id="720" r:id="rId110"/>
    <p:sldId id="721" r:id="rId111"/>
    <p:sldId id="719" r:id="rId112"/>
    <p:sldId id="697" r:id="rId113"/>
    <p:sldId id="696" r:id="rId114"/>
    <p:sldId id="698" r:id="rId115"/>
    <p:sldId id="700" r:id="rId116"/>
    <p:sldId id="701" r:id="rId117"/>
    <p:sldId id="703" r:id="rId118"/>
    <p:sldId id="704" r:id="rId119"/>
    <p:sldId id="705" r:id="rId120"/>
    <p:sldId id="718" r:id="rId121"/>
    <p:sldId id="699" r:id="rId122"/>
    <p:sldId id="709" r:id="rId123"/>
    <p:sldId id="710" r:id="rId124"/>
    <p:sldId id="711" r:id="rId125"/>
    <p:sldId id="712" r:id="rId126"/>
    <p:sldId id="713" r:id="rId127"/>
    <p:sldId id="715" r:id="rId128"/>
    <p:sldId id="722" r:id="rId129"/>
    <p:sldId id="723" r:id="rId130"/>
    <p:sldId id="716" r:id="rId131"/>
    <p:sldId id="708" r:id="rId132"/>
    <p:sldId id="706" r:id="rId133"/>
    <p:sldId id="707" r:id="rId134"/>
    <p:sldId id="724" r:id="rId135"/>
    <p:sldId id="725" r:id="rId136"/>
    <p:sldId id="726" r:id="rId137"/>
    <p:sldId id="727" r:id="rId138"/>
    <p:sldId id="728" r:id="rId139"/>
    <p:sldId id="729" r:id="rId140"/>
    <p:sldId id="730" r:id="rId141"/>
    <p:sldId id="732" r:id="rId142"/>
    <p:sldId id="736" r:id="rId143"/>
    <p:sldId id="737" r:id="rId144"/>
    <p:sldId id="733" r:id="rId145"/>
    <p:sldId id="734" r:id="rId146"/>
    <p:sldId id="735" r:id="rId147"/>
  </p:sldIdLst>
  <p:sldSz cx="10287000" cy="6858000" type="35mm"/>
  <p:notesSz cx="6794500" cy="9918700"/>
  <p:embeddedFontLst>
    <p:embeddedFont>
      <p:font typeface="Cambria Math" panose="02040503050406030204" pitchFamily="18" charset="0"/>
      <p:regular r:id="rId150"/>
    </p:embeddedFont>
    <p:embeddedFont>
      <p:font typeface="CG Times" panose="020B0604020202020204" charset="0"/>
      <p:regular r:id="rId151"/>
      <p:bold r:id="rId152"/>
      <p:italic r:id="rId153"/>
      <p:boldItalic r:id="rId154"/>
    </p:embeddedFont>
    <p:embeddedFont>
      <p:font typeface="CommonBullets" panose="020B0604020202020204"/>
      <p:regular r:id="rId155"/>
    </p:embeddedFont>
    <p:embeddedFont>
      <p:font typeface="Univers" panose="020B0503020202020204" pitchFamily="34" charset="0"/>
      <p:regular r:id="rId156"/>
      <p:bold r:id="rId157"/>
      <p:italic r:id="rId158"/>
      <p:boldItalic r:id="rId159"/>
    </p:embeddedFont>
  </p:embeddedFontLst>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1502" userDrawn="1">
          <p15:clr>
            <a:srgbClr val="A4A3A4"/>
          </p15:clr>
        </p15:guide>
        <p15:guide id="2" pos="5598">
          <p15:clr>
            <a:srgbClr val="A4A3A4"/>
          </p15:clr>
        </p15:guide>
      </p15:sldGuideLst>
    </p:ext>
    <p:ext uri="{2D200454-40CA-4A62-9FC3-DE9A4176ACB9}">
      <p15:notesGuideLst xmlns:p15="http://schemas.microsoft.com/office/powerpoint/2012/main">
        <p15:guide id="1" orient="horz" pos="3122">
          <p15:clr>
            <a:srgbClr val="A4A3A4"/>
          </p15:clr>
        </p15:guide>
        <p15:guide id="2" pos="213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1A8184-0BA0-E4A1-020E-A605B8486DC9}" name="ANTONIO LÓPEZ FERNÁNDEZ" initials="AL" userId="S::alopez@ms.ugr.es::57a6d164-c2a4-4c74-bb48-f786bfd4f0e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5F5F5F"/>
    <a:srgbClr val="FF964F"/>
    <a:srgbClr val="E68900"/>
    <a:srgbClr val="FFFF99"/>
    <a:srgbClr val="007E60"/>
    <a:srgbClr val="A88000"/>
    <a:srgbClr val="E9AF0D"/>
    <a:srgbClr val="A1E3C7"/>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41" autoAdjust="0"/>
    <p:restoredTop sz="91501" autoAdjust="0"/>
  </p:normalViewPr>
  <p:slideViewPr>
    <p:cSldViewPr snapToGrid="0">
      <p:cViewPr varScale="1">
        <p:scale>
          <a:sx n="64" d="100"/>
          <a:sy n="64" d="100"/>
        </p:scale>
        <p:origin x="91" y="211"/>
      </p:cViewPr>
      <p:guideLst>
        <p:guide orient="horz" pos="1502"/>
        <p:guide pos="55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928"/>
    </p:cViewPr>
  </p:sorterViewPr>
  <p:notesViewPr>
    <p:cSldViewPr snapToGrid="0">
      <p:cViewPr varScale="1">
        <p:scale>
          <a:sx n="47" d="100"/>
          <a:sy n="47" d="100"/>
        </p:scale>
        <p:origin x="-1980" y="-96"/>
      </p:cViewPr>
      <p:guideLst>
        <p:guide orient="horz" pos="3122"/>
        <p:guide pos="2139"/>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2.fntdata"/><Relationship Id="rId156" Type="http://schemas.openxmlformats.org/officeDocument/2006/relationships/font" Target="fonts/font7.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16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6.fntdata"/></Relationships>
</file>

<file path=ppt/comments/modernComment_260_161D6572.xml><?xml version="1.0" encoding="utf-8"?>
<p188:cmLst xmlns:a="http://schemas.openxmlformats.org/drawingml/2006/main" xmlns:r="http://schemas.openxmlformats.org/officeDocument/2006/relationships" xmlns:p188="http://schemas.microsoft.com/office/powerpoint/2018/8/main">
  <p188:cm id="{D01B4766-9C5C-4893-A82E-E01F74CDC396}" authorId="{431A8184-0BA0-E4A1-020E-A605B8486DC9}" status="resolved" created="2025-07-20T00:12:05.171" complete="100000">
    <pc:sldMkLst xmlns:pc="http://schemas.microsoft.com/office/powerpoint/2013/main/command">
      <pc:docMk/>
      <pc:sldMk cId="371025266" sldId="608"/>
    </pc:sldMkLst>
    <p188:txBody>
      <a:bodyPr/>
      <a:lstStyle/>
      <a:p>
        <a:r>
          <a:rPr lang="es-ES"/>
          <a:t>La interfaz de Godot consta de varias áreas y paneles que proporcionan acceso a diferentes herramientas y funciones para el desarrollo de juegos. Zona o área de visualización de la escena con un grid en el plano Y=0 (medida por defecto 1), sistema de coordenadas 3d mundial (a derechas). En la parte superio derecha se maneja la proyección que venos en esta área</a:t>
        </a:r>
      </a:p>
    </p188:txBody>
  </p188:cm>
</p188:cmLst>
</file>

<file path=ppt/comments/modernComment_262_6B7DD729.xml><?xml version="1.0" encoding="utf-8"?>
<p188:cmLst xmlns:a="http://schemas.openxmlformats.org/drawingml/2006/main" xmlns:r="http://schemas.openxmlformats.org/officeDocument/2006/relationships" xmlns:p188="http://schemas.microsoft.com/office/powerpoint/2018/8/main">
  <p188:cm id="{133E868C-5E2F-4F4B-84F5-9D49E8728AEF}" authorId="{431A8184-0BA0-E4A1-020E-A605B8486DC9}" status="resolved" created="2025-07-21T03:50:41.947" complete="100000">
    <pc:sldMkLst xmlns:pc="http://schemas.microsoft.com/office/powerpoint/2013/main/command">
      <pc:docMk/>
      <pc:sldMk cId="1803409193" sldId="610"/>
    </pc:sldMkLst>
    <p188:txBody>
      <a:bodyPr/>
      <a:lstStyle/>
      <a:p>
        <a:r>
          <a:rPr lang="es-ES"/>
          <a:t>En el lado izquierdo de la interfaz se encuentra un panel con varias pestañas que incluyen: a. Escena:  editar y organizar las escenas del proyecto, agregar nodos, b. Sistema de archivos: Muestra la estructura de archivos y carpetas del proyecto. Aquí se puede navegar, importar y organizar los recursos utilizados en el proyecto.
c. Árbol de escenas: Muestra la jerarquía de nodos en la escena actual. Se puede examinar y manipular la estructura del árbol de escenas aquí.
Panel derecho:  a. Inspector: Muestra las propiedades del nodo o recurso seleccionado actualmente en la escena. Se Pueden ajustar y modificar las propiedades en este panel.
b. Nodos: Muestra los nodos que están presentes en la escena actual.
c. Historial: Muestra el historial de cambios realizados en la escena.
Panel inferior: a. Salida: Muestra mensajes (print), advertencias y errores producidos al ejecutar código 
b. Depurador
c. Audio: sonido en el juego
d. Animación: crear y editar animaciones para los nodos 
e. Editor de Shader.
Panel para ejecutar el proyecto o una escena concreta.
</a:t>
        </a:r>
      </a:p>
    </p188:txBody>
  </p188:cm>
</p188:cmLst>
</file>

<file path=ppt/comments/modernComment_26E_AAD5B587.xml><?xml version="1.0" encoding="utf-8"?>
<p188:cmLst xmlns:a="http://schemas.openxmlformats.org/drawingml/2006/main" xmlns:r="http://schemas.openxmlformats.org/officeDocument/2006/relationships" xmlns:p188="http://schemas.microsoft.com/office/powerpoint/2018/8/main">
  <p188:cm id="{5E5D7E51-36AA-4B75-BA2F-33406397A913}" authorId="{431A8184-0BA0-E4A1-020E-A605B8486DC9}" status="resolved" created="2025-08-11T10:11:48.772" complete="100000">
    <pc:sldMkLst xmlns:pc="http://schemas.microsoft.com/office/powerpoint/2013/main/command">
      <pc:docMk/>
      <pc:sldMk cId="2866132359" sldId="622"/>
    </pc:sldMkLst>
    <p188:txBody>
      <a:bodyPr/>
      <a:lstStyle/>
      <a:p>
        <a:r>
          <a:rPr lang="es-ES"/>
          <a:t>Hay un plano que sirve para cambiar el valor de fov en la interfaz de Godot. En el dibujo aparece sin el relleno gris de los otros planos</a:t>
        </a:r>
      </a:p>
    </p188:txBody>
  </p188:cm>
</p188:cmLst>
</file>

<file path=ppt/comments/modernComment_27A_DEE1466D.xml><?xml version="1.0" encoding="utf-8"?>
<p188:cmLst xmlns:a="http://schemas.openxmlformats.org/drawingml/2006/main" xmlns:r="http://schemas.openxmlformats.org/officeDocument/2006/relationships" xmlns:p188="http://schemas.microsoft.com/office/powerpoint/2018/8/main">
  <p188:cm id="{B880BD0C-C4E4-40D0-B4DD-6E3C10DE73FC}" authorId="{431A8184-0BA0-E4A1-020E-A605B8486DC9}" status="resolved" created="2025-09-02T12:47:03.984" complete="100000">
    <pc:sldMkLst xmlns:pc="http://schemas.microsoft.com/office/powerpoint/2013/main/command">
      <pc:docMk/>
      <pc:sldMk cId="3739305581" sldId="634"/>
    </pc:sldMkLst>
    <p188:txBody>
      <a:bodyPr/>
      <a:lstStyle/>
      <a:p>
        <a:r>
          <a:rPr lang="es-ES"/>
          <a:t>Al quitar lasa tapas se observa que l eliminación de las caras traseras esta activada por defecto</a:t>
        </a:r>
      </a:p>
    </p188:txBody>
  </p188:cm>
</p188:cmLst>
</file>

<file path=ppt/comments/modernComment_285_452CA6C.xml><?xml version="1.0" encoding="utf-8"?>
<p188:cmLst xmlns:a="http://schemas.openxmlformats.org/drawingml/2006/main" xmlns:r="http://schemas.openxmlformats.org/officeDocument/2006/relationships" xmlns:p188="http://schemas.microsoft.com/office/powerpoint/2018/8/main">
  <p188:cm id="{583380B6-EBAB-4317-9CF0-6FDB2C831769}" authorId="{431A8184-0BA0-E4A1-020E-A605B8486DC9}" status="resolved" created="2025-08-01T01:53:44.475" complete="100000">
    <pc:sldMkLst xmlns:pc="http://schemas.microsoft.com/office/powerpoint/2013/main/command">
      <pc:docMk/>
      <pc:sldMk cId="72534636" sldId="645"/>
    </pc:sldMkLst>
    <p188:txBody>
      <a:bodyPr/>
      <a:lstStyle/>
      <a:p>
        <a:r>
          <a:rPr lang="es-ES"/>
          <a:t>En este caso no es necesario crear un color para cada cara. Las diferencias de color se producen por la iluminación que depende de la orientación de los vectores normales a las caras con respecto a la luz
</a:t>
        </a:r>
      </a:p>
    </p188:txBody>
  </p188:cm>
</p188:cmLst>
</file>

<file path=ppt/comments/modernComment_293_C7DE76D9.xml><?xml version="1.0" encoding="utf-8"?>
<p188:cmLst xmlns:a="http://schemas.openxmlformats.org/drawingml/2006/main" xmlns:r="http://schemas.openxmlformats.org/officeDocument/2006/relationships" xmlns:p188="http://schemas.microsoft.com/office/powerpoint/2018/8/main">
  <p188:cm id="{62F7F9F8-B1F9-4B0C-A0B7-C65C9947C89D}" authorId="{431A8184-0BA0-E4A1-020E-A605B8486DC9}" status="resolved" created="2025-08-08T00:54:39" complete="100000">
    <pc:sldMkLst xmlns:pc="http://schemas.microsoft.com/office/powerpoint/2013/main/command">
      <pc:docMk/>
      <pc:sldMk cId="3353245401" sldId="659"/>
    </pc:sldMkLst>
    <p188:txBody>
      <a:bodyPr/>
      <a:lstStyle/>
      <a:p>
        <a:r>
          <a:rPr lang="es-ES"/>
          <a:t>Los grados de libertad se crean en nodos separados de los que corresponden al modelado de las figuras. Hay dos nodos para el grado de libertad alfa al tener dos figuras afectadas por este grado de libertad. Es complicado hacerlo con un solo nodo
</a:t>
        </a:r>
      </a:p>
    </p188:txBody>
  </p188:cm>
</p188:cmLst>
</file>

<file path=ppt/comments/modernComment_294_5A068E26.xml><?xml version="1.0" encoding="utf-8"?>
<p188:cmLst xmlns:a="http://schemas.openxmlformats.org/drawingml/2006/main" xmlns:r="http://schemas.openxmlformats.org/officeDocument/2006/relationships" xmlns:p188="http://schemas.microsoft.com/office/powerpoint/2018/8/main">
  <p188:cm id="{1B060632-F3CB-49B0-9687-9452AF0FC822}" authorId="{431A8184-0BA0-E4A1-020E-A605B8486DC9}" status="resolved" created="2025-08-08T02:34:34.541" complete="100000">
    <pc:sldMkLst xmlns:pc="http://schemas.microsoft.com/office/powerpoint/2013/main/command">
      <pc:docMk/>
      <pc:sldMk cId="1510379046" sldId="660"/>
    </pc:sldMkLst>
    <p188:txBody>
      <a:bodyPr/>
      <a:lstStyle/>
      <a:p>
        <a:r>
          <a:rPr lang="es-ES"/>
          <a:t>El cubo es de tamaño 1 centrado en el origen por ello después de escalarlo se traslada hacia arriba la mitad del esclado</a:t>
        </a:r>
      </a:p>
    </p188:txBody>
  </p188:cm>
</p188:cmLst>
</file>

<file path=ppt/comments/modernComment_296_8F93271A.xml><?xml version="1.0" encoding="utf-8"?>
<p188:cmLst xmlns:a="http://schemas.openxmlformats.org/drawingml/2006/main" xmlns:r="http://schemas.openxmlformats.org/officeDocument/2006/relationships" xmlns:p188="http://schemas.microsoft.com/office/powerpoint/2018/8/main">
  <p188:cm id="{9758B101-DA5D-48C4-812F-F8FD460886A3}" authorId="{431A8184-0BA0-E4A1-020E-A605B8486DC9}" status="resolved" created="2025-09-02T11:34:25.733" complete="100000">
    <pc:sldMkLst xmlns:pc="http://schemas.microsoft.com/office/powerpoint/2013/main/command">
      <pc:docMk/>
      <pc:sldMk cId="2408785690" sldId="662"/>
    </pc:sldMkLst>
    <p188:txBody>
      <a:bodyPr/>
      <a:lstStyle/>
      <a:p>
        <a:r>
          <a:rPr lang="es-ES"/>
          <a:t>El plano y=0 se coloca para una mejor comprensión de las transformaciones que se realizan</a:t>
        </a:r>
      </a:p>
    </p188:txBody>
  </p188:cm>
</p188:cmLst>
</file>

<file path=ppt/comments/modernComment_299_13BC5B15.xml><?xml version="1.0" encoding="utf-8"?>
<p188:cmLst xmlns:a="http://schemas.openxmlformats.org/drawingml/2006/main" xmlns:r="http://schemas.openxmlformats.org/officeDocument/2006/relationships" xmlns:p188="http://schemas.microsoft.com/office/powerpoint/2018/8/main">
  <p188:cm id="{8DE23819-949E-4DFE-A637-224EC83F1BE1}" authorId="{431A8184-0BA0-E4A1-020E-A605B8486DC9}" status="resolved" created="2025-08-08T21:56:00.285" complete="100000">
    <ac:deMkLst xmlns:ac="http://schemas.microsoft.com/office/drawing/2013/main/command">
      <pc:docMk xmlns:pc="http://schemas.microsoft.com/office/powerpoint/2013/main/command"/>
      <pc:sldMk xmlns:pc="http://schemas.microsoft.com/office/powerpoint/2013/main/command" cId="331111189" sldId="665"/>
      <ac:spMk id="11" creationId="{14E84654-D1E6-B626-A4E7-6E5F73E50BFF}"/>
    </ac:deMkLst>
    <p188:txBody>
      <a:bodyPr/>
      <a:lstStyle/>
      <a:p>
        <a:r>
          <a:rPr lang="es-ES"/>
          <a:t>Escalado inicial 0.25
Se traslada el cable a -escalar/2 ya que el cilindro está centrado con respecto al origen.  Se resta 0.1 que corresponde a la mitad de la altura del carro </a:t>
        </a:r>
      </a:p>
    </p188:txBody>
  </p188:cm>
</p188:cmLst>
</file>

<file path=ppt/comments/modernComment_29B_58491DF0.xml><?xml version="1.0" encoding="utf-8"?>
<p188:cmLst xmlns:a="http://schemas.openxmlformats.org/drawingml/2006/main" xmlns:r="http://schemas.openxmlformats.org/officeDocument/2006/relationships" xmlns:p188="http://schemas.microsoft.com/office/powerpoint/2018/8/main">
  <p188:cm id="{FAD35C16-F3EF-4939-AACA-01123D674D82}" authorId="{431A8184-0BA0-E4A1-020E-A605B8486DC9}" status="resolved" created="2025-08-08T21:56:00.285" complete="100000">
    <ac:deMkLst xmlns:ac="http://schemas.microsoft.com/office/drawing/2013/main/command">
      <pc:docMk xmlns:pc="http://schemas.microsoft.com/office/powerpoint/2013/main/command"/>
      <pc:sldMk xmlns:pc="http://schemas.microsoft.com/office/powerpoint/2013/main/command" cId="1481186800" sldId="667"/>
      <ac:spMk id="11" creationId="{DCF3CD8A-225E-8903-653F-0D62CE5DFA12}"/>
    </ac:deMkLst>
    <p188:txBody>
      <a:bodyPr/>
      <a:lstStyle/>
      <a:p>
        <a:r>
          <a:rPr lang="es-ES"/>
          <a:t>Escalado inicial 0.25
Se traslada la esfera  -escalar ya que es la longitud total del cable </a:t>
        </a:r>
      </a:p>
    </p188:txBody>
  </p188:cm>
</p188:cmLst>
</file>

<file path=ppt/comments/modernComment_29C_7A6CD0D5.xml><?xml version="1.0" encoding="utf-8"?>
<p188:cmLst xmlns:a="http://schemas.openxmlformats.org/drawingml/2006/main" xmlns:r="http://schemas.openxmlformats.org/officeDocument/2006/relationships" xmlns:p188="http://schemas.microsoft.com/office/powerpoint/2018/8/main">
  <p188:cm id="{88939429-9194-4D7F-91DC-D10EA4A0A112}" authorId="{431A8184-0BA0-E4A1-020E-A605B8486DC9}" status="resolved" created="2025-08-09T00:31:41.114" complete="100000">
    <pc:sldMkLst xmlns:pc="http://schemas.microsoft.com/office/powerpoint/2013/main/command">
      <pc:docMk/>
      <pc:sldMk cId="2053951701" sldId="668"/>
    </pc:sldMkLst>
    <p188:txBody>
      <a:bodyPr/>
      <a:lstStyle/>
      <a:p>
        <a:r>
          <a:rPr lang="es-ES"/>
          <a:t>-1.5 desplazamiento inicial del carro en la pluma de la torre. Se baja 0,2, 0.1 por la mitad de la altura de la torre y 0.1 por la mitad de la altura de la pluma</a:t>
        </a:r>
      </a:p>
    </p188:txBody>
  </p188:cm>
</p188:cmLst>
</file>

<file path=ppt/comments/modernComment_29F_E736DA0C.xml><?xml version="1.0" encoding="utf-8"?>
<p188:cmLst xmlns:a="http://schemas.openxmlformats.org/drawingml/2006/main" xmlns:r="http://schemas.openxmlformats.org/officeDocument/2006/relationships" xmlns:p188="http://schemas.microsoft.com/office/powerpoint/2018/8/main">
  <p188:cm id="{1FE62647-DCC2-4772-8FBA-63179D4E6B7F}" authorId="{431A8184-0BA0-E4A1-020E-A605B8486DC9}" status="resolved" created="2025-08-10T03:37:23.530" complete="100000">
    <pc:sldMkLst xmlns:pc="http://schemas.microsoft.com/office/powerpoint/2013/main/command">
      <pc:docMk/>
      <pc:sldMk cId="3879131660" sldId="671"/>
    </pc:sldMkLst>
    <p188:txBody>
      <a:bodyPr/>
      <a:lstStyle/>
      <a:p>
        <a:r>
          <a:rPr lang="es-ES"/>
          <a:t>Con el contrapeso el desplazamiento en y es -0.3 que corresponde a la mitad de la altura de la pluma y la mitad de la altura del contrapeso. La pirámide se construye con código (práctica 2); el desplazamiento en x de 1 sirve para compensar el desplazamiento de la pluma sobre la torre.</a:t>
        </a:r>
      </a:p>
    </p188:txBody>
  </p188:cm>
</p188:cmLst>
</file>

<file path=ppt/comments/modernComment_2A0_6B4E48FF.xml><?xml version="1.0" encoding="utf-8"?>
<p188:cmLst xmlns:a="http://schemas.openxmlformats.org/drawingml/2006/main" xmlns:r="http://schemas.openxmlformats.org/officeDocument/2006/relationships" xmlns:p188="http://schemas.microsoft.com/office/powerpoint/2018/8/main">
  <p188:cm id="{10FF933B-1904-415B-87CD-9C7AED08F108}" authorId="{431A8184-0BA0-E4A1-020E-A605B8486DC9}" status="resolved" created="2025-08-10T04:17:44.081" complete="100000">
    <pc:sldMkLst xmlns:pc="http://schemas.microsoft.com/office/powerpoint/2013/main/command">
      <pc:docMk/>
      <pc:sldMk cId="1800292607" sldId="672"/>
    </pc:sldMkLst>
    <p188:txBody>
      <a:bodyPr/>
      <a:lstStyle/>
      <a:p>
        <a:r>
          <a:rPr lang="es-ES"/>
          <a:t>Aunque no es necesario en esta rotación añadir restricciones se hace para mostrar el modo de hacer restricciones en una rotación sin acumularla en sucesivas llamadas a _pocess, Con rotation se fija la rotación inicial y con position la posición final de la pluma y sus figuras dependientes. Se rota con respecto a un punto pivote que es el punto al que se desplaza la pluma.</a:t>
        </a:r>
      </a:p>
    </p188:txBody>
  </p188:cm>
</p188:cmLst>
</file>

<file path=ppt/comments/modernComment_2B4_3AB2B41C.xml><?xml version="1.0" encoding="utf-8"?>
<p188:cmLst xmlns:a="http://schemas.openxmlformats.org/drawingml/2006/main" xmlns:r="http://schemas.openxmlformats.org/officeDocument/2006/relationships" xmlns:p188="http://schemas.microsoft.com/office/powerpoint/2018/8/main">
  <p188:cm id="{6562E303-F5C1-4776-AC2C-2B459DC923E3}" authorId="{431A8184-0BA0-E4A1-020E-A605B8486DC9}" status="resolved" created="2025-08-16T02:20:21.117" complete="100000">
    <pc:sldMkLst xmlns:pc="http://schemas.microsoft.com/office/powerpoint/2013/main/command">
      <pc:docMk/>
      <pc:sldMk cId="984790044" sldId="692"/>
    </pc:sldMkLst>
    <p188:txBody>
      <a:bodyPr/>
      <a:lstStyle/>
      <a:p>
        <a:r>
          <a:rPr lang="es-ES"/>
          <a:t>Si la luz no cambia de posición el Depth Map se crea una sola vez. Habrá uno por cada luz. Hay que encerrar la escena en una caja frontera para determinar el plano near de la proyección a realizar con respecto a la luz y que se puedan determinar las sombras para todos los objetos de la escena, aunque en la proyección realizada para la cámara tengamos objetos que queden fuera del volumen de vista o se tengan que recortar.</a:t>
        </a:r>
      </a:p>
    </p188:txBody>
  </p188:cm>
</p188:cmLst>
</file>

<file path=ppt/comments/modernComment_2B6_D6EA3C9.xml><?xml version="1.0" encoding="utf-8"?>
<p188:cmLst xmlns:a="http://schemas.openxmlformats.org/drawingml/2006/main" xmlns:r="http://schemas.openxmlformats.org/officeDocument/2006/relationships" xmlns:p188="http://schemas.microsoft.com/office/powerpoint/2018/8/main">
  <p188:cm id="{FB3BFE9B-47AA-4DEB-9F0F-EF1896D1C330}" authorId="{431A8184-0BA0-E4A1-020E-A605B8486DC9}" status="resolved" created="2025-08-16T13:34:29.185" complete="100000">
    <pc:sldMkLst xmlns:pc="http://schemas.microsoft.com/office/powerpoint/2013/main/command">
      <pc:docMk/>
      <pc:sldMk cId="225354697" sldId="694"/>
    </pc:sldMkLst>
    <p188:txBody>
      <a:bodyPr/>
      <a:lstStyle/>
      <a:p>
        <a:r>
          <a:rPr lang="es-ES"/>
          <a:t>El propio objeto puede proyectar sombras cobre sí mismo. Las coordenadas de profundidad (z) en el sistema cartesiano de la luz se almacenan en un depth map y se pueden producir errores por redondeos. También un `píxel en un depth map puede corresponder a una zona grande de la escena, Se suma un bias para que la superficie que corresponde con lo almacenado en el depth map  no proyecte sombras sobre si misma
</a:t>
        </a:r>
      </a:p>
    </p188:txBody>
  </p188:cm>
</p188:cmLst>
</file>

<file path=ppt/comments/modernComment_2B7_4D2C0E08.xml><?xml version="1.0" encoding="utf-8"?>
<p188:cmLst xmlns:a="http://schemas.openxmlformats.org/drawingml/2006/main" xmlns:r="http://schemas.openxmlformats.org/officeDocument/2006/relationships" xmlns:p188="http://schemas.microsoft.com/office/powerpoint/2018/8/main">
  <p188:cm id="{51E2E7A1-A566-41E0-8DBF-8456FAF3DC85}" authorId="{431A8184-0BA0-E4A1-020E-A605B8486DC9}" status="resolved" created="2025-08-16T13:37:50.580" complete="100000">
    <pc:sldMkLst xmlns:pc="http://schemas.microsoft.com/office/powerpoint/2013/main/command">
      <pc:docMk/>
      <pc:sldMk cId="1294732808" sldId="695"/>
    </pc:sldMkLst>
    <p188:txBody>
      <a:bodyPr/>
      <a:lstStyle/>
      <a:p>
        <a:r>
          <a:rPr lang="es-ES"/>
          <a:t>Si el bias es muy alto, el motor desplaza la sombra del objeto y no está pegada a éste. El nombre viene de Peter Pan cuya sombra podía ser independiente del propior Peter.</a:t>
        </a:r>
      </a:p>
    </p188:txBody>
  </p188:cm>
</p188:cmLst>
</file>

<file path=ppt/comments/modernComment_2B8_2D64353C.xml><?xml version="1.0" encoding="utf-8"?>
<p188:cmLst xmlns:a="http://schemas.openxmlformats.org/drawingml/2006/main" xmlns:r="http://schemas.openxmlformats.org/officeDocument/2006/relationships" xmlns:p188="http://schemas.microsoft.com/office/powerpoint/2018/8/main">
  <p188:cm id="{1E5D5A88-9069-4188-A70F-CFFE22856365}" authorId="{431A8184-0BA0-E4A1-020E-A605B8486DC9}" status="resolved" created="2025-08-17T16:43:45.374" complete="100000">
    <pc:sldMkLst xmlns:pc="http://schemas.microsoft.com/office/powerpoint/2013/main/command">
      <pc:docMk/>
      <pc:sldMk cId="761541948" sldId="696"/>
    </pc:sldMkLst>
    <p188:txBody>
      <a:bodyPr/>
      <a:lstStyle/>
      <a:p>
        <a:r>
          <a:rPr lang="es-ES"/>
          <a:t>El modelo de Burley incluye correcciones para cuando la luz llega de forma rasante a una superficie (fresnel_D90). Se tiene en cuenta la dependencia de la reflexión difusa según el ángulo de visión. El exponente 5 viene de la aproximación de Schlick para Fresnel. También interviene la rugosidad del material, con 1 para materiales mate y 0 para pulidos.</a:t>
        </a:r>
      </a:p>
    </p188:txBody>
  </p188:cm>
</p188:cmLst>
</file>

<file path=ppt/comments/modernComment_2B9_403E0793.xml><?xml version="1.0" encoding="utf-8"?>
<p188:cmLst xmlns:a="http://schemas.openxmlformats.org/drawingml/2006/main" xmlns:r="http://schemas.openxmlformats.org/officeDocument/2006/relationships" xmlns:p188="http://schemas.microsoft.com/office/powerpoint/2018/8/main">
  <p188:cm id="{A0E3D762-4C56-40A7-A012-AD5A00E56DA0}" authorId="{431A8184-0BA0-E4A1-020E-A605B8486DC9}" status="resolved" created="2025-08-16T23:27:40.297" complete="100000">
    <pc:sldMkLst xmlns:pc="http://schemas.microsoft.com/office/powerpoint/2013/main/command">
      <pc:docMk/>
      <pc:sldMk cId="1077806995" sldId="697"/>
    </pc:sldMkLst>
    <p188:txBody>
      <a:bodyPr/>
      <a:lstStyle/>
      <a:p>
        <a:r>
          <a:rPr lang="es-ES"/>
          <a:t>El modelo de Lambert supone que la luz se refleja por igual, de forma proporcional al ángulo entre un vector hacia la luz y la normal a la superficie del objeto. Con Lambert wrap se extiende la iluminación alrededor del objeto siendo más suave el cambio de zona iluminada a no iluminada. Para cambiar el parámetro w (wrap) hay que hacerlo mediante código, en versiones anteriores de Godot se podía cambiar en el inspector.</a:t>
        </a:r>
      </a:p>
    </p188:txBody>
  </p188:cm>
</p188:cmLst>
</file>

<file path=ppt/comments/modernComment_2BD_8AB38A3F.xml><?xml version="1.0" encoding="utf-8"?>
<p188:cmLst xmlns:a="http://schemas.openxmlformats.org/drawingml/2006/main" xmlns:r="http://schemas.openxmlformats.org/officeDocument/2006/relationships" xmlns:p188="http://schemas.microsoft.com/office/powerpoint/2018/8/main">
  <p188:cm id="{3D35A0D9-64F8-45CD-BF96-8C0D26865E8B}" authorId="{431A8184-0BA0-E4A1-020E-A605B8486DC9}" status="resolved" created="2025-08-18T13:36:38.459" complete="100000">
    <pc:sldMkLst xmlns:pc="http://schemas.microsoft.com/office/powerpoint/2013/main/command">
      <pc:docMk/>
      <pc:sldMk cId="3352824927" sldId="700"/>
    </pc:sldMkLst>
    <p188:txBody>
      <a:bodyPr/>
      <a:lstStyle/>
      <a:p>
        <a:r>
          <a:rPr lang="es-ES"/>
          <a:t>La distribución GGX considera que la superficie de los objetos esta formada por microfacetas cuya orientación  determinan su rugosidad. La distribución GGX depende del ángulo entre las normales de las microfacetas y el vector half-way  h (el vector entre la luz y la cámara). GGX también significa Gaussian Generalized y X se añade para diferenciarla de otras distribuciones gausianas generalizadas.
La distribución de Fresnel modela el brillo según la dirección al observador. F_0 es la luz que se refleja cuando el en ángulo entre la normal a la superficie y el vector hacia la luz es de 90 grados (luz rasante). </a:t>
        </a:r>
      </a:p>
    </p188:txBody>
  </p188:cm>
</p188:cmLst>
</file>

<file path=ppt/comments/modernComment_2BF_4C5D0757.xml><?xml version="1.0" encoding="utf-8"?>
<p188:cmLst xmlns:a="http://schemas.openxmlformats.org/drawingml/2006/main" xmlns:r="http://schemas.openxmlformats.org/officeDocument/2006/relationships" xmlns:p188="http://schemas.microsoft.com/office/powerpoint/2018/8/main">
  <p188:cm id="{FE64765C-87D8-4894-A7E2-7C14BCA48DDB}" authorId="{431A8184-0BA0-E4A1-020E-A605B8486DC9}" status="resolved" created="2025-08-18T20:57:26.916" complete="100000">
    <pc:sldMkLst xmlns:pc="http://schemas.microsoft.com/office/powerpoint/2013/main/command">
      <pc:docMk/>
      <pc:sldMk cId="1281165143" sldId="703"/>
    </pc:sldMkLst>
    <p188:txBody>
      <a:bodyPr/>
      <a:lstStyle/>
      <a:p>
        <a:r>
          <a:rPr lang="es-ES"/>
          <a:t>La función de geometría de Smith modela la auto-occlusión. No todas las facetas visibles al observador reciben luz directa, porque unas bloquean a otras, luego no todas las facetas reflejan hacia la cámara. Este factor G reduce la energía especular considerando la rugosidad de la superficie. A más rugosidad más autoclusión</a:t>
        </a:r>
      </a:p>
    </p188:txBody>
  </p188:cm>
</p188:cmLst>
</file>

<file path=ppt/comments/modernComment_2C9_17988E07.xml><?xml version="1.0" encoding="utf-8"?>
<p188:cmLst xmlns:a="http://schemas.openxmlformats.org/drawingml/2006/main" xmlns:r="http://schemas.openxmlformats.org/officeDocument/2006/relationships" xmlns:p188="http://schemas.microsoft.com/office/powerpoint/2018/8/main">
  <p188:cm id="{57EA0902-B439-42C0-A177-3A09E59691F0}" authorId="{431A8184-0BA0-E4A1-020E-A605B8486DC9}" status="resolved" created="2025-08-21T09:49:51.041" complete="100000">
    <pc:sldMkLst xmlns:pc="http://schemas.microsoft.com/office/powerpoint/2013/main/command">
      <pc:docMk/>
      <pc:sldMk cId="395873799" sldId="713"/>
    </pc:sldMkLst>
    <p188:txBody>
      <a:bodyPr/>
      <a:lstStyle/>
      <a:p>
        <a:r>
          <a:rPr lang="es-ES"/>
          <a:t>Para aplicar imágenes diferentes a las distintas caras de un objeto en vez de dividirlo en partes, se puede optar por realizar una composición con diferentes imágenes en una sola que sirva de textura.</a:t>
        </a:r>
      </a:p>
    </p188:txBody>
  </p188:cm>
</p188:cmLst>
</file>

<file path=ppt/comments/modernComment_2D1_FD3EBEBD.xml><?xml version="1.0" encoding="utf-8"?>
<p188:cmLst xmlns:a="http://schemas.openxmlformats.org/drawingml/2006/main" xmlns:r="http://schemas.openxmlformats.org/officeDocument/2006/relationships" xmlns:p188="http://schemas.microsoft.com/office/powerpoint/2018/8/main">
  <p188:cm id="{125C3A29-CD92-4163-8C41-61507F538A48}" authorId="{431A8184-0BA0-E4A1-020E-A605B8486DC9}" status="resolved" created="2025-08-24T15:08:05.580" complete="100000">
    <pc:sldMkLst xmlns:pc="http://schemas.microsoft.com/office/powerpoint/2013/main/command">
      <pc:docMk/>
      <pc:sldMk cId="4248747709" sldId="721"/>
    </pc:sldMkLst>
    <p188:txBody>
      <a:bodyPr/>
      <a:lstStyle/>
      <a:p>
        <a:r>
          <a:rPr lang="es-ES"/>
          <a:t>Las luces direccionales simulan fuentes infinitamente lejanas (como el sol). Por ello, la proyección de las sombras es ortográfica. La sombra se calcula dentro de un cubo, con
Fade Start determina el alcance de la sombra. Max distance, la distancia a partir de la cual la sombra se va diluyendo o atenuando (para objetos cercanos su valor es sobre 50, si se aumenta mucho la sombra se pierde) y Pancake size controla la altura del cubo donde se calcula la sombra. 
La proyección para sombras en modo perspectiva lógicamente  se usa en luces spot y focales</a:t>
        </a:r>
      </a:p>
    </p188:txBody>
  </p188:cm>
</p188:cmLst>
</file>

<file path=ppt/comments/modernComment_2D4_F38FD887.xml><?xml version="1.0" encoding="utf-8"?>
<p188:cmLst xmlns:a="http://schemas.openxmlformats.org/drawingml/2006/main" xmlns:r="http://schemas.openxmlformats.org/officeDocument/2006/relationships" xmlns:p188="http://schemas.microsoft.com/office/powerpoint/2018/8/main">
  <p188:cm id="{292B6DE9-F926-48BE-B992-AEE586543D7E}" authorId="{431A8184-0BA0-E4A1-020E-A605B8486DC9}" status="resolved" created="2025-08-25T18:00:43.932" complete="100000">
    <pc:sldMkLst xmlns:pc="http://schemas.microsoft.com/office/powerpoint/2013/main/command">
      <pc:docMk/>
      <pc:sldMk cId="4086290567" sldId="724"/>
    </pc:sldMkLst>
    <p188:txBody>
      <a:bodyPr/>
      <a:lstStyle/>
      <a:p>
        <a:r>
          <a:rPr lang="es-ES"/>
          <a:t>Cuando un SeparationRayShape3D colisiona con un objeto, intenta separarse de él moviendo su extremo al punto de colisión. Por ejemplo, un SeparationRayShape3D junto a un personaje puede permitirle subir instantáneamente al tocar una escalera.</a:t>
        </a:r>
      </a:p>
    </p188:txBody>
  </p188:cm>
</p188:cmLst>
</file>

<file path=ppt/comments/modernComment_2D9_D8F07D4.xml><?xml version="1.0" encoding="utf-8"?>
<p188:cmLst xmlns:a="http://schemas.openxmlformats.org/drawingml/2006/main" xmlns:r="http://schemas.openxmlformats.org/officeDocument/2006/relationships" xmlns:p188="http://schemas.microsoft.com/office/powerpoint/2018/8/main">
  <p188:cm id="{AC29E5F0-2174-4E86-877E-FDF55F413D5B}" authorId="{431A8184-0BA0-E4A1-020E-A605B8486DC9}" status="resolved" created="2025-08-27T16:43:09.236" complete="100000">
    <pc:sldMkLst xmlns:pc="http://schemas.microsoft.com/office/powerpoint/2013/main/command">
      <pc:docMk/>
      <pc:sldMk cId="227477460" sldId="729"/>
    </pc:sldMkLst>
    <p188:txBody>
      <a:bodyPr/>
      <a:lstStyle/>
      <a:p>
        <a:r>
          <a:rPr lang="es-ES"/>
          <a:t>La aproximación a un conjunto de formas convexas es automática. En el ejemplo del objeto busto se han creado tres formas convexas. Nótese que en las zonas del mentón y la nuca las formas de colisión se aproximan peor al volumen del objeto.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E5F2FE1F-5299-16E8-4739-1627F08F391B}"/>
              </a:ext>
            </a:extLst>
          </p:cNvPr>
          <p:cNvSpPr>
            <a:spLocks noGrp="1" noChangeArrowheads="1"/>
          </p:cNvSpPr>
          <p:nvPr>
            <p:ph type="hdr" sz="quarter"/>
          </p:nvPr>
        </p:nvSpPr>
        <p:spPr bwMode="auto">
          <a:xfrm>
            <a:off x="0" y="0"/>
            <a:ext cx="2962275" cy="533400"/>
          </a:xfrm>
          <a:prstGeom prst="rect">
            <a:avLst/>
          </a:prstGeom>
          <a:noFill/>
          <a:ln w="9525">
            <a:noFill/>
            <a:miter lim="800000"/>
            <a:headEnd/>
            <a:tailEnd/>
          </a:ln>
          <a:effectLst/>
        </p:spPr>
        <p:txBody>
          <a:bodyPr vert="horz" wrap="square" lIns="91932" tIns="45966" rIns="91932" bIns="45966" numCol="1" anchor="t" anchorCtr="0" compatLnSpc="1">
            <a:prstTxWarp prst="textNoShape">
              <a:avLst/>
            </a:prstTxWarp>
          </a:bodyPr>
          <a:lstStyle>
            <a:lvl1pPr algn="l" defTabSz="919163" eaLnBrk="0" hangingPunct="0">
              <a:defRPr sz="1200">
                <a:cs typeface="+mn-cs"/>
              </a:defRPr>
            </a:lvl1pPr>
          </a:lstStyle>
          <a:p>
            <a:pPr>
              <a:defRPr/>
            </a:pPr>
            <a:endParaRPr lang="es-ES_tradnl"/>
          </a:p>
        </p:txBody>
      </p:sp>
      <p:sp>
        <p:nvSpPr>
          <p:cNvPr id="198659" name="Rectangle 3">
            <a:extLst>
              <a:ext uri="{FF2B5EF4-FFF2-40B4-BE49-F238E27FC236}">
                <a16:creationId xmlns:a16="http://schemas.microsoft.com/office/drawing/2014/main" id="{5AAD4292-80E0-BB91-4A36-BE03A2EE11EE}"/>
              </a:ext>
            </a:extLst>
          </p:cNvPr>
          <p:cNvSpPr>
            <a:spLocks noGrp="1" noChangeArrowheads="1"/>
          </p:cNvSpPr>
          <p:nvPr>
            <p:ph type="dt" sz="quarter" idx="1"/>
          </p:nvPr>
        </p:nvSpPr>
        <p:spPr bwMode="auto">
          <a:xfrm>
            <a:off x="3819525" y="0"/>
            <a:ext cx="2963863" cy="533400"/>
          </a:xfrm>
          <a:prstGeom prst="rect">
            <a:avLst/>
          </a:prstGeom>
          <a:noFill/>
          <a:ln w="9525">
            <a:noFill/>
            <a:miter lim="800000"/>
            <a:headEnd/>
            <a:tailEnd/>
          </a:ln>
          <a:effectLst/>
        </p:spPr>
        <p:txBody>
          <a:bodyPr vert="horz" wrap="square" lIns="91932" tIns="45966" rIns="91932" bIns="45966" numCol="1" anchor="t" anchorCtr="0" compatLnSpc="1">
            <a:prstTxWarp prst="textNoShape">
              <a:avLst/>
            </a:prstTxWarp>
          </a:bodyPr>
          <a:lstStyle>
            <a:lvl1pPr algn="r" defTabSz="919163" eaLnBrk="0" hangingPunct="0">
              <a:defRPr sz="1200">
                <a:cs typeface="+mn-cs"/>
              </a:defRPr>
            </a:lvl1pPr>
          </a:lstStyle>
          <a:p>
            <a:pPr>
              <a:defRPr/>
            </a:pPr>
            <a:endParaRPr lang="es-ES_tradnl"/>
          </a:p>
        </p:txBody>
      </p:sp>
      <p:sp>
        <p:nvSpPr>
          <p:cNvPr id="198660" name="Rectangle 4">
            <a:extLst>
              <a:ext uri="{FF2B5EF4-FFF2-40B4-BE49-F238E27FC236}">
                <a16:creationId xmlns:a16="http://schemas.microsoft.com/office/drawing/2014/main" id="{8E96155B-EED1-27FE-2BD0-594506A83B76}"/>
              </a:ext>
            </a:extLst>
          </p:cNvPr>
          <p:cNvSpPr>
            <a:spLocks noGrp="1" noChangeArrowheads="1"/>
          </p:cNvSpPr>
          <p:nvPr>
            <p:ph type="ftr" sz="quarter" idx="2"/>
          </p:nvPr>
        </p:nvSpPr>
        <p:spPr bwMode="auto">
          <a:xfrm>
            <a:off x="0" y="9386888"/>
            <a:ext cx="2962275" cy="533400"/>
          </a:xfrm>
          <a:prstGeom prst="rect">
            <a:avLst/>
          </a:prstGeom>
          <a:noFill/>
          <a:ln w="9525">
            <a:noFill/>
            <a:miter lim="800000"/>
            <a:headEnd/>
            <a:tailEnd/>
          </a:ln>
          <a:effectLst/>
        </p:spPr>
        <p:txBody>
          <a:bodyPr vert="horz" wrap="square" lIns="91932" tIns="45966" rIns="91932" bIns="45966" numCol="1" anchor="b" anchorCtr="0" compatLnSpc="1">
            <a:prstTxWarp prst="textNoShape">
              <a:avLst/>
            </a:prstTxWarp>
          </a:bodyPr>
          <a:lstStyle>
            <a:lvl1pPr algn="l" defTabSz="919163" eaLnBrk="0" hangingPunct="0">
              <a:defRPr sz="1200">
                <a:cs typeface="+mn-cs"/>
              </a:defRPr>
            </a:lvl1pPr>
          </a:lstStyle>
          <a:p>
            <a:pPr>
              <a:defRPr/>
            </a:pPr>
            <a:endParaRPr lang="es-ES_tradnl"/>
          </a:p>
        </p:txBody>
      </p:sp>
      <p:sp>
        <p:nvSpPr>
          <p:cNvPr id="198661" name="Rectangle 5">
            <a:extLst>
              <a:ext uri="{FF2B5EF4-FFF2-40B4-BE49-F238E27FC236}">
                <a16:creationId xmlns:a16="http://schemas.microsoft.com/office/drawing/2014/main" id="{D307694A-9092-B3E6-7D64-035AEA7F0381}"/>
              </a:ext>
            </a:extLst>
          </p:cNvPr>
          <p:cNvSpPr>
            <a:spLocks noGrp="1" noChangeArrowheads="1"/>
          </p:cNvSpPr>
          <p:nvPr>
            <p:ph type="sldNum" sz="quarter" idx="3"/>
          </p:nvPr>
        </p:nvSpPr>
        <p:spPr bwMode="auto">
          <a:xfrm>
            <a:off x="3819525" y="9386888"/>
            <a:ext cx="2963863" cy="533400"/>
          </a:xfrm>
          <a:prstGeom prst="rect">
            <a:avLst/>
          </a:prstGeom>
          <a:noFill/>
          <a:ln w="9525">
            <a:noFill/>
            <a:miter lim="800000"/>
            <a:headEnd/>
            <a:tailEnd/>
          </a:ln>
          <a:effectLst/>
        </p:spPr>
        <p:txBody>
          <a:bodyPr vert="horz" wrap="square" lIns="91932" tIns="45966" rIns="91932" bIns="45966" numCol="1" anchor="b" anchorCtr="0" compatLnSpc="1">
            <a:prstTxWarp prst="textNoShape">
              <a:avLst/>
            </a:prstTxWarp>
          </a:bodyPr>
          <a:lstStyle>
            <a:lvl1pPr algn="r" defTabSz="919163" eaLnBrk="0" hangingPunct="0">
              <a:defRPr sz="1200"/>
            </a:lvl1pPr>
          </a:lstStyle>
          <a:p>
            <a:pPr>
              <a:defRPr/>
            </a:pPr>
            <a:fld id="{1EB7B8EC-0D6D-41B6-93A7-10221FCD136A}" type="slidenum">
              <a:rPr lang="es-ES_tradnl" altLang="es-ES"/>
              <a:pPr>
                <a:defRPr/>
              </a:pPr>
              <a:t>‹Nº›</a:t>
            </a:fld>
            <a:endParaRPr lang="es-ES_tradnl" alt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4CBF6D49-3CA1-11FD-24F0-0E39D5C87530}"/>
              </a:ext>
            </a:extLst>
          </p:cNvPr>
          <p:cNvSpPr>
            <a:spLocks noGrp="1" noChangeArrowheads="1"/>
          </p:cNvSpPr>
          <p:nvPr>
            <p:ph type="hdr" sz="quarter"/>
          </p:nvPr>
        </p:nvSpPr>
        <p:spPr bwMode="auto">
          <a:xfrm>
            <a:off x="0" y="0"/>
            <a:ext cx="2951163" cy="460375"/>
          </a:xfrm>
          <a:prstGeom prst="rect">
            <a:avLst/>
          </a:prstGeom>
          <a:noFill/>
          <a:ln w="9525">
            <a:noFill/>
            <a:miter lim="800000"/>
            <a:headEnd/>
            <a:tailEnd/>
          </a:ln>
          <a:effectLst/>
        </p:spPr>
        <p:txBody>
          <a:bodyPr vert="horz" wrap="square" lIns="92453" tIns="46227" rIns="92453" bIns="46227" numCol="1" anchor="t" anchorCtr="0" compatLnSpc="1">
            <a:prstTxWarp prst="textNoShape">
              <a:avLst/>
            </a:prstTxWarp>
          </a:bodyPr>
          <a:lstStyle>
            <a:lvl1pPr algn="l" defTabSz="923925" eaLnBrk="0" hangingPunct="0">
              <a:defRPr sz="1200">
                <a:cs typeface="+mn-cs"/>
              </a:defRPr>
            </a:lvl1pPr>
          </a:lstStyle>
          <a:p>
            <a:pPr>
              <a:defRPr/>
            </a:pPr>
            <a:endParaRPr lang="es-ES_tradnl"/>
          </a:p>
        </p:txBody>
      </p:sp>
      <p:sp>
        <p:nvSpPr>
          <p:cNvPr id="142339" name="Rectangle 3">
            <a:extLst>
              <a:ext uri="{FF2B5EF4-FFF2-40B4-BE49-F238E27FC236}">
                <a16:creationId xmlns:a16="http://schemas.microsoft.com/office/drawing/2014/main" id="{423C00CD-0DE3-D7E4-FEA6-9D9289BC6F82}"/>
              </a:ext>
            </a:extLst>
          </p:cNvPr>
          <p:cNvSpPr>
            <a:spLocks noGrp="1" noChangeArrowheads="1"/>
          </p:cNvSpPr>
          <p:nvPr>
            <p:ph type="dt" idx="1"/>
          </p:nvPr>
        </p:nvSpPr>
        <p:spPr bwMode="auto">
          <a:xfrm>
            <a:off x="3884613" y="0"/>
            <a:ext cx="2876550" cy="460375"/>
          </a:xfrm>
          <a:prstGeom prst="rect">
            <a:avLst/>
          </a:prstGeom>
          <a:noFill/>
          <a:ln w="9525">
            <a:noFill/>
            <a:miter lim="800000"/>
            <a:headEnd/>
            <a:tailEnd/>
          </a:ln>
          <a:effectLst/>
        </p:spPr>
        <p:txBody>
          <a:bodyPr vert="horz" wrap="square" lIns="92453" tIns="46227" rIns="92453" bIns="46227" numCol="1" anchor="t" anchorCtr="0" compatLnSpc="1">
            <a:prstTxWarp prst="textNoShape">
              <a:avLst/>
            </a:prstTxWarp>
          </a:bodyPr>
          <a:lstStyle>
            <a:lvl1pPr algn="r" defTabSz="923925" eaLnBrk="0" hangingPunct="0">
              <a:defRPr sz="1200">
                <a:cs typeface="+mn-cs"/>
              </a:defRPr>
            </a:lvl1pPr>
          </a:lstStyle>
          <a:p>
            <a:pPr>
              <a:defRPr/>
            </a:pPr>
            <a:endParaRPr lang="es-ES_tradnl"/>
          </a:p>
        </p:txBody>
      </p:sp>
      <p:sp>
        <p:nvSpPr>
          <p:cNvPr id="2052" name="Rectangle 4">
            <a:extLst>
              <a:ext uri="{FF2B5EF4-FFF2-40B4-BE49-F238E27FC236}">
                <a16:creationId xmlns:a16="http://schemas.microsoft.com/office/drawing/2014/main" id="{4F0D01C0-7FD1-6A21-6ABD-7C95A115FA8C}"/>
              </a:ext>
            </a:extLst>
          </p:cNvPr>
          <p:cNvSpPr>
            <a:spLocks noGrp="1" noRot="1" noChangeAspect="1" noChangeArrowheads="1" noTextEdit="1"/>
          </p:cNvSpPr>
          <p:nvPr>
            <p:ph type="sldImg" idx="2"/>
          </p:nvPr>
        </p:nvSpPr>
        <p:spPr bwMode="auto">
          <a:xfrm>
            <a:off x="649288" y="768350"/>
            <a:ext cx="5534025" cy="3689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1" name="Rectangle 5">
            <a:extLst>
              <a:ext uri="{FF2B5EF4-FFF2-40B4-BE49-F238E27FC236}">
                <a16:creationId xmlns:a16="http://schemas.microsoft.com/office/drawing/2014/main" id="{13554302-149B-F4E8-06D5-B493EF7D9CB0}"/>
              </a:ext>
            </a:extLst>
          </p:cNvPr>
          <p:cNvSpPr>
            <a:spLocks noGrp="1" noChangeArrowheads="1"/>
          </p:cNvSpPr>
          <p:nvPr>
            <p:ph type="body" sz="quarter" idx="3"/>
          </p:nvPr>
        </p:nvSpPr>
        <p:spPr bwMode="auto">
          <a:xfrm>
            <a:off x="933450" y="4689475"/>
            <a:ext cx="4973638" cy="4457700"/>
          </a:xfrm>
          <a:prstGeom prst="rect">
            <a:avLst/>
          </a:prstGeom>
          <a:noFill/>
          <a:ln w="9525">
            <a:noFill/>
            <a:miter lim="800000"/>
            <a:headEnd/>
            <a:tailEnd/>
          </a:ln>
          <a:effectLst/>
        </p:spPr>
        <p:txBody>
          <a:bodyPr vert="horz" wrap="square" lIns="92453" tIns="46227" rIns="92453" bIns="46227"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42342" name="Rectangle 6">
            <a:extLst>
              <a:ext uri="{FF2B5EF4-FFF2-40B4-BE49-F238E27FC236}">
                <a16:creationId xmlns:a16="http://schemas.microsoft.com/office/drawing/2014/main" id="{4EC03A39-AF6A-0FEF-C505-35A4F8546ACF}"/>
              </a:ext>
            </a:extLst>
          </p:cNvPr>
          <p:cNvSpPr>
            <a:spLocks noGrp="1" noChangeArrowheads="1"/>
          </p:cNvSpPr>
          <p:nvPr>
            <p:ph type="ftr" sz="quarter" idx="4"/>
          </p:nvPr>
        </p:nvSpPr>
        <p:spPr bwMode="auto">
          <a:xfrm>
            <a:off x="0" y="9455150"/>
            <a:ext cx="2951163" cy="460375"/>
          </a:xfrm>
          <a:prstGeom prst="rect">
            <a:avLst/>
          </a:prstGeom>
          <a:noFill/>
          <a:ln w="9525">
            <a:noFill/>
            <a:miter lim="800000"/>
            <a:headEnd/>
            <a:tailEnd/>
          </a:ln>
          <a:effectLst/>
        </p:spPr>
        <p:txBody>
          <a:bodyPr vert="horz" wrap="square" lIns="92453" tIns="46227" rIns="92453" bIns="46227" numCol="1" anchor="b" anchorCtr="0" compatLnSpc="1">
            <a:prstTxWarp prst="textNoShape">
              <a:avLst/>
            </a:prstTxWarp>
          </a:bodyPr>
          <a:lstStyle>
            <a:lvl1pPr algn="l" defTabSz="923925" eaLnBrk="0" hangingPunct="0">
              <a:defRPr sz="1200">
                <a:cs typeface="+mn-cs"/>
              </a:defRPr>
            </a:lvl1pPr>
          </a:lstStyle>
          <a:p>
            <a:pPr>
              <a:defRPr/>
            </a:pPr>
            <a:endParaRPr lang="es-ES_tradnl"/>
          </a:p>
        </p:txBody>
      </p:sp>
      <p:sp>
        <p:nvSpPr>
          <p:cNvPr id="142343" name="Rectangle 7">
            <a:extLst>
              <a:ext uri="{FF2B5EF4-FFF2-40B4-BE49-F238E27FC236}">
                <a16:creationId xmlns:a16="http://schemas.microsoft.com/office/drawing/2014/main" id="{B50D0E22-5A8A-6DDC-A4F3-2C9421D91E2E}"/>
              </a:ext>
            </a:extLst>
          </p:cNvPr>
          <p:cNvSpPr>
            <a:spLocks noGrp="1" noChangeArrowheads="1"/>
          </p:cNvSpPr>
          <p:nvPr>
            <p:ph type="sldNum" sz="quarter" idx="5"/>
          </p:nvPr>
        </p:nvSpPr>
        <p:spPr bwMode="auto">
          <a:xfrm>
            <a:off x="3989388" y="9455150"/>
            <a:ext cx="2876550" cy="460375"/>
          </a:xfrm>
          <a:prstGeom prst="rect">
            <a:avLst/>
          </a:prstGeom>
          <a:noFill/>
          <a:ln w="9525">
            <a:noFill/>
            <a:miter lim="800000"/>
            <a:headEnd/>
            <a:tailEnd/>
          </a:ln>
          <a:effectLst/>
        </p:spPr>
        <p:txBody>
          <a:bodyPr vert="horz" wrap="square" lIns="92453" tIns="46227" rIns="92453" bIns="46227" numCol="1" anchor="b" anchorCtr="0" compatLnSpc="1">
            <a:prstTxWarp prst="textNoShape">
              <a:avLst/>
            </a:prstTxWarp>
          </a:bodyPr>
          <a:lstStyle>
            <a:lvl1pPr algn="r" defTabSz="923925" eaLnBrk="0" hangingPunct="0">
              <a:defRPr sz="1200"/>
            </a:lvl1pPr>
          </a:lstStyle>
          <a:p>
            <a:pPr>
              <a:defRPr/>
            </a:pPr>
            <a:fld id="{FE976551-2E8D-47C4-8501-768D5BBBAABB}" type="slidenum">
              <a:rPr lang="es-ES_tradnl" altLang="es-ES"/>
              <a:pPr>
                <a:defRPr/>
              </a:pPr>
              <a:t>‹Nº›</a:t>
            </a:fld>
            <a:endParaRPr lang="es-ES_tradnl" alt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E976551-2E8D-47C4-8501-768D5BBBAABB}" type="slidenum">
              <a:rPr lang="es-ES_tradnl" altLang="es-ES" smtClean="0"/>
              <a:pPr>
                <a:defRPr/>
              </a:pPr>
              <a:t>43</a:t>
            </a:fld>
            <a:endParaRPr lang="es-ES_tradnl" altLang="es-ES"/>
          </a:p>
        </p:txBody>
      </p:sp>
    </p:spTree>
    <p:extLst>
      <p:ext uri="{BB962C8B-B14F-4D97-AF65-F5344CB8AC3E}">
        <p14:creationId xmlns:p14="http://schemas.microsoft.com/office/powerpoint/2010/main" val="3681198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E3BF-F62F-68E9-90B3-67950C6789C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A7CF1E-B5D9-4A9B-D4A9-40AA8C35D1B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C04378B-531D-6038-1127-D02BAA1A8E13}"/>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4BBED994-9370-5004-10DD-382F33E407D9}"/>
              </a:ext>
            </a:extLst>
          </p:cNvPr>
          <p:cNvSpPr>
            <a:spLocks noGrp="1"/>
          </p:cNvSpPr>
          <p:nvPr>
            <p:ph type="sldNum" sz="quarter" idx="5"/>
          </p:nvPr>
        </p:nvSpPr>
        <p:spPr/>
        <p:txBody>
          <a:bodyPr/>
          <a:lstStyle/>
          <a:p>
            <a:pPr>
              <a:defRPr/>
            </a:pPr>
            <a:fld id="{FE976551-2E8D-47C4-8501-768D5BBBAABB}" type="slidenum">
              <a:rPr lang="es-ES_tradnl" altLang="es-ES" smtClean="0"/>
              <a:pPr>
                <a:defRPr/>
              </a:pPr>
              <a:t>79</a:t>
            </a:fld>
            <a:endParaRPr lang="es-ES_tradnl" altLang="es-ES"/>
          </a:p>
        </p:txBody>
      </p:sp>
    </p:spTree>
    <p:extLst>
      <p:ext uri="{BB962C8B-B14F-4D97-AF65-F5344CB8AC3E}">
        <p14:creationId xmlns:p14="http://schemas.microsoft.com/office/powerpoint/2010/main" val="4087645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A5E27-5EC7-D044-011E-0727C7D0E0A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8F2720-A6D6-CBCE-B340-94FBB1983C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CAAAC41-2DE0-6CFC-9B3A-0F4035AEC0BE}"/>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6B0C781-90FF-45B6-1C1E-9484CC66CA79}"/>
              </a:ext>
            </a:extLst>
          </p:cNvPr>
          <p:cNvSpPr>
            <a:spLocks noGrp="1"/>
          </p:cNvSpPr>
          <p:nvPr>
            <p:ph type="sldNum" sz="quarter" idx="5"/>
          </p:nvPr>
        </p:nvSpPr>
        <p:spPr/>
        <p:txBody>
          <a:bodyPr/>
          <a:lstStyle/>
          <a:p>
            <a:pPr>
              <a:defRPr/>
            </a:pPr>
            <a:fld id="{FE976551-2E8D-47C4-8501-768D5BBBAABB}" type="slidenum">
              <a:rPr lang="es-ES_tradnl" altLang="es-ES" smtClean="0"/>
              <a:pPr>
                <a:defRPr/>
              </a:pPr>
              <a:t>80</a:t>
            </a:fld>
            <a:endParaRPr lang="es-ES_tradnl" altLang="es-ES"/>
          </a:p>
        </p:txBody>
      </p:sp>
    </p:spTree>
    <p:extLst>
      <p:ext uri="{BB962C8B-B14F-4D97-AF65-F5344CB8AC3E}">
        <p14:creationId xmlns:p14="http://schemas.microsoft.com/office/powerpoint/2010/main" val="4216416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FB2CD-8A3C-706B-DB64-592D7201A2B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31CB2C0-5724-7558-D3ED-A6E18837A64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E46038-4141-EBFA-699A-BB69EA729BA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1F0B812-D70B-B3A5-D0A4-4B08D19855D7}"/>
              </a:ext>
            </a:extLst>
          </p:cNvPr>
          <p:cNvSpPr>
            <a:spLocks noGrp="1"/>
          </p:cNvSpPr>
          <p:nvPr>
            <p:ph type="sldNum" sz="quarter" idx="5"/>
          </p:nvPr>
        </p:nvSpPr>
        <p:spPr/>
        <p:txBody>
          <a:bodyPr/>
          <a:lstStyle/>
          <a:p>
            <a:pPr>
              <a:defRPr/>
            </a:pPr>
            <a:fld id="{FE976551-2E8D-47C4-8501-768D5BBBAABB}" type="slidenum">
              <a:rPr lang="es-ES_tradnl" altLang="es-ES" smtClean="0"/>
              <a:pPr>
                <a:defRPr/>
              </a:pPr>
              <a:t>81</a:t>
            </a:fld>
            <a:endParaRPr lang="es-ES_tradnl" altLang="es-ES"/>
          </a:p>
        </p:txBody>
      </p:sp>
    </p:spTree>
    <p:extLst>
      <p:ext uri="{BB962C8B-B14F-4D97-AF65-F5344CB8AC3E}">
        <p14:creationId xmlns:p14="http://schemas.microsoft.com/office/powerpoint/2010/main" val="397364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9F4F7-4BDA-A8D2-D697-6E83E6EF37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A781CA-48AF-475E-E8D0-4440193728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3FB9DAB-E175-844C-35DB-701BBE6B0DB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A6E67C2-7FB7-1EC2-D745-36C8FFD76652}"/>
              </a:ext>
            </a:extLst>
          </p:cNvPr>
          <p:cNvSpPr>
            <a:spLocks noGrp="1"/>
          </p:cNvSpPr>
          <p:nvPr>
            <p:ph type="sldNum" sz="quarter" idx="5"/>
          </p:nvPr>
        </p:nvSpPr>
        <p:spPr/>
        <p:txBody>
          <a:bodyPr/>
          <a:lstStyle/>
          <a:p>
            <a:pPr>
              <a:defRPr/>
            </a:pPr>
            <a:fld id="{FE976551-2E8D-47C4-8501-768D5BBBAABB}" type="slidenum">
              <a:rPr lang="es-ES_tradnl" altLang="es-ES" smtClean="0"/>
              <a:pPr>
                <a:defRPr/>
              </a:pPr>
              <a:t>82</a:t>
            </a:fld>
            <a:endParaRPr lang="es-ES_tradnl" altLang="es-ES"/>
          </a:p>
        </p:txBody>
      </p:sp>
    </p:spTree>
    <p:extLst>
      <p:ext uri="{BB962C8B-B14F-4D97-AF65-F5344CB8AC3E}">
        <p14:creationId xmlns:p14="http://schemas.microsoft.com/office/powerpoint/2010/main" val="2367413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5042C-BAF6-0849-5C79-8918E981C8F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0CD36A7-725D-A0B0-2B4F-3C2E506EEE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C6BE7D-F1E9-0357-A2D0-5030737E9FD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3F15337-1E23-0EC2-F9FC-EB42C43B8A17}"/>
              </a:ext>
            </a:extLst>
          </p:cNvPr>
          <p:cNvSpPr>
            <a:spLocks noGrp="1"/>
          </p:cNvSpPr>
          <p:nvPr>
            <p:ph type="sldNum" sz="quarter" idx="5"/>
          </p:nvPr>
        </p:nvSpPr>
        <p:spPr/>
        <p:txBody>
          <a:bodyPr/>
          <a:lstStyle/>
          <a:p>
            <a:pPr>
              <a:defRPr/>
            </a:pPr>
            <a:fld id="{FE976551-2E8D-47C4-8501-768D5BBBAABB}" type="slidenum">
              <a:rPr lang="es-ES_tradnl" altLang="es-ES" smtClean="0"/>
              <a:pPr>
                <a:defRPr/>
              </a:pPr>
              <a:t>83</a:t>
            </a:fld>
            <a:endParaRPr lang="es-ES_tradnl" altLang="es-ES"/>
          </a:p>
        </p:txBody>
      </p:sp>
    </p:spTree>
    <p:extLst>
      <p:ext uri="{BB962C8B-B14F-4D97-AF65-F5344CB8AC3E}">
        <p14:creationId xmlns:p14="http://schemas.microsoft.com/office/powerpoint/2010/main" val="1593056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E976551-2E8D-47C4-8501-768D5BBBAABB}" type="slidenum">
              <a:rPr lang="es-ES_tradnl" altLang="es-ES" smtClean="0"/>
              <a:pPr>
                <a:defRPr/>
              </a:pPr>
              <a:t>84</a:t>
            </a:fld>
            <a:endParaRPr lang="es-ES_tradnl" altLang="es-ES"/>
          </a:p>
        </p:txBody>
      </p:sp>
    </p:spTree>
    <p:extLst>
      <p:ext uri="{BB962C8B-B14F-4D97-AF65-F5344CB8AC3E}">
        <p14:creationId xmlns:p14="http://schemas.microsoft.com/office/powerpoint/2010/main" val="1605871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7675F-5FF9-2A9B-57F2-C0E1AAE805F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FF2A209-94CE-E6ED-D530-B54E1C2805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6CC85C7-3B91-B16A-71B9-49F6FD65C86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F3F1779-9C90-A438-883E-0DC368733727}"/>
              </a:ext>
            </a:extLst>
          </p:cNvPr>
          <p:cNvSpPr>
            <a:spLocks noGrp="1"/>
          </p:cNvSpPr>
          <p:nvPr>
            <p:ph type="sldNum" sz="quarter" idx="5"/>
          </p:nvPr>
        </p:nvSpPr>
        <p:spPr/>
        <p:txBody>
          <a:bodyPr/>
          <a:lstStyle/>
          <a:p>
            <a:pPr>
              <a:defRPr/>
            </a:pPr>
            <a:fld id="{FE976551-2E8D-47C4-8501-768D5BBBAABB}" type="slidenum">
              <a:rPr lang="es-ES_tradnl" altLang="es-ES" smtClean="0"/>
              <a:pPr>
                <a:defRPr/>
              </a:pPr>
              <a:t>86</a:t>
            </a:fld>
            <a:endParaRPr lang="es-ES_tradnl" altLang="es-ES"/>
          </a:p>
        </p:txBody>
      </p:sp>
    </p:spTree>
    <p:extLst>
      <p:ext uri="{BB962C8B-B14F-4D97-AF65-F5344CB8AC3E}">
        <p14:creationId xmlns:p14="http://schemas.microsoft.com/office/powerpoint/2010/main" val="56740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74A06-0187-4036-23D8-260CCD3E8E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3AD7413-B404-C09E-83E7-140994671EC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CB2C931-5BA0-2E13-461B-6786045D4B7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2C7C5D3-602B-7A87-816C-4014DD436841}"/>
              </a:ext>
            </a:extLst>
          </p:cNvPr>
          <p:cNvSpPr>
            <a:spLocks noGrp="1"/>
          </p:cNvSpPr>
          <p:nvPr>
            <p:ph type="sldNum" sz="quarter" idx="5"/>
          </p:nvPr>
        </p:nvSpPr>
        <p:spPr/>
        <p:txBody>
          <a:bodyPr/>
          <a:lstStyle/>
          <a:p>
            <a:pPr>
              <a:defRPr/>
            </a:pPr>
            <a:fld id="{FE976551-2E8D-47C4-8501-768D5BBBAABB}" type="slidenum">
              <a:rPr lang="es-ES_tradnl" altLang="es-ES" smtClean="0"/>
              <a:pPr>
                <a:defRPr/>
              </a:pPr>
              <a:t>87</a:t>
            </a:fld>
            <a:endParaRPr lang="es-ES_tradnl" altLang="es-ES"/>
          </a:p>
        </p:txBody>
      </p:sp>
    </p:spTree>
    <p:extLst>
      <p:ext uri="{BB962C8B-B14F-4D97-AF65-F5344CB8AC3E}">
        <p14:creationId xmlns:p14="http://schemas.microsoft.com/office/powerpoint/2010/main" val="2838641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E976551-2E8D-47C4-8501-768D5BBBAABB}" type="slidenum">
              <a:rPr lang="es-ES_tradnl" altLang="es-ES" smtClean="0"/>
              <a:pPr>
                <a:defRPr/>
              </a:pPr>
              <a:t>89</a:t>
            </a:fld>
            <a:endParaRPr lang="es-ES_tradnl" altLang="es-ES"/>
          </a:p>
        </p:txBody>
      </p:sp>
    </p:spTree>
    <p:extLst>
      <p:ext uri="{BB962C8B-B14F-4D97-AF65-F5344CB8AC3E}">
        <p14:creationId xmlns:p14="http://schemas.microsoft.com/office/powerpoint/2010/main" val="2033342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5E123-B91D-B697-F2A5-164CE65AD96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5871FCA-D161-BA6A-EB41-57D825B5FBF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D3D1A9-CD57-68E2-CD4C-42AC9ADB0FA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A1DB89E-7EBA-AD96-22FC-5ADF01BAA3D6}"/>
              </a:ext>
            </a:extLst>
          </p:cNvPr>
          <p:cNvSpPr>
            <a:spLocks noGrp="1"/>
          </p:cNvSpPr>
          <p:nvPr>
            <p:ph type="sldNum" sz="quarter" idx="5"/>
          </p:nvPr>
        </p:nvSpPr>
        <p:spPr/>
        <p:txBody>
          <a:bodyPr/>
          <a:lstStyle/>
          <a:p>
            <a:pPr>
              <a:defRPr/>
            </a:pPr>
            <a:fld id="{FE976551-2E8D-47C4-8501-768D5BBBAABB}" type="slidenum">
              <a:rPr lang="es-ES_tradnl" altLang="es-ES" smtClean="0"/>
              <a:pPr>
                <a:defRPr/>
              </a:pPr>
              <a:t>90</a:t>
            </a:fld>
            <a:endParaRPr lang="es-ES_tradnl" altLang="es-ES"/>
          </a:p>
        </p:txBody>
      </p:sp>
    </p:spTree>
    <p:extLst>
      <p:ext uri="{BB962C8B-B14F-4D97-AF65-F5344CB8AC3E}">
        <p14:creationId xmlns:p14="http://schemas.microsoft.com/office/powerpoint/2010/main" val="189856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E976551-2E8D-47C4-8501-768D5BBBAABB}" type="slidenum">
              <a:rPr lang="es-ES_tradnl" altLang="es-ES" smtClean="0"/>
              <a:pPr>
                <a:defRPr/>
              </a:pPr>
              <a:t>71</a:t>
            </a:fld>
            <a:endParaRPr lang="es-ES_tradnl" altLang="es-ES"/>
          </a:p>
        </p:txBody>
      </p:sp>
    </p:spTree>
    <p:extLst>
      <p:ext uri="{BB962C8B-B14F-4D97-AF65-F5344CB8AC3E}">
        <p14:creationId xmlns:p14="http://schemas.microsoft.com/office/powerpoint/2010/main" val="596653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AA84C-1B1F-E461-3561-22DE792B3BB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8B15816-1B16-4E0C-A411-53D2AF0169B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57AB0F8-34F6-14F3-C67B-18074EAD178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977848B-5F0C-DC24-30A7-299808003843}"/>
              </a:ext>
            </a:extLst>
          </p:cNvPr>
          <p:cNvSpPr>
            <a:spLocks noGrp="1"/>
          </p:cNvSpPr>
          <p:nvPr>
            <p:ph type="sldNum" sz="quarter" idx="5"/>
          </p:nvPr>
        </p:nvSpPr>
        <p:spPr/>
        <p:txBody>
          <a:bodyPr/>
          <a:lstStyle/>
          <a:p>
            <a:pPr>
              <a:defRPr/>
            </a:pPr>
            <a:fld id="{FE976551-2E8D-47C4-8501-768D5BBBAABB}" type="slidenum">
              <a:rPr lang="es-ES_tradnl" altLang="es-ES" smtClean="0"/>
              <a:pPr>
                <a:defRPr/>
              </a:pPr>
              <a:t>91</a:t>
            </a:fld>
            <a:endParaRPr lang="es-ES_tradnl" altLang="es-ES"/>
          </a:p>
        </p:txBody>
      </p:sp>
    </p:spTree>
    <p:extLst>
      <p:ext uri="{BB962C8B-B14F-4D97-AF65-F5344CB8AC3E}">
        <p14:creationId xmlns:p14="http://schemas.microsoft.com/office/powerpoint/2010/main" val="3546398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D5853-0DF6-9370-C4CD-3CB18BE66B3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C68ADF-8959-CA7A-2F88-ADB661AE25E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541BA2-6D4E-E9D3-CE66-C7B1099705CE}"/>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4B0988D-F6C9-6B4A-91B8-8FFE48A094A0}"/>
              </a:ext>
            </a:extLst>
          </p:cNvPr>
          <p:cNvSpPr>
            <a:spLocks noGrp="1"/>
          </p:cNvSpPr>
          <p:nvPr>
            <p:ph type="sldNum" sz="quarter" idx="5"/>
          </p:nvPr>
        </p:nvSpPr>
        <p:spPr/>
        <p:txBody>
          <a:bodyPr/>
          <a:lstStyle/>
          <a:p>
            <a:pPr>
              <a:defRPr/>
            </a:pPr>
            <a:fld id="{FE976551-2E8D-47C4-8501-768D5BBBAABB}" type="slidenum">
              <a:rPr lang="es-ES_tradnl" altLang="es-ES" smtClean="0"/>
              <a:pPr>
                <a:defRPr/>
              </a:pPr>
              <a:t>92</a:t>
            </a:fld>
            <a:endParaRPr lang="es-ES_tradnl" altLang="es-ES"/>
          </a:p>
        </p:txBody>
      </p:sp>
    </p:spTree>
    <p:extLst>
      <p:ext uri="{BB962C8B-B14F-4D97-AF65-F5344CB8AC3E}">
        <p14:creationId xmlns:p14="http://schemas.microsoft.com/office/powerpoint/2010/main" val="891695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4BA71-C059-86F4-7298-5E564269E2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C9A5A6-5FA4-9129-1848-04A7B15FA4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CB7232B-423A-451E-0C83-336E3A97D7C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42DCB2C-0233-36FF-29C8-D03A4D4766FF}"/>
              </a:ext>
            </a:extLst>
          </p:cNvPr>
          <p:cNvSpPr>
            <a:spLocks noGrp="1"/>
          </p:cNvSpPr>
          <p:nvPr>
            <p:ph type="sldNum" sz="quarter" idx="5"/>
          </p:nvPr>
        </p:nvSpPr>
        <p:spPr/>
        <p:txBody>
          <a:bodyPr/>
          <a:lstStyle/>
          <a:p>
            <a:pPr>
              <a:defRPr/>
            </a:pPr>
            <a:fld id="{FE976551-2E8D-47C4-8501-768D5BBBAABB}" type="slidenum">
              <a:rPr lang="es-ES_tradnl" altLang="es-ES" smtClean="0"/>
              <a:pPr>
                <a:defRPr/>
              </a:pPr>
              <a:t>93</a:t>
            </a:fld>
            <a:endParaRPr lang="es-ES_tradnl" altLang="es-ES"/>
          </a:p>
        </p:txBody>
      </p:sp>
    </p:spTree>
    <p:extLst>
      <p:ext uri="{BB962C8B-B14F-4D97-AF65-F5344CB8AC3E}">
        <p14:creationId xmlns:p14="http://schemas.microsoft.com/office/powerpoint/2010/main" val="4187758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E976551-2E8D-47C4-8501-768D5BBBAABB}" type="slidenum">
              <a:rPr lang="es-ES_tradnl" altLang="es-ES" smtClean="0"/>
              <a:pPr>
                <a:defRPr/>
              </a:pPr>
              <a:t>109</a:t>
            </a:fld>
            <a:endParaRPr lang="es-ES_tradnl" altLang="es-ES"/>
          </a:p>
        </p:txBody>
      </p:sp>
    </p:spTree>
    <p:extLst>
      <p:ext uri="{BB962C8B-B14F-4D97-AF65-F5344CB8AC3E}">
        <p14:creationId xmlns:p14="http://schemas.microsoft.com/office/powerpoint/2010/main" val="4183303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8293D-131C-9CB9-46E7-80093A3AE0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40AFAF1-06BB-934B-B89B-A3375A41C3B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0E18FA-CABA-970E-7BFA-14993CF926D6}"/>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658C911-C9C2-F72D-4B2C-151FAF35E144}"/>
              </a:ext>
            </a:extLst>
          </p:cNvPr>
          <p:cNvSpPr>
            <a:spLocks noGrp="1"/>
          </p:cNvSpPr>
          <p:nvPr>
            <p:ph type="sldNum" sz="quarter" idx="5"/>
          </p:nvPr>
        </p:nvSpPr>
        <p:spPr/>
        <p:txBody>
          <a:bodyPr/>
          <a:lstStyle/>
          <a:p>
            <a:pPr>
              <a:defRPr/>
            </a:pPr>
            <a:fld id="{FE976551-2E8D-47C4-8501-768D5BBBAABB}" type="slidenum">
              <a:rPr lang="es-ES_tradnl" altLang="es-ES" smtClean="0"/>
              <a:pPr>
                <a:defRPr/>
              </a:pPr>
              <a:t>110</a:t>
            </a:fld>
            <a:endParaRPr lang="es-ES_tradnl" altLang="es-ES"/>
          </a:p>
        </p:txBody>
      </p:sp>
    </p:spTree>
    <p:extLst>
      <p:ext uri="{BB962C8B-B14F-4D97-AF65-F5344CB8AC3E}">
        <p14:creationId xmlns:p14="http://schemas.microsoft.com/office/powerpoint/2010/main" val="2911112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E976551-2E8D-47C4-8501-768D5BBBAABB}" type="slidenum">
              <a:rPr lang="es-ES_tradnl" altLang="es-ES" smtClean="0"/>
              <a:pPr>
                <a:defRPr/>
              </a:pPr>
              <a:t>112</a:t>
            </a:fld>
            <a:endParaRPr lang="es-ES_tradnl" altLang="es-ES"/>
          </a:p>
        </p:txBody>
      </p:sp>
    </p:spTree>
    <p:extLst>
      <p:ext uri="{BB962C8B-B14F-4D97-AF65-F5344CB8AC3E}">
        <p14:creationId xmlns:p14="http://schemas.microsoft.com/office/powerpoint/2010/main" val="1685419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FE976551-2E8D-47C4-8501-768D5BBBAABB}" type="slidenum">
              <a:rPr lang="es-ES_tradnl" altLang="es-ES" smtClean="0"/>
              <a:pPr>
                <a:defRPr/>
              </a:pPr>
              <a:t>121</a:t>
            </a:fld>
            <a:endParaRPr lang="es-ES_tradnl" altLang="es-ES"/>
          </a:p>
        </p:txBody>
      </p:sp>
    </p:spTree>
    <p:extLst>
      <p:ext uri="{BB962C8B-B14F-4D97-AF65-F5344CB8AC3E}">
        <p14:creationId xmlns:p14="http://schemas.microsoft.com/office/powerpoint/2010/main" val="1633331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87004-B3CC-5345-35D4-189EE5D7BF1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9D234C3-AC71-23F0-DC80-28633FC2AE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7AACBE2-B113-5241-459A-7A31C10C60EB}"/>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62CE17B-EDE5-E978-9888-DDD8AEA0AE82}"/>
              </a:ext>
            </a:extLst>
          </p:cNvPr>
          <p:cNvSpPr>
            <a:spLocks noGrp="1"/>
          </p:cNvSpPr>
          <p:nvPr>
            <p:ph type="sldNum" sz="quarter" idx="5"/>
          </p:nvPr>
        </p:nvSpPr>
        <p:spPr/>
        <p:txBody>
          <a:bodyPr/>
          <a:lstStyle/>
          <a:p>
            <a:pPr>
              <a:defRPr/>
            </a:pPr>
            <a:fld id="{FE976551-2E8D-47C4-8501-768D5BBBAABB}" type="slidenum">
              <a:rPr lang="es-ES_tradnl" altLang="es-ES" smtClean="0"/>
              <a:pPr>
                <a:defRPr/>
              </a:pPr>
              <a:t>122</a:t>
            </a:fld>
            <a:endParaRPr lang="es-ES_tradnl" altLang="es-ES"/>
          </a:p>
        </p:txBody>
      </p:sp>
    </p:spTree>
    <p:extLst>
      <p:ext uri="{BB962C8B-B14F-4D97-AF65-F5344CB8AC3E}">
        <p14:creationId xmlns:p14="http://schemas.microsoft.com/office/powerpoint/2010/main" val="309290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71DFC-1F5B-B062-70BC-6C94DE8B71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519508-DDFA-68D7-DE1A-5007B471C21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04F9CF-5CF4-BC00-E446-DE059FEEF378}"/>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858505B-B7E0-4806-F132-7FAABDA0BCA0}"/>
              </a:ext>
            </a:extLst>
          </p:cNvPr>
          <p:cNvSpPr>
            <a:spLocks noGrp="1"/>
          </p:cNvSpPr>
          <p:nvPr>
            <p:ph type="sldNum" sz="quarter" idx="5"/>
          </p:nvPr>
        </p:nvSpPr>
        <p:spPr/>
        <p:txBody>
          <a:bodyPr/>
          <a:lstStyle/>
          <a:p>
            <a:pPr>
              <a:defRPr/>
            </a:pPr>
            <a:fld id="{FE976551-2E8D-47C4-8501-768D5BBBAABB}" type="slidenum">
              <a:rPr lang="es-ES_tradnl" altLang="es-ES" smtClean="0"/>
              <a:pPr>
                <a:defRPr/>
              </a:pPr>
              <a:t>123</a:t>
            </a:fld>
            <a:endParaRPr lang="es-ES_tradnl" altLang="es-ES"/>
          </a:p>
        </p:txBody>
      </p:sp>
    </p:spTree>
    <p:extLst>
      <p:ext uri="{BB962C8B-B14F-4D97-AF65-F5344CB8AC3E}">
        <p14:creationId xmlns:p14="http://schemas.microsoft.com/office/powerpoint/2010/main" val="1133081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670C0-3FD1-748C-45EC-559F0F80DF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3C4ABFC-D7DD-B1CF-25FC-C7E3C38E4B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4994AC5-3741-5977-3946-23121F15ECB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A56FF9A-4737-8734-8EE5-FDFB1E0675E9}"/>
              </a:ext>
            </a:extLst>
          </p:cNvPr>
          <p:cNvSpPr>
            <a:spLocks noGrp="1"/>
          </p:cNvSpPr>
          <p:nvPr>
            <p:ph type="sldNum" sz="quarter" idx="5"/>
          </p:nvPr>
        </p:nvSpPr>
        <p:spPr/>
        <p:txBody>
          <a:bodyPr/>
          <a:lstStyle/>
          <a:p>
            <a:pPr>
              <a:defRPr/>
            </a:pPr>
            <a:fld id="{FE976551-2E8D-47C4-8501-768D5BBBAABB}" type="slidenum">
              <a:rPr lang="es-ES_tradnl" altLang="es-ES" smtClean="0"/>
              <a:pPr>
                <a:defRPr/>
              </a:pPr>
              <a:t>131</a:t>
            </a:fld>
            <a:endParaRPr lang="es-ES_tradnl" altLang="es-ES"/>
          </a:p>
        </p:txBody>
      </p:sp>
    </p:spTree>
    <p:extLst>
      <p:ext uri="{BB962C8B-B14F-4D97-AF65-F5344CB8AC3E}">
        <p14:creationId xmlns:p14="http://schemas.microsoft.com/office/powerpoint/2010/main" val="421632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9D5D-7715-04B7-77C2-082306BECFE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C53063A-60B4-A07C-7AD8-457CFD219F4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8416A0F-34BC-C09F-A427-C6D52B7A81C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A34E408-0857-6910-DABF-E310BE4EBE24}"/>
              </a:ext>
            </a:extLst>
          </p:cNvPr>
          <p:cNvSpPr>
            <a:spLocks noGrp="1"/>
          </p:cNvSpPr>
          <p:nvPr>
            <p:ph type="sldNum" sz="quarter" idx="5"/>
          </p:nvPr>
        </p:nvSpPr>
        <p:spPr/>
        <p:txBody>
          <a:bodyPr/>
          <a:lstStyle/>
          <a:p>
            <a:pPr>
              <a:defRPr/>
            </a:pPr>
            <a:fld id="{FE976551-2E8D-47C4-8501-768D5BBBAABB}" type="slidenum">
              <a:rPr lang="es-ES_tradnl" altLang="es-ES" smtClean="0"/>
              <a:pPr>
                <a:defRPr/>
              </a:pPr>
              <a:t>72</a:t>
            </a:fld>
            <a:endParaRPr lang="es-ES_tradnl" altLang="es-ES"/>
          </a:p>
        </p:txBody>
      </p:sp>
    </p:spTree>
    <p:extLst>
      <p:ext uri="{BB962C8B-B14F-4D97-AF65-F5344CB8AC3E}">
        <p14:creationId xmlns:p14="http://schemas.microsoft.com/office/powerpoint/2010/main" val="4236020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8303D-A563-B02E-01FC-C3E2ADF2027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31378D-EF53-812F-C994-57F3C465A1E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2429DEF-EC9E-57E1-3ED2-D14D9FCC45F7}"/>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7C4D385-F4BB-6654-07AB-BE6D828C314A}"/>
              </a:ext>
            </a:extLst>
          </p:cNvPr>
          <p:cNvSpPr>
            <a:spLocks noGrp="1"/>
          </p:cNvSpPr>
          <p:nvPr>
            <p:ph type="sldNum" sz="quarter" idx="5"/>
          </p:nvPr>
        </p:nvSpPr>
        <p:spPr/>
        <p:txBody>
          <a:bodyPr/>
          <a:lstStyle/>
          <a:p>
            <a:pPr>
              <a:defRPr/>
            </a:pPr>
            <a:fld id="{FE976551-2E8D-47C4-8501-768D5BBBAABB}" type="slidenum">
              <a:rPr lang="es-ES_tradnl" altLang="es-ES" smtClean="0"/>
              <a:pPr>
                <a:defRPr/>
              </a:pPr>
              <a:t>132</a:t>
            </a:fld>
            <a:endParaRPr lang="es-ES_tradnl" altLang="es-ES"/>
          </a:p>
        </p:txBody>
      </p:sp>
    </p:spTree>
    <p:extLst>
      <p:ext uri="{BB962C8B-B14F-4D97-AF65-F5344CB8AC3E}">
        <p14:creationId xmlns:p14="http://schemas.microsoft.com/office/powerpoint/2010/main" val="3218893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2BA3D-30D5-FD5D-9A75-3993CCB4C9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35C02F-35BE-3618-2CAD-DD3835E484C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FC929E-264C-5DF3-D22D-C16BB823F7B7}"/>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E25C0F9-4B0C-6D8E-D343-5A539E2D935D}"/>
              </a:ext>
            </a:extLst>
          </p:cNvPr>
          <p:cNvSpPr>
            <a:spLocks noGrp="1"/>
          </p:cNvSpPr>
          <p:nvPr>
            <p:ph type="sldNum" sz="quarter" idx="5"/>
          </p:nvPr>
        </p:nvSpPr>
        <p:spPr/>
        <p:txBody>
          <a:bodyPr/>
          <a:lstStyle/>
          <a:p>
            <a:pPr>
              <a:defRPr/>
            </a:pPr>
            <a:fld id="{FE976551-2E8D-47C4-8501-768D5BBBAABB}" type="slidenum">
              <a:rPr lang="es-ES_tradnl" altLang="es-ES" smtClean="0"/>
              <a:pPr>
                <a:defRPr/>
              </a:pPr>
              <a:t>133</a:t>
            </a:fld>
            <a:endParaRPr lang="es-ES_tradnl" altLang="es-ES"/>
          </a:p>
        </p:txBody>
      </p:sp>
    </p:spTree>
    <p:extLst>
      <p:ext uri="{BB962C8B-B14F-4D97-AF65-F5344CB8AC3E}">
        <p14:creationId xmlns:p14="http://schemas.microsoft.com/office/powerpoint/2010/main" val="607423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9ABCA-9411-B3D5-40CA-4E3DE49D67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1680A9-4127-085A-BCE0-D0CA416734E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95FE3E-1BA9-D86A-4937-1DD3A287300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E6073C8-0B25-324F-F566-5AFC06421A71}"/>
              </a:ext>
            </a:extLst>
          </p:cNvPr>
          <p:cNvSpPr>
            <a:spLocks noGrp="1"/>
          </p:cNvSpPr>
          <p:nvPr>
            <p:ph type="sldNum" sz="quarter" idx="5"/>
          </p:nvPr>
        </p:nvSpPr>
        <p:spPr/>
        <p:txBody>
          <a:bodyPr/>
          <a:lstStyle/>
          <a:p>
            <a:pPr>
              <a:defRPr/>
            </a:pPr>
            <a:fld id="{FE976551-2E8D-47C4-8501-768D5BBBAABB}" type="slidenum">
              <a:rPr lang="es-ES_tradnl" altLang="es-ES" smtClean="0"/>
              <a:pPr>
                <a:defRPr/>
              </a:pPr>
              <a:t>134</a:t>
            </a:fld>
            <a:endParaRPr lang="es-ES_tradnl" altLang="es-ES"/>
          </a:p>
        </p:txBody>
      </p:sp>
    </p:spTree>
    <p:extLst>
      <p:ext uri="{BB962C8B-B14F-4D97-AF65-F5344CB8AC3E}">
        <p14:creationId xmlns:p14="http://schemas.microsoft.com/office/powerpoint/2010/main" val="1415038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E5EC3-5EE9-2886-3B3D-BB7A31AA4C7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121D22-C603-58BB-D943-CDD843F7FFE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7134418-9F82-C682-3C98-5B34E90B661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AC1EA11-8A24-3808-75ED-4CB0A79E97A2}"/>
              </a:ext>
            </a:extLst>
          </p:cNvPr>
          <p:cNvSpPr>
            <a:spLocks noGrp="1"/>
          </p:cNvSpPr>
          <p:nvPr>
            <p:ph type="sldNum" sz="quarter" idx="5"/>
          </p:nvPr>
        </p:nvSpPr>
        <p:spPr/>
        <p:txBody>
          <a:bodyPr/>
          <a:lstStyle/>
          <a:p>
            <a:pPr>
              <a:defRPr/>
            </a:pPr>
            <a:fld id="{FE976551-2E8D-47C4-8501-768D5BBBAABB}" type="slidenum">
              <a:rPr lang="es-ES_tradnl" altLang="es-ES" smtClean="0"/>
              <a:pPr>
                <a:defRPr/>
              </a:pPr>
              <a:t>135</a:t>
            </a:fld>
            <a:endParaRPr lang="es-ES_tradnl" altLang="es-ES"/>
          </a:p>
        </p:txBody>
      </p:sp>
    </p:spTree>
    <p:extLst>
      <p:ext uri="{BB962C8B-B14F-4D97-AF65-F5344CB8AC3E}">
        <p14:creationId xmlns:p14="http://schemas.microsoft.com/office/powerpoint/2010/main" val="542927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00FC8-653C-2AF4-B844-EEC7127E0D3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D79AAF-245B-47E9-9BB7-48926D0C20C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6D49BE0-13C3-864C-8125-90C469E5A94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4819525-C9B2-027A-B379-58CFCBD58EEB}"/>
              </a:ext>
            </a:extLst>
          </p:cNvPr>
          <p:cNvSpPr>
            <a:spLocks noGrp="1"/>
          </p:cNvSpPr>
          <p:nvPr>
            <p:ph type="sldNum" sz="quarter" idx="5"/>
          </p:nvPr>
        </p:nvSpPr>
        <p:spPr/>
        <p:txBody>
          <a:bodyPr/>
          <a:lstStyle/>
          <a:p>
            <a:pPr>
              <a:defRPr/>
            </a:pPr>
            <a:fld id="{FE976551-2E8D-47C4-8501-768D5BBBAABB}" type="slidenum">
              <a:rPr lang="es-ES_tradnl" altLang="es-ES" smtClean="0"/>
              <a:pPr>
                <a:defRPr/>
              </a:pPr>
              <a:t>136</a:t>
            </a:fld>
            <a:endParaRPr lang="es-ES_tradnl" altLang="es-ES"/>
          </a:p>
        </p:txBody>
      </p:sp>
    </p:spTree>
    <p:extLst>
      <p:ext uri="{BB962C8B-B14F-4D97-AF65-F5344CB8AC3E}">
        <p14:creationId xmlns:p14="http://schemas.microsoft.com/office/powerpoint/2010/main" val="3633746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00B1C-0995-1C75-33C4-5AEED85314A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0548B41-E232-EAE8-47FF-D5B897A5F7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554AEED-81E9-EB71-B9AE-2D494EA59DB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ACA17A2-91B2-A4DB-2E9A-0C01F63455B7}"/>
              </a:ext>
            </a:extLst>
          </p:cNvPr>
          <p:cNvSpPr>
            <a:spLocks noGrp="1"/>
          </p:cNvSpPr>
          <p:nvPr>
            <p:ph type="sldNum" sz="quarter" idx="5"/>
          </p:nvPr>
        </p:nvSpPr>
        <p:spPr/>
        <p:txBody>
          <a:bodyPr/>
          <a:lstStyle/>
          <a:p>
            <a:pPr>
              <a:defRPr/>
            </a:pPr>
            <a:fld id="{FE976551-2E8D-47C4-8501-768D5BBBAABB}" type="slidenum">
              <a:rPr lang="es-ES_tradnl" altLang="es-ES" smtClean="0"/>
              <a:pPr>
                <a:defRPr/>
              </a:pPr>
              <a:t>137</a:t>
            </a:fld>
            <a:endParaRPr lang="es-ES_tradnl" altLang="es-ES"/>
          </a:p>
        </p:txBody>
      </p:sp>
    </p:spTree>
    <p:extLst>
      <p:ext uri="{BB962C8B-B14F-4D97-AF65-F5344CB8AC3E}">
        <p14:creationId xmlns:p14="http://schemas.microsoft.com/office/powerpoint/2010/main" val="2179968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76326-CD7B-C72D-F74D-34AB074E013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707D6C1-7EAC-72DA-3FB6-A6E21D22A0F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8F1CF29-4FFB-8C94-DE9B-FDDA662D7AE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90F0220B-D4EB-6468-0449-73AAEBAA8318}"/>
              </a:ext>
            </a:extLst>
          </p:cNvPr>
          <p:cNvSpPr>
            <a:spLocks noGrp="1"/>
          </p:cNvSpPr>
          <p:nvPr>
            <p:ph type="sldNum" sz="quarter" idx="5"/>
          </p:nvPr>
        </p:nvSpPr>
        <p:spPr/>
        <p:txBody>
          <a:bodyPr/>
          <a:lstStyle/>
          <a:p>
            <a:pPr>
              <a:defRPr/>
            </a:pPr>
            <a:fld id="{FE976551-2E8D-47C4-8501-768D5BBBAABB}" type="slidenum">
              <a:rPr lang="es-ES_tradnl" altLang="es-ES" smtClean="0"/>
              <a:pPr>
                <a:defRPr/>
              </a:pPr>
              <a:t>138</a:t>
            </a:fld>
            <a:endParaRPr lang="es-ES_tradnl" altLang="es-ES"/>
          </a:p>
        </p:txBody>
      </p:sp>
    </p:spTree>
    <p:extLst>
      <p:ext uri="{BB962C8B-B14F-4D97-AF65-F5344CB8AC3E}">
        <p14:creationId xmlns:p14="http://schemas.microsoft.com/office/powerpoint/2010/main" val="2686924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4B0EC-DB75-36BD-7948-364A85B2152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D3F768C-EB09-0101-C4EF-67A18F2A42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FADC72-61B3-3B43-861B-C7BE87E0C753}"/>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CA353F4-870D-85F9-F8F5-0F5DE10821F1}"/>
              </a:ext>
            </a:extLst>
          </p:cNvPr>
          <p:cNvSpPr>
            <a:spLocks noGrp="1"/>
          </p:cNvSpPr>
          <p:nvPr>
            <p:ph type="sldNum" sz="quarter" idx="5"/>
          </p:nvPr>
        </p:nvSpPr>
        <p:spPr/>
        <p:txBody>
          <a:bodyPr/>
          <a:lstStyle/>
          <a:p>
            <a:pPr>
              <a:defRPr/>
            </a:pPr>
            <a:fld id="{FE976551-2E8D-47C4-8501-768D5BBBAABB}" type="slidenum">
              <a:rPr lang="es-ES_tradnl" altLang="es-ES" smtClean="0"/>
              <a:pPr>
                <a:defRPr/>
              </a:pPr>
              <a:t>139</a:t>
            </a:fld>
            <a:endParaRPr lang="es-ES_tradnl" altLang="es-ES"/>
          </a:p>
        </p:txBody>
      </p:sp>
    </p:spTree>
    <p:extLst>
      <p:ext uri="{BB962C8B-B14F-4D97-AF65-F5344CB8AC3E}">
        <p14:creationId xmlns:p14="http://schemas.microsoft.com/office/powerpoint/2010/main" val="1547226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FA03E-400E-428F-6D9F-83C97617DA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86093E-10D9-3030-B35D-98BAF757AD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6F96F8-4B0D-3EB9-1C03-2134406DD5E2}"/>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D77B8FB-50E4-87AA-E818-03857A435AA4}"/>
              </a:ext>
            </a:extLst>
          </p:cNvPr>
          <p:cNvSpPr>
            <a:spLocks noGrp="1"/>
          </p:cNvSpPr>
          <p:nvPr>
            <p:ph type="sldNum" sz="quarter" idx="5"/>
          </p:nvPr>
        </p:nvSpPr>
        <p:spPr/>
        <p:txBody>
          <a:bodyPr/>
          <a:lstStyle/>
          <a:p>
            <a:pPr>
              <a:defRPr/>
            </a:pPr>
            <a:fld id="{FE976551-2E8D-47C4-8501-768D5BBBAABB}" type="slidenum">
              <a:rPr lang="es-ES_tradnl" altLang="es-ES" smtClean="0"/>
              <a:pPr>
                <a:defRPr/>
              </a:pPr>
              <a:t>140</a:t>
            </a:fld>
            <a:endParaRPr lang="es-ES_tradnl" altLang="es-ES"/>
          </a:p>
        </p:txBody>
      </p:sp>
    </p:spTree>
    <p:extLst>
      <p:ext uri="{BB962C8B-B14F-4D97-AF65-F5344CB8AC3E}">
        <p14:creationId xmlns:p14="http://schemas.microsoft.com/office/powerpoint/2010/main" val="3295515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C1AA7-1817-2BD1-F7F7-8BEB555F5FF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1DBCA6-DB57-56E9-4C8E-E515378104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659EE7-D3CE-3A78-BC0E-1DA1796BFE6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717E7B4-FF4A-646A-87E6-5B7C1AC5DAB5}"/>
              </a:ext>
            </a:extLst>
          </p:cNvPr>
          <p:cNvSpPr>
            <a:spLocks noGrp="1"/>
          </p:cNvSpPr>
          <p:nvPr>
            <p:ph type="sldNum" sz="quarter" idx="5"/>
          </p:nvPr>
        </p:nvSpPr>
        <p:spPr/>
        <p:txBody>
          <a:bodyPr/>
          <a:lstStyle/>
          <a:p>
            <a:pPr>
              <a:defRPr/>
            </a:pPr>
            <a:fld id="{FE976551-2E8D-47C4-8501-768D5BBBAABB}" type="slidenum">
              <a:rPr lang="es-ES_tradnl" altLang="es-ES" smtClean="0"/>
              <a:pPr>
                <a:defRPr/>
              </a:pPr>
              <a:t>141</a:t>
            </a:fld>
            <a:endParaRPr lang="es-ES_tradnl" altLang="es-ES"/>
          </a:p>
        </p:txBody>
      </p:sp>
    </p:spTree>
    <p:extLst>
      <p:ext uri="{BB962C8B-B14F-4D97-AF65-F5344CB8AC3E}">
        <p14:creationId xmlns:p14="http://schemas.microsoft.com/office/powerpoint/2010/main" val="3959031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259CA-AB14-C5D0-BCB6-BD4ED7746C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8CFD3B-7DDD-CAEA-6FF8-59AE59065F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47B5D43-F7DB-D24B-CB94-7A11813C4D4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3756103-9C62-1F66-5710-372EF871B0E2}"/>
              </a:ext>
            </a:extLst>
          </p:cNvPr>
          <p:cNvSpPr>
            <a:spLocks noGrp="1"/>
          </p:cNvSpPr>
          <p:nvPr>
            <p:ph type="sldNum" sz="quarter" idx="5"/>
          </p:nvPr>
        </p:nvSpPr>
        <p:spPr/>
        <p:txBody>
          <a:bodyPr/>
          <a:lstStyle/>
          <a:p>
            <a:pPr>
              <a:defRPr/>
            </a:pPr>
            <a:fld id="{FE976551-2E8D-47C4-8501-768D5BBBAABB}" type="slidenum">
              <a:rPr lang="es-ES_tradnl" altLang="es-ES" smtClean="0"/>
              <a:pPr>
                <a:defRPr/>
              </a:pPr>
              <a:t>73</a:t>
            </a:fld>
            <a:endParaRPr lang="es-ES_tradnl" altLang="es-ES"/>
          </a:p>
        </p:txBody>
      </p:sp>
    </p:spTree>
    <p:extLst>
      <p:ext uri="{BB962C8B-B14F-4D97-AF65-F5344CB8AC3E}">
        <p14:creationId xmlns:p14="http://schemas.microsoft.com/office/powerpoint/2010/main" val="152161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CBD5A-CE97-9E9A-8A5B-580D04EA3C4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89784C-1649-D81D-F739-D0B21C11EE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D29250-E12D-9E94-BB30-678ED706A36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872D994-F926-5DE8-39A6-CDE6BC1C9381}"/>
              </a:ext>
            </a:extLst>
          </p:cNvPr>
          <p:cNvSpPr>
            <a:spLocks noGrp="1"/>
          </p:cNvSpPr>
          <p:nvPr>
            <p:ph type="sldNum" sz="quarter" idx="5"/>
          </p:nvPr>
        </p:nvSpPr>
        <p:spPr/>
        <p:txBody>
          <a:bodyPr/>
          <a:lstStyle/>
          <a:p>
            <a:pPr>
              <a:defRPr/>
            </a:pPr>
            <a:fld id="{FE976551-2E8D-47C4-8501-768D5BBBAABB}" type="slidenum">
              <a:rPr lang="es-ES_tradnl" altLang="es-ES" smtClean="0"/>
              <a:pPr>
                <a:defRPr/>
              </a:pPr>
              <a:t>142</a:t>
            </a:fld>
            <a:endParaRPr lang="es-ES_tradnl" altLang="es-ES"/>
          </a:p>
        </p:txBody>
      </p:sp>
    </p:spTree>
    <p:extLst>
      <p:ext uri="{BB962C8B-B14F-4D97-AF65-F5344CB8AC3E}">
        <p14:creationId xmlns:p14="http://schemas.microsoft.com/office/powerpoint/2010/main" val="2948446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CF107-3B61-736B-5E86-C4F89C088CC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BC158C-80A1-FC19-75ED-75F34986D8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C62934-8A08-0AF7-E662-16D973C1450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6829F70-BC48-A23E-C795-873DA7A41944}"/>
              </a:ext>
            </a:extLst>
          </p:cNvPr>
          <p:cNvSpPr>
            <a:spLocks noGrp="1"/>
          </p:cNvSpPr>
          <p:nvPr>
            <p:ph type="sldNum" sz="quarter" idx="5"/>
          </p:nvPr>
        </p:nvSpPr>
        <p:spPr/>
        <p:txBody>
          <a:bodyPr/>
          <a:lstStyle/>
          <a:p>
            <a:pPr>
              <a:defRPr/>
            </a:pPr>
            <a:fld id="{FE976551-2E8D-47C4-8501-768D5BBBAABB}" type="slidenum">
              <a:rPr lang="es-ES_tradnl" altLang="es-ES" smtClean="0"/>
              <a:pPr>
                <a:defRPr/>
              </a:pPr>
              <a:t>143</a:t>
            </a:fld>
            <a:endParaRPr lang="es-ES_tradnl" altLang="es-ES"/>
          </a:p>
        </p:txBody>
      </p:sp>
    </p:spTree>
    <p:extLst>
      <p:ext uri="{BB962C8B-B14F-4D97-AF65-F5344CB8AC3E}">
        <p14:creationId xmlns:p14="http://schemas.microsoft.com/office/powerpoint/2010/main" val="16826548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A0E17-80A8-B358-CF28-E068207C52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1C5906-9FF0-92E7-A351-2711DD9A77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E4BB1A2-1697-88D9-09AB-C88B0F7EF4BB}"/>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EDB159A-3FC2-670C-03BB-BFC8D78D5748}"/>
              </a:ext>
            </a:extLst>
          </p:cNvPr>
          <p:cNvSpPr>
            <a:spLocks noGrp="1"/>
          </p:cNvSpPr>
          <p:nvPr>
            <p:ph type="sldNum" sz="quarter" idx="5"/>
          </p:nvPr>
        </p:nvSpPr>
        <p:spPr/>
        <p:txBody>
          <a:bodyPr/>
          <a:lstStyle/>
          <a:p>
            <a:pPr>
              <a:defRPr/>
            </a:pPr>
            <a:fld id="{FE976551-2E8D-47C4-8501-768D5BBBAABB}" type="slidenum">
              <a:rPr lang="es-ES_tradnl" altLang="es-ES" smtClean="0"/>
              <a:pPr>
                <a:defRPr/>
              </a:pPr>
              <a:t>144</a:t>
            </a:fld>
            <a:endParaRPr lang="es-ES_tradnl" altLang="es-ES"/>
          </a:p>
        </p:txBody>
      </p:sp>
    </p:spTree>
    <p:extLst>
      <p:ext uri="{BB962C8B-B14F-4D97-AF65-F5344CB8AC3E}">
        <p14:creationId xmlns:p14="http://schemas.microsoft.com/office/powerpoint/2010/main" val="3359999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29854-C2B1-0183-135E-65543BA5D82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DAA64F-FF3E-B9DD-162A-F1AA48AB091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44833E3-1040-1EDD-85FC-98B65D9B5F2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04222CF-B23E-0036-AE21-9A7022EA007C}"/>
              </a:ext>
            </a:extLst>
          </p:cNvPr>
          <p:cNvSpPr>
            <a:spLocks noGrp="1"/>
          </p:cNvSpPr>
          <p:nvPr>
            <p:ph type="sldNum" sz="quarter" idx="5"/>
          </p:nvPr>
        </p:nvSpPr>
        <p:spPr/>
        <p:txBody>
          <a:bodyPr/>
          <a:lstStyle/>
          <a:p>
            <a:pPr>
              <a:defRPr/>
            </a:pPr>
            <a:fld id="{FE976551-2E8D-47C4-8501-768D5BBBAABB}" type="slidenum">
              <a:rPr lang="es-ES_tradnl" altLang="es-ES" smtClean="0"/>
              <a:pPr>
                <a:defRPr/>
              </a:pPr>
              <a:t>145</a:t>
            </a:fld>
            <a:endParaRPr lang="es-ES_tradnl" altLang="es-ES"/>
          </a:p>
        </p:txBody>
      </p:sp>
    </p:spTree>
    <p:extLst>
      <p:ext uri="{BB962C8B-B14F-4D97-AF65-F5344CB8AC3E}">
        <p14:creationId xmlns:p14="http://schemas.microsoft.com/office/powerpoint/2010/main" val="2194335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F5EE2-0700-A3E3-B3E7-56FE16201E5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8D2E3D7-34E3-B20E-520E-076BEE25A1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A2C7097-C5B8-6C96-AAE4-C83D5E88137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0E21957-E841-005D-EC05-1EFECF7ABAA3}"/>
              </a:ext>
            </a:extLst>
          </p:cNvPr>
          <p:cNvSpPr>
            <a:spLocks noGrp="1"/>
          </p:cNvSpPr>
          <p:nvPr>
            <p:ph type="sldNum" sz="quarter" idx="5"/>
          </p:nvPr>
        </p:nvSpPr>
        <p:spPr/>
        <p:txBody>
          <a:bodyPr/>
          <a:lstStyle/>
          <a:p>
            <a:pPr>
              <a:defRPr/>
            </a:pPr>
            <a:fld id="{FE976551-2E8D-47C4-8501-768D5BBBAABB}" type="slidenum">
              <a:rPr lang="es-ES_tradnl" altLang="es-ES" smtClean="0"/>
              <a:pPr>
                <a:defRPr/>
              </a:pPr>
              <a:t>146</a:t>
            </a:fld>
            <a:endParaRPr lang="es-ES_tradnl" altLang="es-ES"/>
          </a:p>
        </p:txBody>
      </p:sp>
    </p:spTree>
    <p:extLst>
      <p:ext uri="{BB962C8B-B14F-4D97-AF65-F5344CB8AC3E}">
        <p14:creationId xmlns:p14="http://schemas.microsoft.com/office/powerpoint/2010/main" val="54350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80F41-E5D5-DF1D-E80C-9E12EC274B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B4EA17-A730-90BA-F981-D9C73B285D0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7C0CFDE-4CEF-544F-F080-75C6DFBB1D6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A5B56BD-1BB3-4B99-316F-4B1BBECCB21C}"/>
              </a:ext>
            </a:extLst>
          </p:cNvPr>
          <p:cNvSpPr>
            <a:spLocks noGrp="1"/>
          </p:cNvSpPr>
          <p:nvPr>
            <p:ph type="sldNum" sz="quarter" idx="5"/>
          </p:nvPr>
        </p:nvSpPr>
        <p:spPr/>
        <p:txBody>
          <a:bodyPr/>
          <a:lstStyle/>
          <a:p>
            <a:pPr>
              <a:defRPr/>
            </a:pPr>
            <a:fld id="{FE976551-2E8D-47C4-8501-768D5BBBAABB}" type="slidenum">
              <a:rPr lang="es-ES_tradnl" altLang="es-ES" smtClean="0"/>
              <a:pPr>
                <a:defRPr/>
              </a:pPr>
              <a:t>74</a:t>
            </a:fld>
            <a:endParaRPr lang="es-ES_tradnl" altLang="es-ES"/>
          </a:p>
        </p:txBody>
      </p:sp>
    </p:spTree>
    <p:extLst>
      <p:ext uri="{BB962C8B-B14F-4D97-AF65-F5344CB8AC3E}">
        <p14:creationId xmlns:p14="http://schemas.microsoft.com/office/powerpoint/2010/main" val="149111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AFB07-00A5-0DEE-6A61-21CDEA1099A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196799-67CF-E3A9-2821-0452CD89901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F40AFE5-C77C-20A5-2A6A-F8DC66543C7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6F87906-8BA3-D4EF-09C3-B610F11DEBD7}"/>
              </a:ext>
            </a:extLst>
          </p:cNvPr>
          <p:cNvSpPr>
            <a:spLocks noGrp="1"/>
          </p:cNvSpPr>
          <p:nvPr>
            <p:ph type="sldNum" sz="quarter" idx="5"/>
          </p:nvPr>
        </p:nvSpPr>
        <p:spPr/>
        <p:txBody>
          <a:bodyPr/>
          <a:lstStyle/>
          <a:p>
            <a:pPr>
              <a:defRPr/>
            </a:pPr>
            <a:fld id="{FE976551-2E8D-47C4-8501-768D5BBBAABB}" type="slidenum">
              <a:rPr lang="es-ES_tradnl" altLang="es-ES" smtClean="0"/>
              <a:pPr>
                <a:defRPr/>
              </a:pPr>
              <a:t>75</a:t>
            </a:fld>
            <a:endParaRPr lang="es-ES_tradnl" altLang="es-ES"/>
          </a:p>
        </p:txBody>
      </p:sp>
    </p:spTree>
    <p:extLst>
      <p:ext uri="{BB962C8B-B14F-4D97-AF65-F5344CB8AC3E}">
        <p14:creationId xmlns:p14="http://schemas.microsoft.com/office/powerpoint/2010/main" val="4066238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EB386-A167-ED26-A39F-FB10FA2939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9ADCD46-9399-4A4D-5C47-F7CB7A87E95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334F33-C2B5-924C-2221-44151AB24507}"/>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D6E7CFB-0159-E175-5DEE-4AA1E68DFD5C}"/>
              </a:ext>
            </a:extLst>
          </p:cNvPr>
          <p:cNvSpPr>
            <a:spLocks noGrp="1"/>
          </p:cNvSpPr>
          <p:nvPr>
            <p:ph type="sldNum" sz="quarter" idx="5"/>
          </p:nvPr>
        </p:nvSpPr>
        <p:spPr/>
        <p:txBody>
          <a:bodyPr/>
          <a:lstStyle/>
          <a:p>
            <a:pPr>
              <a:defRPr/>
            </a:pPr>
            <a:fld id="{FE976551-2E8D-47C4-8501-768D5BBBAABB}" type="slidenum">
              <a:rPr lang="es-ES_tradnl" altLang="es-ES" smtClean="0"/>
              <a:pPr>
                <a:defRPr/>
              </a:pPr>
              <a:t>76</a:t>
            </a:fld>
            <a:endParaRPr lang="es-ES_tradnl" altLang="es-ES"/>
          </a:p>
        </p:txBody>
      </p:sp>
    </p:spTree>
    <p:extLst>
      <p:ext uri="{BB962C8B-B14F-4D97-AF65-F5344CB8AC3E}">
        <p14:creationId xmlns:p14="http://schemas.microsoft.com/office/powerpoint/2010/main" val="3325208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0FB32-0CC9-7690-90B6-86F6B50D4F3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AE9D59-1034-FFF0-F540-7A9B266B609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505D8F-A373-D1E0-A0F7-01998677A4D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20233CF-2B2D-CA8B-BDE5-222DE6644427}"/>
              </a:ext>
            </a:extLst>
          </p:cNvPr>
          <p:cNvSpPr>
            <a:spLocks noGrp="1"/>
          </p:cNvSpPr>
          <p:nvPr>
            <p:ph type="sldNum" sz="quarter" idx="5"/>
          </p:nvPr>
        </p:nvSpPr>
        <p:spPr/>
        <p:txBody>
          <a:bodyPr/>
          <a:lstStyle/>
          <a:p>
            <a:pPr>
              <a:defRPr/>
            </a:pPr>
            <a:fld id="{FE976551-2E8D-47C4-8501-768D5BBBAABB}" type="slidenum">
              <a:rPr lang="es-ES_tradnl" altLang="es-ES" smtClean="0"/>
              <a:pPr>
                <a:defRPr/>
              </a:pPr>
              <a:t>77</a:t>
            </a:fld>
            <a:endParaRPr lang="es-ES_tradnl" altLang="es-ES"/>
          </a:p>
        </p:txBody>
      </p:sp>
    </p:spTree>
    <p:extLst>
      <p:ext uri="{BB962C8B-B14F-4D97-AF65-F5344CB8AC3E}">
        <p14:creationId xmlns:p14="http://schemas.microsoft.com/office/powerpoint/2010/main" val="4265331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27F07-EE81-67E0-FA57-185F6A7EB46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03696E0-A185-EFE5-122E-DE7762E378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69A8776-08D7-928A-82FA-9A7D62765C08}"/>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13AC4B94-E0F2-E83E-199A-68C29E40092D}"/>
              </a:ext>
            </a:extLst>
          </p:cNvPr>
          <p:cNvSpPr>
            <a:spLocks noGrp="1"/>
          </p:cNvSpPr>
          <p:nvPr>
            <p:ph type="sldNum" sz="quarter" idx="5"/>
          </p:nvPr>
        </p:nvSpPr>
        <p:spPr/>
        <p:txBody>
          <a:bodyPr/>
          <a:lstStyle/>
          <a:p>
            <a:pPr>
              <a:defRPr/>
            </a:pPr>
            <a:fld id="{FE976551-2E8D-47C4-8501-768D5BBBAABB}" type="slidenum">
              <a:rPr lang="es-ES_tradnl" altLang="es-ES" smtClean="0"/>
              <a:pPr>
                <a:defRPr/>
              </a:pPr>
              <a:t>78</a:t>
            </a:fld>
            <a:endParaRPr lang="es-ES_tradnl" altLang="es-ES"/>
          </a:p>
        </p:txBody>
      </p:sp>
    </p:spTree>
    <p:extLst>
      <p:ext uri="{BB962C8B-B14F-4D97-AF65-F5344CB8AC3E}">
        <p14:creationId xmlns:p14="http://schemas.microsoft.com/office/powerpoint/2010/main" val="153637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71525" y="2130425"/>
            <a:ext cx="874395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a:extLst>
              <a:ext uri="{FF2B5EF4-FFF2-40B4-BE49-F238E27FC236}">
                <a16:creationId xmlns:a16="http://schemas.microsoft.com/office/drawing/2014/main" id="{5C4838DA-21CF-ECF5-C3D0-EBA80CFC412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B0F2BC7-BEE8-EED3-1280-0F52E34499B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825460D-CCB4-0CCA-FD17-9E8BBE7A35ED}"/>
              </a:ext>
            </a:extLst>
          </p:cNvPr>
          <p:cNvSpPr>
            <a:spLocks noGrp="1" noChangeArrowheads="1"/>
          </p:cNvSpPr>
          <p:nvPr>
            <p:ph type="sldNum" sz="quarter" idx="12"/>
          </p:nvPr>
        </p:nvSpPr>
        <p:spPr>
          <a:ln/>
        </p:spPr>
        <p:txBody>
          <a:bodyPr/>
          <a:lstStyle>
            <a:lvl1pPr>
              <a:defRPr/>
            </a:lvl1pPr>
          </a:lstStyle>
          <a:p>
            <a:pPr>
              <a:defRPr/>
            </a:pPr>
            <a:fld id="{36515441-6BD9-430B-BAE4-A97E795EE51A}" type="slidenum">
              <a:rPr lang="en-US" altLang="es-ES"/>
              <a:pPr>
                <a:defRPr/>
              </a:pPr>
              <a:t>‹Nº›</a:t>
            </a:fld>
            <a:endParaRPr lang="en-US" altLang="es-ES"/>
          </a:p>
        </p:txBody>
      </p:sp>
    </p:spTree>
    <p:extLst>
      <p:ext uri="{BB962C8B-B14F-4D97-AF65-F5344CB8AC3E}">
        <p14:creationId xmlns:p14="http://schemas.microsoft.com/office/powerpoint/2010/main" val="2920897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11F25D23-BA61-6C17-27FC-FF0ACE3EA02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059AA52-1F40-7447-5E5C-8E6E370C05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AD4C46C-93F5-9E00-89CC-7626410DECF2}"/>
              </a:ext>
            </a:extLst>
          </p:cNvPr>
          <p:cNvSpPr>
            <a:spLocks noGrp="1" noChangeArrowheads="1"/>
          </p:cNvSpPr>
          <p:nvPr>
            <p:ph type="sldNum" sz="quarter" idx="12"/>
          </p:nvPr>
        </p:nvSpPr>
        <p:spPr>
          <a:ln/>
        </p:spPr>
        <p:txBody>
          <a:bodyPr/>
          <a:lstStyle>
            <a:lvl1pPr>
              <a:defRPr/>
            </a:lvl1pPr>
          </a:lstStyle>
          <a:p>
            <a:pPr>
              <a:defRPr/>
            </a:pPr>
            <a:fld id="{8AC2CD74-B989-4E3F-8199-7C80560334F3}" type="slidenum">
              <a:rPr lang="en-US" altLang="es-ES"/>
              <a:pPr>
                <a:defRPr/>
              </a:pPr>
              <a:t>‹Nº›</a:t>
            </a:fld>
            <a:endParaRPr lang="en-US" altLang="es-ES"/>
          </a:p>
        </p:txBody>
      </p:sp>
    </p:spTree>
    <p:extLst>
      <p:ext uri="{BB962C8B-B14F-4D97-AF65-F5344CB8AC3E}">
        <p14:creationId xmlns:p14="http://schemas.microsoft.com/office/powerpoint/2010/main" val="53548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329488" y="609600"/>
            <a:ext cx="2185987"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771525" y="609600"/>
            <a:ext cx="6405563"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4942FC44-62A8-EEB0-C3E6-E86A3CBAAFF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CA44C7F-2159-EC2F-53E4-9489252E95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1989740-B622-314E-BAF2-FB301B2C0C14}"/>
              </a:ext>
            </a:extLst>
          </p:cNvPr>
          <p:cNvSpPr>
            <a:spLocks noGrp="1" noChangeArrowheads="1"/>
          </p:cNvSpPr>
          <p:nvPr>
            <p:ph type="sldNum" sz="quarter" idx="12"/>
          </p:nvPr>
        </p:nvSpPr>
        <p:spPr>
          <a:ln/>
        </p:spPr>
        <p:txBody>
          <a:bodyPr/>
          <a:lstStyle>
            <a:lvl1pPr>
              <a:defRPr/>
            </a:lvl1pPr>
          </a:lstStyle>
          <a:p>
            <a:pPr>
              <a:defRPr/>
            </a:pPr>
            <a:fld id="{2A3A7897-FBE8-4D43-ACB6-65FB836FA62F}" type="slidenum">
              <a:rPr lang="en-US" altLang="es-ES"/>
              <a:pPr>
                <a:defRPr/>
              </a:pPr>
              <a:t>‹Nº›</a:t>
            </a:fld>
            <a:endParaRPr lang="en-US" altLang="es-ES"/>
          </a:p>
        </p:txBody>
      </p:sp>
    </p:spTree>
    <p:extLst>
      <p:ext uri="{BB962C8B-B14F-4D97-AF65-F5344CB8AC3E}">
        <p14:creationId xmlns:p14="http://schemas.microsoft.com/office/powerpoint/2010/main" val="451041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D723FBA5-1E73-AE6A-90B1-B929563EB89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D050548-3947-647F-B4B1-B4DEC578A6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C22E07-E56A-2899-4DA6-44F6E7746BF8}"/>
              </a:ext>
            </a:extLst>
          </p:cNvPr>
          <p:cNvSpPr>
            <a:spLocks noGrp="1" noChangeArrowheads="1"/>
          </p:cNvSpPr>
          <p:nvPr>
            <p:ph type="sldNum" sz="quarter" idx="12"/>
          </p:nvPr>
        </p:nvSpPr>
        <p:spPr>
          <a:ln/>
        </p:spPr>
        <p:txBody>
          <a:bodyPr/>
          <a:lstStyle>
            <a:lvl1pPr>
              <a:defRPr/>
            </a:lvl1pPr>
          </a:lstStyle>
          <a:p>
            <a:pPr>
              <a:defRPr/>
            </a:pPr>
            <a:fld id="{3D1CF8D0-CED1-4D89-9E1F-9F798C0A6E4B}" type="slidenum">
              <a:rPr lang="en-US" altLang="es-ES"/>
              <a:pPr>
                <a:defRPr/>
              </a:pPr>
              <a:t>‹Nº›</a:t>
            </a:fld>
            <a:endParaRPr lang="en-US" altLang="es-ES"/>
          </a:p>
        </p:txBody>
      </p:sp>
    </p:spTree>
    <p:extLst>
      <p:ext uri="{BB962C8B-B14F-4D97-AF65-F5344CB8AC3E}">
        <p14:creationId xmlns:p14="http://schemas.microsoft.com/office/powerpoint/2010/main" val="29109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812800" y="4406900"/>
            <a:ext cx="874395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a:extLst>
              <a:ext uri="{FF2B5EF4-FFF2-40B4-BE49-F238E27FC236}">
                <a16:creationId xmlns:a16="http://schemas.microsoft.com/office/drawing/2014/main" id="{4A9F641E-F914-F9BC-0B7C-DB51427358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396F0BA-7486-F9FE-4D54-5FDF06650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8C680B3-9B18-7798-CB88-CFA3B5CAA9EA}"/>
              </a:ext>
            </a:extLst>
          </p:cNvPr>
          <p:cNvSpPr>
            <a:spLocks noGrp="1" noChangeArrowheads="1"/>
          </p:cNvSpPr>
          <p:nvPr>
            <p:ph type="sldNum" sz="quarter" idx="12"/>
          </p:nvPr>
        </p:nvSpPr>
        <p:spPr>
          <a:ln/>
        </p:spPr>
        <p:txBody>
          <a:bodyPr/>
          <a:lstStyle>
            <a:lvl1pPr>
              <a:defRPr/>
            </a:lvl1pPr>
          </a:lstStyle>
          <a:p>
            <a:pPr>
              <a:defRPr/>
            </a:pPr>
            <a:fld id="{118B9129-9AF8-4CD4-A73B-BB388CE987D4}" type="slidenum">
              <a:rPr lang="en-US" altLang="es-ES"/>
              <a:pPr>
                <a:defRPr/>
              </a:pPr>
              <a:t>‹Nº›</a:t>
            </a:fld>
            <a:endParaRPr lang="en-US" altLang="es-ES"/>
          </a:p>
        </p:txBody>
      </p:sp>
    </p:spTree>
    <p:extLst>
      <p:ext uri="{BB962C8B-B14F-4D97-AF65-F5344CB8AC3E}">
        <p14:creationId xmlns:p14="http://schemas.microsoft.com/office/powerpoint/2010/main" val="4069071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771525"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219700"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FD0A8864-EBB9-E29C-815B-573FA0DCB80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2F4CD57-697B-1EDC-F167-626F4BA33D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3E143BA-C242-0D30-AFE2-1B0BF9AE5F65}"/>
              </a:ext>
            </a:extLst>
          </p:cNvPr>
          <p:cNvSpPr>
            <a:spLocks noGrp="1" noChangeArrowheads="1"/>
          </p:cNvSpPr>
          <p:nvPr>
            <p:ph type="sldNum" sz="quarter" idx="12"/>
          </p:nvPr>
        </p:nvSpPr>
        <p:spPr>
          <a:ln/>
        </p:spPr>
        <p:txBody>
          <a:bodyPr/>
          <a:lstStyle>
            <a:lvl1pPr>
              <a:defRPr/>
            </a:lvl1pPr>
          </a:lstStyle>
          <a:p>
            <a:pPr>
              <a:defRPr/>
            </a:pPr>
            <a:fld id="{003E9C3F-3238-435E-861D-3C4E82B860EA}" type="slidenum">
              <a:rPr lang="en-US" altLang="es-ES"/>
              <a:pPr>
                <a:defRPr/>
              </a:pPr>
              <a:t>‹Nº›</a:t>
            </a:fld>
            <a:endParaRPr lang="en-US" altLang="es-ES"/>
          </a:p>
        </p:txBody>
      </p:sp>
    </p:spTree>
    <p:extLst>
      <p:ext uri="{BB962C8B-B14F-4D97-AF65-F5344CB8AC3E}">
        <p14:creationId xmlns:p14="http://schemas.microsoft.com/office/powerpoint/2010/main" val="1443416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14350" y="274638"/>
            <a:ext cx="92583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a:extLst>
              <a:ext uri="{FF2B5EF4-FFF2-40B4-BE49-F238E27FC236}">
                <a16:creationId xmlns:a16="http://schemas.microsoft.com/office/drawing/2014/main" id="{34B8C12F-E8AD-04E1-2EDF-3445E9E5546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5533940F-6F51-1F30-439D-BB16EB23F7C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07B4FBE-0E01-A9C7-B18F-71A088F734BD}"/>
              </a:ext>
            </a:extLst>
          </p:cNvPr>
          <p:cNvSpPr>
            <a:spLocks noGrp="1" noChangeArrowheads="1"/>
          </p:cNvSpPr>
          <p:nvPr>
            <p:ph type="sldNum" sz="quarter" idx="12"/>
          </p:nvPr>
        </p:nvSpPr>
        <p:spPr>
          <a:ln/>
        </p:spPr>
        <p:txBody>
          <a:bodyPr/>
          <a:lstStyle>
            <a:lvl1pPr>
              <a:defRPr/>
            </a:lvl1pPr>
          </a:lstStyle>
          <a:p>
            <a:pPr>
              <a:defRPr/>
            </a:pPr>
            <a:fld id="{75BDAF86-7E00-4500-AF79-599E4F6D68BE}" type="slidenum">
              <a:rPr lang="en-US" altLang="es-ES"/>
              <a:pPr>
                <a:defRPr/>
              </a:pPr>
              <a:t>‹Nº›</a:t>
            </a:fld>
            <a:endParaRPr lang="en-US" altLang="es-ES"/>
          </a:p>
        </p:txBody>
      </p:sp>
    </p:spTree>
    <p:extLst>
      <p:ext uri="{BB962C8B-B14F-4D97-AF65-F5344CB8AC3E}">
        <p14:creationId xmlns:p14="http://schemas.microsoft.com/office/powerpoint/2010/main" val="4242544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a:extLst>
              <a:ext uri="{FF2B5EF4-FFF2-40B4-BE49-F238E27FC236}">
                <a16:creationId xmlns:a16="http://schemas.microsoft.com/office/drawing/2014/main" id="{5810897C-562B-497F-57DA-C1F7ECF7EDE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53962B-054A-CBD5-ED57-EC1A38AB1C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5B1FBF6-A094-48E2-2DEC-893DE23FCA03}"/>
              </a:ext>
            </a:extLst>
          </p:cNvPr>
          <p:cNvSpPr>
            <a:spLocks noGrp="1" noChangeArrowheads="1"/>
          </p:cNvSpPr>
          <p:nvPr>
            <p:ph type="sldNum" sz="quarter" idx="12"/>
          </p:nvPr>
        </p:nvSpPr>
        <p:spPr>
          <a:ln/>
        </p:spPr>
        <p:txBody>
          <a:bodyPr/>
          <a:lstStyle>
            <a:lvl1pPr>
              <a:defRPr/>
            </a:lvl1pPr>
          </a:lstStyle>
          <a:p>
            <a:pPr>
              <a:defRPr/>
            </a:pPr>
            <a:fld id="{8A7ADCE9-6371-42A5-85F0-D448DA844471}" type="slidenum">
              <a:rPr lang="en-US" altLang="es-ES"/>
              <a:pPr>
                <a:defRPr/>
              </a:pPr>
              <a:t>‹Nº›</a:t>
            </a:fld>
            <a:endParaRPr lang="en-US" altLang="es-ES"/>
          </a:p>
        </p:txBody>
      </p:sp>
    </p:spTree>
    <p:extLst>
      <p:ext uri="{BB962C8B-B14F-4D97-AF65-F5344CB8AC3E}">
        <p14:creationId xmlns:p14="http://schemas.microsoft.com/office/powerpoint/2010/main" val="338616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58DBDF-ED90-2FDC-89A0-8FE37EF6A88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E3FD30F-F417-0E93-7530-EFB48B8762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446793A-DC27-1245-C71E-0966C6048364}"/>
              </a:ext>
            </a:extLst>
          </p:cNvPr>
          <p:cNvSpPr>
            <a:spLocks noGrp="1" noChangeArrowheads="1"/>
          </p:cNvSpPr>
          <p:nvPr>
            <p:ph type="sldNum" sz="quarter" idx="12"/>
          </p:nvPr>
        </p:nvSpPr>
        <p:spPr>
          <a:ln/>
        </p:spPr>
        <p:txBody>
          <a:bodyPr/>
          <a:lstStyle>
            <a:lvl1pPr>
              <a:defRPr/>
            </a:lvl1pPr>
          </a:lstStyle>
          <a:p>
            <a:pPr>
              <a:defRPr/>
            </a:pPr>
            <a:fld id="{7F50990B-1370-4C96-A6C4-AC8DF6DCE0E0}" type="slidenum">
              <a:rPr lang="en-US" altLang="es-ES"/>
              <a:pPr>
                <a:defRPr/>
              </a:pPr>
              <a:t>‹Nº›</a:t>
            </a:fld>
            <a:endParaRPr lang="en-US" altLang="es-ES"/>
          </a:p>
        </p:txBody>
      </p:sp>
    </p:spTree>
    <p:extLst>
      <p:ext uri="{BB962C8B-B14F-4D97-AF65-F5344CB8AC3E}">
        <p14:creationId xmlns:p14="http://schemas.microsoft.com/office/powerpoint/2010/main" val="2710972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14350" y="273050"/>
            <a:ext cx="3384550"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00DBFAE9-CAB3-E4ED-B96B-F6B31EAE96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6EAEF2D-298E-D61F-FC41-A5297F17103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ACC2E6A-77B1-3483-56E6-A0FF76806171}"/>
              </a:ext>
            </a:extLst>
          </p:cNvPr>
          <p:cNvSpPr>
            <a:spLocks noGrp="1" noChangeArrowheads="1"/>
          </p:cNvSpPr>
          <p:nvPr>
            <p:ph type="sldNum" sz="quarter" idx="12"/>
          </p:nvPr>
        </p:nvSpPr>
        <p:spPr>
          <a:ln/>
        </p:spPr>
        <p:txBody>
          <a:bodyPr/>
          <a:lstStyle>
            <a:lvl1pPr>
              <a:defRPr/>
            </a:lvl1pPr>
          </a:lstStyle>
          <a:p>
            <a:pPr>
              <a:defRPr/>
            </a:pPr>
            <a:fld id="{6CB70CC5-1789-43A6-BDD5-3EC4B3566867}" type="slidenum">
              <a:rPr lang="en-US" altLang="es-ES"/>
              <a:pPr>
                <a:defRPr/>
              </a:pPr>
              <a:t>‹Nº›</a:t>
            </a:fld>
            <a:endParaRPr lang="en-US" altLang="es-ES"/>
          </a:p>
        </p:txBody>
      </p:sp>
    </p:spTree>
    <p:extLst>
      <p:ext uri="{BB962C8B-B14F-4D97-AF65-F5344CB8AC3E}">
        <p14:creationId xmlns:p14="http://schemas.microsoft.com/office/powerpoint/2010/main" val="3697811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016125" y="4800600"/>
            <a:ext cx="6172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016125" y="612775"/>
            <a:ext cx="6172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33D2F955-3CC1-8E84-C716-2B80246F0F6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3C99A51-77D2-9C7A-5A07-26BFF0A0EA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D035E92-CDBC-8C59-8287-56A044E68B26}"/>
              </a:ext>
            </a:extLst>
          </p:cNvPr>
          <p:cNvSpPr>
            <a:spLocks noGrp="1" noChangeArrowheads="1"/>
          </p:cNvSpPr>
          <p:nvPr>
            <p:ph type="sldNum" sz="quarter" idx="12"/>
          </p:nvPr>
        </p:nvSpPr>
        <p:spPr>
          <a:ln/>
        </p:spPr>
        <p:txBody>
          <a:bodyPr/>
          <a:lstStyle>
            <a:lvl1pPr>
              <a:defRPr/>
            </a:lvl1pPr>
          </a:lstStyle>
          <a:p>
            <a:pPr>
              <a:defRPr/>
            </a:pPr>
            <a:fld id="{E07DCE29-CDFA-4DF6-91B5-F0970CB96602}" type="slidenum">
              <a:rPr lang="en-US" altLang="es-ES"/>
              <a:pPr>
                <a:defRPr/>
              </a:pPr>
              <a:t>‹Nº›</a:t>
            </a:fld>
            <a:endParaRPr lang="en-US" altLang="es-ES"/>
          </a:p>
        </p:txBody>
      </p:sp>
    </p:spTree>
    <p:extLst>
      <p:ext uri="{BB962C8B-B14F-4D97-AF65-F5344CB8AC3E}">
        <p14:creationId xmlns:p14="http://schemas.microsoft.com/office/powerpoint/2010/main" val="135170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10732A2-F892-BAC9-18CE-AA85A92D74F6}"/>
              </a:ext>
            </a:extLst>
          </p:cNvPr>
          <p:cNvSpPr>
            <a:spLocks noGrp="1" noChangeArrowheads="1"/>
          </p:cNvSpPr>
          <p:nvPr>
            <p:ph type="title"/>
          </p:nvPr>
        </p:nvSpPr>
        <p:spPr bwMode="auto">
          <a:xfrm>
            <a:off x="771525" y="609600"/>
            <a:ext cx="8743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ES"/>
              <a:t>Haga clic para modificar el estilo de título del patrón</a:t>
            </a:r>
          </a:p>
        </p:txBody>
      </p:sp>
      <p:sp>
        <p:nvSpPr>
          <p:cNvPr id="1027" name="Rectangle 3">
            <a:extLst>
              <a:ext uri="{FF2B5EF4-FFF2-40B4-BE49-F238E27FC236}">
                <a16:creationId xmlns:a16="http://schemas.microsoft.com/office/drawing/2014/main" id="{10DCB801-B4B5-99F7-7006-85B1AA7FEA59}"/>
              </a:ext>
            </a:extLst>
          </p:cNvPr>
          <p:cNvSpPr>
            <a:spLocks noGrp="1" noChangeArrowheads="1"/>
          </p:cNvSpPr>
          <p:nvPr>
            <p:ph type="body" idx="1"/>
          </p:nvPr>
        </p:nvSpPr>
        <p:spPr bwMode="auto">
          <a:xfrm>
            <a:off x="771525" y="1981200"/>
            <a:ext cx="87439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ES"/>
              <a:t>Haga clic para modificar el estilo de texto del patrón</a:t>
            </a:r>
          </a:p>
          <a:p>
            <a:pPr lvl="1"/>
            <a:r>
              <a:rPr lang="en-US" altLang="es-ES"/>
              <a:t>Segundo nivel</a:t>
            </a:r>
          </a:p>
          <a:p>
            <a:pPr lvl="2"/>
            <a:r>
              <a:rPr lang="en-US" altLang="es-ES"/>
              <a:t>Tercer nivel</a:t>
            </a:r>
          </a:p>
          <a:p>
            <a:pPr lvl="3"/>
            <a:r>
              <a:rPr lang="en-US" altLang="es-ES"/>
              <a:t>Cuarto nivel</a:t>
            </a:r>
          </a:p>
          <a:p>
            <a:pPr lvl="4"/>
            <a:r>
              <a:rPr lang="en-US" altLang="es-ES"/>
              <a:t>Quinto nivel</a:t>
            </a:r>
          </a:p>
        </p:txBody>
      </p:sp>
      <p:sp>
        <p:nvSpPr>
          <p:cNvPr id="1028" name="Rectangle 4">
            <a:extLst>
              <a:ext uri="{FF2B5EF4-FFF2-40B4-BE49-F238E27FC236}">
                <a16:creationId xmlns:a16="http://schemas.microsoft.com/office/drawing/2014/main" id="{BA10BC4B-21E1-2CFF-12F6-A20CDD33F7ED}"/>
              </a:ext>
            </a:extLst>
          </p:cNvPr>
          <p:cNvSpPr>
            <a:spLocks noGrp="1" noChangeArrowheads="1"/>
          </p:cNvSpPr>
          <p:nvPr>
            <p:ph type="dt" sz="half" idx="2"/>
          </p:nvPr>
        </p:nvSpPr>
        <p:spPr bwMode="auto">
          <a:xfrm>
            <a:off x="771525" y="6248400"/>
            <a:ext cx="214312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a:cs typeface="+mn-cs"/>
              </a:defRPr>
            </a:lvl1pPr>
          </a:lstStyle>
          <a:p>
            <a:pPr>
              <a:defRPr/>
            </a:pPr>
            <a:endParaRPr lang="en-US"/>
          </a:p>
        </p:txBody>
      </p:sp>
      <p:sp>
        <p:nvSpPr>
          <p:cNvPr id="1029" name="Rectangle 5">
            <a:extLst>
              <a:ext uri="{FF2B5EF4-FFF2-40B4-BE49-F238E27FC236}">
                <a16:creationId xmlns:a16="http://schemas.microsoft.com/office/drawing/2014/main" id="{7B67D856-665E-C08D-882C-53B6CB09CC30}"/>
              </a:ext>
            </a:extLst>
          </p:cNvPr>
          <p:cNvSpPr>
            <a:spLocks noGrp="1" noChangeArrowheads="1"/>
          </p:cNvSpPr>
          <p:nvPr>
            <p:ph type="ftr" sz="quarter" idx="3"/>
          </p:nvPr>
        </p:nvSpPr>
        <p:spPr bwMode="auto">
          <a:xfrm>
            <a:off x="3514725" y="6248400"/>
            <a:ext cx="32575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cs typeface="+mn-cs"/>
              </a:defRPr>
            </a:lvl1pPr>
          </a:lstStyle>
          <a:p>
            <a:pPr>
              <a:defRPr/>
            </a:pPr>
            <a:endParaRPr lang="en-US"/>
          </a:p>
        </p:txBody>
      </p:sp>
      <p:sp>
        <p:nvSpPr>
          <p:cNvPr id="1030" name="Rectangle 6">
            <a:extLst>
              <a:ext uri="{FF2B5EF4-FFF2-40B4-BE49-F238E27FC236}">
                <a16:creationId xmlns:a16="http://schemas.microsoft.com/office/drawing/2014/main" id="{9A187398-8431-3739-A41F-02F07B0403D9}"/>
              </a:ext>
            </a:extLst>
          </p:cNvPr>
          <p:cNvSpPr>
            <a:spLocks noGrp="1" noChangeArrowheads="1"/>
          </p:cNvSpPr>
          <p:nvPr>
            <p:ph type="sldNum" sz="quarter" idx="4"/>
          </p:nvPr>
        </p:nvSpPr>
        <p:spPr bwMode="auto">
          <a:xfrm>
            <a:off x="7445375" y="6248400"/>
            <a:ext cx="214312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pPr>
              <a:defRPr/>
            </a:pPr>
            <a:fld id="{A6167856-4B6C-4D43-8BA4-9F8ED893771A}" type="slidenum">
              <a:rPr lang="en-US" altLang="es-ES"/>
              <a:pPr>
                <a:defRPr/>
              </a:pPr>
              <a:t>‹Nº›</a:t>
            </a:fld>
            <a:endParaRPr lang="en-US" alt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1.svg"/><Relationship Id="rId2" Type="http://schemas.microsoft.com/office/2018/10/relationships/comments" Target="../comments/modernComment_2B4_3AB2B41C.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B6_D6EA3C9.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B7_4D2C0E08.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113.png"/><Relationship Id="rId3" Type="http://schemas.microsoft.com/office/2018/10/relationships/comments" Target="../comments/modernComment_2D1_FD3EBEBD.xml"/><Relationship Id="rId7"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png"/><Relationship Id="rId4" Type="http://schemas.openxmlformats.org/officeDocument/2006/relationships/image" Target="../media/image110.png"/></Relationships>
</file>

<file path=ppt/slides/_rels/slide1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112.xml.rels><?xml version="1.0" encoding="UTF-8" standalone="yes"?>
<Relationships xmlns="http://schemas.openxmlformats.org/package/2006/relationships"><Relationship Id="rId8" Type="http://schemas.openxmlformats.org/officeDocument/2006/relationships/image" Target="../media/image1080.png"/><Relationship Id="rId3" Type="http://schemas.microsoft.com/office/2018/10/relationships/comments" Target="../comments/modernComment_2B9_403E0793.xml"/><Relationship Id="rId7" Type="http://schemas.openxmlformats.org/officeDocument/2006/relationships/image" Target="../media/image107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B8_2D64353C.xml"/><Relationship Id="rId1" Type="http://schemas.openxmlformats.org/officeDocument/2006/relationships/slideLayout" Target="../slideLayouts/slideLayout7.xml"/><Relationship Id="rId5" Type="http://schemas.openxmlformats.org/officeDocument/2006/relationships/image" Target="../media/image1100.png"/><Relationship Id="rId4" Type="http://schemas.openxmlformats.org/officeDocument/2006/relationships/image" Target="../media/image119.png"/></Relationships>
</file>

<file path=ppt/slides/_rels/slide114.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15.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2.png"/><Relationship Id="rId4" Type="http://schemas.openxmlformats.org/officeDocument/2006/relationships/image" Target="../media/image12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BD_8AB38A3F.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160.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BF_4C5D0757.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180.png"/></Relationships>
</file>

<file path=ppt/slides/_rels/slide118.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C9_17988E07.xml"/><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image" Target="../media/image133.png"/></Relationships>
</file>

<file path=ppt/slides/_rels/slide127.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34.xml.rels><?xml version="1.0" encoding="UTF-8" standalone="yes"?>
<Relationships xmlns="http://schemas.openxmlformats.org/package/2006/relationships"><Relationship Id="rId3" Type="http://schemas.microsoft.com/office/2018/10/relationships/comments" Target="../comments/modernComment_2D4_F38FD887.xm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39.xml.rels><?xml version="1.0" encoding="UTF-8" standalone="yes"?>
<Relationships xmlns="http://schemas.openxmlformats.org/package/2006/relationships"><Relationship Id="rId3" Type="http://schemas.microsoft.com/office/2018/10/relationships/comments" Target="../comments/modernComment_2D9_D8F07D4.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01.svg"/><Relationship Id="rId4" Type="http://schemas.openxmlformats.org/officeDocument/2006/relationships/image" Target="../media/image100.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550.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7A_DEE1466D.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260_161D657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85_452CA6C.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80.png"/><Relationship Id="rId4" Type="http://schemas.openxmlformats.org/officeDocument/2006/relationships/image" Target="../media/image370.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godotengine.org/es/4.x/classes/class_transform3d.html#class-transform3d-method-scaled"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296_8F93271A.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microsoft.com/office/2018/10/relationships/comments" Target="../comments/modernComment_262_6B7DD72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microsoft.com/office/2018/10/relationships/comments" Target="../comments/modernComment_293_C7DE76D9.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18/10/relationships/comments" Target="../comments/modernComment_294_5A068E26.xml"/><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1.png"/><Relationship Id="rId9"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microsoft.com/office/2018/10/relationships/comments" Target="../comments/modernComment_299_13BC5B15.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3" Type="http://schemas.microsoft.com/office/2018/10/relationships/comments" Target="../comments/modernComment_29B_58491DF0.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microsoft.com/office/2018/10/relationships/comments" Target="../comments/modernComment_29C_7A6CD0D5.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microsoft.com/office/2018/10/relationships/comments" Target="../comments/modernComment_29F_E736DA0C.xml"/><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microsoft.com/office/2018/10/relationships/comments" Target="../comments/modernComment_2A0_6B4E48FF.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microsoft.com/office/2018/10/relationships/comments" Target="../comments/modernComment_26E_AAD5B587.xm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10.pn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5.wmf"/></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jpeg"/></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 name="Rectangle 10" descr="Papel periódico">
            <a:extLst>
              <a:ext uri="{FF2B5EF4-FFF2-40B4-BE49-F238E27FC236}">
                <a16:creationId xmlns:a16="http://schemas.microsoft.com/office/drawing/2014/main" id="{07B29B1F-9365-FBDF-1019-ECD2D68FD03E}"/>
              </a:ext>
            </a:extLst>
          </p:cNvPr>
          <p:cNvSpPr>
            <a:spLocks noGrp="1" noChangeArrowheads="1"/>
          </p:cNvSpPr>
          <p:nvPr>
            <p:ph type="ctrTitle"/>
          </p:nvPr>
        </p:nvSpPr>
        <p:spPr>
          <a:xfrm>
            <a:off x="1231900" y="0"/>
            <a:ext cx="7848600" cy="1028700"/>
          </a:xfrm>
        </p:spPr>
        <p:txBody>
          <a:bodyPr/>
          <a:lstStyle/>
          <a:p>
            <a:pPr>
              <a:lnSpc>
                <a:spcPct val="120000"/>
              </a:lnSpc>
              <a:defRPr/>
            </a:pPr>
            <a:r>
              <a:rPr lang="es-ES" sz="2600" b="1" dirty="0">
                <a:solidFill>
                  <a:srgbClr val="008080"/>
                </a:solidFill>
                <a:effectLst>
                  <a:outerShdw blurRad="38100" dist="38100" dir="2700000" algn="tl">
                    <a:srgbClr val="C0C0C0"/>
                  </a:outerShdw>
                </a:effectLst>
                <a:latin typeface="Univers (W1)" pitchFamily="34" charset="0"/>
              </a:rPr>
              <a:t>Introducción a Godot</a:t>
            </a:r>
            <a:endParaRPr lang="es-ES" dirty="0">
              <a:solidFill>
                <a:srgbClr val="008080"/>
              </a:solidFill>
            </a:endParaRPr>
          </a:p>
        </p:txBody>
      </p:sp>
      <p:sp>
        <p:nvSpPr>
          <p:cNvPr id="4100" name="Rectangle 48">
            <a:extLst>
              <a:ext uri="{FF2B5EF4-FFF2-40B4-BE49-F238E27FC236}">
                <a16:creationId xmlns:a16="http://schemas.microsoft.com/office/drawing/2014/main" id="{8CEE56D3-C72E-8F19-A1C2-8B54D4556596}"/>
              </a:ext>
            </a:extLst>
          </p:cNvPr>
          <p:cNvSpPr>
            <a:spLocks noChangeArrowheads="1"/>
          </p:cNvSpPr>
          <p:nvPr/>
        </p:nvSpPr>
        <p:spPr bwMode="auto">
          <a:xfrm>
            <a:off x="1212850" y="1008063"/>
            <a:ext cx="7929563"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609600" indent="-609600">
              <a:spcBef>
                <a:spcPct val="20000"/>
              </a:spcBef>
              <a:buChar char="•"/>
              <a:tabLst>
                <a:tab pos="715963" algn="l"/>
              </a:tabLst>
              <a:defRPr sz="3200">
                <a:solidFill>
                  <a:schemeClr val="tx1"/>
                </a:solidFill>
                <a:latin typeface="Times New Roman" panose="02020603050405020304" pitchFamily="18" charset="0"/>
              </a:defRPr>
            </a:lvl1pPr>
            <a:lvl2pPr marL="742950" indent="-285750">
              <a:spcBef>
                <a:spcPct val="20000"/>
              </a:spcBef>
              <a:buChar char="–"/>
              <a:tabLst>
                <a:tab pos="715963" algn="l"/>
              </a:tabLst>
              <a:defRPr sz="2800">
                <a:solidFill>
                  <a:schemeClr val="tx1"/>
                </a:solidFill>
                <a:latin typeface="Times New Roman" panose="02020603050405020304" pitchFamily="18" charset="0"/>
              </a:defRPr>
            </a:lvl2pPr>
            <a:lvl3pPr marL="1143000" indent="-228600">
              <a:spcBef>
                <a:spcPct val="20000"/>
              </a:spcBef>
              <a:buChar char="•"/>
              <a:tabLst>
                <a:tab pos="715963" algn="l"/>
              </a:tabLst>
              <a:defRPr sz="2400">
                <a:solidFill>
                  <a:schemeClr val="tx1"/>
                </a:solidFill>
                <a:latin typeface="Times New Roman" panose="02020603050405020304" pitchFamily="18" charset="0"/>
              </a:defRPr>
            </a:lvl3pPr>
            <a:lvl4pPr marL="1600200" indent="-228600">
              <a:spcBef>
                <a:spcPct val="20000"/>
              </a:spcBef>
              <a:buChar char="–"/>
              <a:tabLst>
                <a:tab pos="715963" algn="l"/>
              </a:tabLst>
              <a:defRPr sz="2000">
                <a:solidFill>
                  <a:schemeClr val="tx1"/>
                </a:solidFill>
                <a:latin typeface="Times New Roman" panose="02020603050405020304" pitchFamily="18" charset="0"/>
              </a:defRPr>
            </a:lvl4pPr>
            <a:lvl5pPr marL="2057400" indent="-228600">
              <a:spcBef>
                <a:spcPct val="20000"/>
              </a:spcBef>
              <a:buChar char="»"/>
              <a:tabLst>
                <a:tab pos="715963"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715963"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715963"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715963"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715963" algn="l"/>
              </a:tabLst>
              <a:defRPr sz="2000">
                <a:solidFill>
                  <a:schemeClr val="tx1"/>
                </a:solidFill>
                <a:latin typeface="Times New Roman" panose="02020603050405020304" pitchFamily="18" charset="0"/>
              </a:defRPr>
            </a:lvl9pPr>
          </a:lstStyle>
          <a:p>
            <a:pPr algn="just">
              <a:spcBef>
                <a:spcPct val="0"/>
              </a:spcBef>
              <a:buFontTx/>
              <a:buNone/>
            </a:pPr>
            <a:r>
              <a:rPr lang="es-ES" altLang="es-ES" sz="2400" b="1" dirty="0">
                <a:solidFill>
                  <a:srgbClr val="008080"/>
                </a:solidFill>
                <a:latin typeface="Univers" panose="020B0503020202020204" pitchFamily="34" charset="0"/>
              </a:rPr>
              <a:t>1.</a:t>
            </a:r>
            <a:r>
              <a:rPr lang="es-ES" altLang="es-ES" sz="2400" b="1" dirty="0">
                <a:solidFill>
                  <a:srgbClr val="003399"/>
                </a:solidFill>
                <a:latin typeface="Univers" panose="020B0503020202020204" pitchFamily="34" charset="0"/>
              </a:rPr>
              <a:t>	</a:t>
            </a:r>
            <a:r>
              <a:rPr lang="es-ES" altLang="es-ES" sz="2400" dirty="0">
                <a:latin typeface="Univers" panose="020B0503020202020204" pitchFamily="34" charset="0"/>
              </a:rPr>
              <a:t>Preámbulo</a:t>
            </a:r>
            <a:r>
              <a:rPr lang="es-ES" altLang="es-ES" sz="2400" dirty="0">
                <a:latin typeface="CG Times" charset="0"/>
              </a:rPr>
              <a:t>.</a:t>
            </a:r>
            <a:endParaRPr lang="es-ES" altLang="es-ES" sz="2400" b="1" dirty="0">
              <a:solidFill>
                <a:srgbClr val="008080"/>
              </a:solidFill>
              <a:latin typeface="Univers" panose="020B0503020202020204" pitchFamily="34" charset="0"/>
            </a:endParaRPr>
          </a:p>
          <a:p>
            <a:pPr algn="just">
              <a:buNone/>
            </a:pPr>
            <a:r>
              <a:rPr lang="es-ES" altLang="es-ES" sz="2400" b="1" dirty="0">
                <a:solidFill>
                  <a:srgbClr val="008080"/>
                </a:solidFill>
                <a:latin typeface="Univers" panose="020B0503020202020204" pitchFamily="34" charset="0"/>
              </a:rPr>
              <a:t>2.</a:t>
            </a:r>
            <a:r>
              <a:rPr lang="es-ES" altLang="es-ES" sz="2400" b="1" dirty="0">
                <a:solidFill>
                  <a:srgbClr val="003399"/>
                </a:solidFill>
                <a:latin typeface="Univers" panose="020B0503020202020204" pitchFamily="34" charset="0"/>
              </a:rPr>
              <a:t> 	</a:t>
            </a:r>
            <a:r>
              <a:rPr lang="es-ES" altLang="es-ES" sz="2400" dirty="0">
                <a:latin typeface="Univers" panose="020B0503020202020204" pitchFamily="34" charset="0"/>
              </a:rPr>
              <a:t>Bases de </a:t>
            </a:r>
            <a:r>
              <a:rPr lang="es-ES" altLang="es-ES" sz="2400" dirty="0" err="1">
                <a:latin typeface="Univers" panose="020B0503020202020204" pitchFamily="34" charset="0"/>
              </a:rPr>
              <a:t>GDScript</a:t>
            </a:r>
            <a:endParaRPr lang="es-ES" altLang="es-ES" sz="2400" dirty="0">
              <a:latin typeface="Univers" panose="020B0503020202020204" pitchFamily="34" charset="0"/>
            </a:endParaRPr>
          </a:p>
          <a:p>
            <a:pPr algn="just">
              <a:buFontTx/>
              <a:buNone/>
            </a:pPr>
            <a:r>
              <a:rPr lang="es-ES" altLang="es-ES" sz="2400" b="1" dirty="0">
                <a:solidFill>
                  <a:srgbClr val="008080"/>
                </a:solidFill>
                <a:latin typeface="Univers" panose="020B0503020202020204" pitchFamily="34" charset="0"/>
              </a:rPr>
              <a:t>3.</a:t>
            </a:r>
            <a:r>
              <a:rPr lang="es-ES" altLang="es-ES" sz="2400" dirty="0">
                <a:latin typeface="Univers" panose="020B0503020202020204" pitchFamily="34" charset="0"/>
              </a:rPr>
              <a:t> 	Objetos (mallas)</a:t>
            </a:r>
            <a:endParaRPr lang="es-ES" altLang="es-ES" sz="2400" dirty="0">
              <a:latin typeface="CG Times" charset="0"/>
            </a:endParaRPr>
          </a:p>
          <a:p>
            <a:pPr algn="just">
              <a:buFontTx/>
              <a:buNone/>
            </a:pPr>
            <a:r>
              <a:rPr lang="es-ES" altLang="es-ES" sz="2400" b="1" dirty="0">
                <a:solidFill>
                  <a:srgbClr val="008080"/>
                </a:solidFill>
                <a:latin typeface="Univers" panose="020B0503020202020204" pitchFamily="34" charset="0"/>
              </a:rPr>
              <a:t>4.</a:t>
            </a:r>
            <a:r>
              <a:rPr lang="es-ES" altLang="es-ES" sz="2400" dirty="0">
                <a:latin typeface="Univers" panose="020B0503020202020204" pitchFamily="34" charset="0"/>
              </a:rPr>
              <a:t> 	Transformaciones geométricas</a:t>
            </a:r>
          </a:p>
          <a:p>
            <a:pPr algn="just">
              <a:buFontTx/>
              <a:buNone/>
            </a:pPr>
            <a:r>
              <a:rPr lang="es-ES" altLang="es-ES" sz="2400" b="1" dirty="0">
                <a:solidFill>
                  <a:srgbClr val="008080"/>
                </a:solidFill>
                <a:latin typeface="Univers" panose="020B0503020202020204" pitchFamily="34" charset="0"/>
              </a:rPr>
              <a:t>5.</a:t>
            </a:r>
            <a:r>
              <a:rPr lang="es-ES" altLang="es-ES" sz="2400" dirty="0">
                <a:latin typeface="Univers" panose="020B0503020202020204" pitchFamily="34" charset="0"/>
              </a:rPr>
              <a:t>	Transformaciones de proyección</a:t>
            </a:r>
          </a:p>
          <a:p>
            <a:pPr algn="just">
              <a:buFontTx/>
              <a:buNone/>
            </a:pPr>
            <a:r>
              <a:rPr lang="es-ES" altLang="es-ES" sz="2400" b="1" dirty="0">
                <a:solidFill>
                  <a:srgbClr val="008080"/>
                </a:solidFill>
                <a:latin typeface="Univers" panose="020B0503020202020204" pitchFamily="34" charset="0"/>
              </a:rPr>
              <a:t>6.</a:t>
            </a:r>
            <a:r>
              <a:rPr lang="es-ES" altLang="es-ES" sz="2400" dirty="0">
                <a:latin typeface="Univers" panose="020B0503020202020204" pitchFamily="34" charset="0"/>
              </a:rPr>
              <a:t>	Iluminación</a:t>
            </a:r>
          </a:p>
          <a:p>
            <a:pPr algn="just">
              <a:buFontTx/>
              <a:buNone/>
            </a:pPr>
            <a:r>
              <a:rPr lang="es-ES" altLang="es-ES" sz="2400" b="1" dirty="0">
                <a:solidFill>
                  <a:srgbClr val="008080"/>
                </a:solidFill>
                <a:latin typeface="Univers" panose="020B0503020202020204" pitchFamily="34" charset="0"/>
              </a:rPr>
              <a:t>7.</a:t>
            </a:r>
            <a:r>
              <a:rPr lang="es-ES" altLang="es-ES" sz="2400" dirty="0">
                <a:latin typeface="Univers" panose="020B0503020202020204" pitchFamily="34" charset="0"/>
              </a:rPr>
              <a:t>	Texturas</a:t>
            </a:r>
          </a:p>
          <a:p>
            <a:pPr algn="just">
              <a:buFontTx/>
              <a:buNone/>
            </a:pPr>
            <a:r>
              <a:rPr lang="es-ES" altLang="es-ES" sz="2400" b="1" dirty="0">
                <a:solidFill>
                  <a:srgbClr val="008080"/>
                </a:solidFill>
                <a:latin typeface="Univers" panose="020B0503020202020204" pitchFamily="34" charset="0"/>
              </a:rPr>
              <a:t>8.	</a:t>
            </a:r>
            <a:r>
              <a:rPr lang="es-ES" altLang="es-ES" sz="2400" dirty="0">
                <a:latin typeface="Univers" panose="020B0503020202020204" pitchFamily="34" charset="0"/>
              </a:rPr>
              <a:t>Selección</a:t>
            </a:r>
          </a:p>
          <a:p>
            <a:pPr algn="ctr">
              <a:buFontTx/>
              <a:buNone/>
            </a:pPr>
            <a:endParaRPr lang="es-ES" altLang="es-ES" sz="2700" dirty="0">
              <a:latin typeface="Univers" panose="020B0503020202020204" pitchFamily="34" charset="0"/>
            </a:endParaRPr>
          </a:p>
        </p:txBody>
      </p:sp>
      <p:sp>
        <p:nvSpPr>
          <p:cNvPr id="4" name="5 Marcador de número de diapositiva">
            <a:extLst>
              <a:ext uri="{FF2B5EF4-FFF2-40B4-BE49-F238E27FC236}">
                <a16:creationId xmlns:a16="http://schemas.microsoft.com/office/drawing/2014/main" id="{3DA3038F-801B-31EE-1143-FDE3ECE9823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a:t>
            </a:fld>
            <a:endParaRPr lang="en-US" altLang="es-ES" sz="1400" dirty="0"/>
          </a:p>
        </p:txBody>
      </p:sp>
      <p:pic>
        <p:nvPicPr>
          <p:cNvPr id="5" name="Imagen 4">
            <a:extLst>
              <a:ext uri="{FF2B5EF4-FFF2-40B4-BE49-F238E27FC236}">
                <a16:creationId xmlns:a16="http://schemas.microsoft.com/office/drawing/2014/main" id="{D7119FD3-B159-2FA8-0818-B871D485C283}"/>
              </a:ext>
            </a:extLst>
          </p:cNvPr>
          <p:cNvPicPr>
            <a:picLocks noChangeAspect="1"/>
          </p:cNvPicPr>
          <p:nvPr/>
        </p:nvPicPr>
        <p:blipFill>
          <a:blip r:embed="rId2"/>
          <a:stretch>
            <a:fillRect/>
          </a:stretch>
        </p:blipFill>
        <p:spPr>
          <a:xfrm>
            <a:off x="9364590" y="6192416"/>
            <a:ext cx="511909" cy="45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12A54-74CF-01D1-EB80-4C0D8EEA2DA5}"/>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73696B0C-6C78-76FF-7244-C81BA52C81D1}"/>
              </a:ext>
            </a:extLst>
          </p:cNvPr>
          <p:cNvSpPr>
            <a:spLocks noChangeArrowheads="1"/>
          </p:cNvSpPr>
          <p:nvPr/>
        </p:nvSpPr>
        <p:spPr bwMode="auto">
          <a:xfrm>
            <a:off x="555471" y="434769"/>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lvl="1" algn="just">
              <a:buFontTx/>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Dado un nodo se crea un script con en </a:t>
            </a:r>
            <a:r>
              <a:rPr lang="es-ES_tradnl" sz="2000" dirty="0">
                <a:solidFill>
                  <a:srgbClr val="008080"/>
                </a:solidFill>
                <a:latin typeface="Univers" panose="020B0503020202020204" pitchFamily="34" charset="0"/>
              </a:rPr>
              <a:t>Inspector</a:t>
            </a: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endParaRPr lang="es-ES_tradnl" altLang="es-ES" sz="800" dirty="0">
              <a:solidFill>
                <a:srgbClr val="008080"/>
              </a:solidFill>
              <a:latin typeface="Univers" panose="020B0503020202020204" pitchFamily="34" charset="0"/>
            </a:endParaRPr>
          </a:p>
          <a:p>
            <a:pPr marL="0" indent="0"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r>
              <a:rPr lang="es-ES_tradnl" altLang="es-ES" sz="2200" dirty="0">
                <a:latin typeface="Univers" panose="020B0503020202020204" pitchFamily="34" charset="0"/>
              </a:rPr>
              <a:t>Plantilla por defecto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4A41AA01-55C7-02B2-A8FF-36DF0248C59A}"/>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pic>
        <p:nvPicPr>
          <p:cNvPr id="6" name="Imagen 5">
            <a:extLst>
              <a:ext uri="{FF2B5EF4-FFF2-40B4-BE49-F238E27FC236}">
                <a16:creationId xmlns:a16="http://schemas.microsoft.com/office/drawing/2014/main" id="{70C2C197-5E2A-030D-9C97-667E860C3BE2}"/>
              </a:ext>
            </a:extLst>
          </p:cNvPr>
          <p:cNvPicPr>
            <a:picLocks noChangeAspect="1"/>
          </p:cNvPicPr>
          <p:nvPr/>
        </p:nvPicPr>
        <p:blipFill>
          <a:blip r:embed="rId2"/>
          <a:stretch>
            <a:fillRect/>
          </a:stretch>
        </p:blipFill>
        <p:spPr>
          <a:xfrm>
            <a:off x="3854680" y="1552591"/>
            <a:ext cx="2611428" cy="1894565"/>
          </a:xfrm>
          <a:prstGeom prst="rect">
            <a:avLst/>
          </a:prstGeom>
        </p:spPr>
      </p:pic>
      <p:pic>
        <p:nvPicPr>
          <p:cNvPr id="8" name="Imagen 7">
            <a:extLst>
              <a:ext uri="{FF2B5EF4-FFF2-40B4-BE49-F238E27FC236}">
                <a16:creationId xmlns:a16="http://schemas.microsoft.com/office/drawing/2014/main" id="{CD95D556-C6A2-8490-839A-1A4E1C46556C}"/>
              </a:ext>
            </a:extLst>
          </p:cNvPr>
          <p:cNvPicPr>
            <a:picLocks noChangeAspect="1"/>
          </p:cNvPicPr>
          <p:nvPr/>
        </p:nvPicPr>
        <p:blipFill>
          <a:blip r:embed="rId3"/>
          <a:stretch>
            <a:fillRect/>
          </a:stretch>
        </p:blipFill>
        <p:spPr>
          <a:xfrm>
            <a:off x="873855" y="4104409"/>
            <a:ext cx="8676327" cy="2545207"/>
          </a:xfrm>
          <a:prstGeom prst="rect">
            <a:avLst/>
          </a:prstGeom>
        </p:spPr>
      </p:pic>
      <p:sp>
        <p:nvSpPr>
          <p:cNvPr id="5" name="5 Marcador de número de diapositiva">
            <a:extLst>
              <a:ext uri="{FF2B5EF4-FFF2-40B4-BE49-F238E27FC236}">
                <a16:creationId xmlns:a16="http://schemas.microsoft.com/office/drawing/2014/main" id="{3C60C464-BAE8-CE21-33CB-AAAD7CC3B7A7}"/>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a:t>
            </a:fld>
            <a:endParaRPr lang="en-US" altLang="es-ES" sz="1400" dirty="0"/>
          </a:p>
        </p:txBody>
      </p:sp>
      <p:pic>
        <p:nvPicPr>
          <p:cNvPr id="7" name="Imagen 6">
            <a:extLst>
              <a:ext uri="{FF2B5EF4-FFF2-40B4-BE49-F238E27FC236}">
                <a16:creationId xmlns:a16="http://schemas.microsoft.com/office/drawing/2014/main" id="{85BF1AE7-F14C-378C-9A7C-CF13935A29B3}"/>
              </a:ext>
            </a:extLst>
          </p:cNvPr>
          <p:cNvPicPr>
            <a:picLocks noChangeAspect="1"/>
          </p:cNvPicPr>
          <p:nvPr/>
        </p:nvPicPr>
        <p:blipFill>
          <a:blip r:embed="rId4"/>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EF4FB0CC-BF8D-8CBD-F7BD-8BA0ADF3B78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9147216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9650A-5AB5-1204-9295-94AA227A97C9}"/>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EFF90669-8ED6-6C0F-2486-83C4D524BB5A}"/>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3BDE11FB-7106-7A68-EE19-883EEC79F7A0}"/>
              </a:ext>
            </a:extLst>
          </p:cNvPr>
          <p:cNvSpPr>
            <a:spLocks noChangeArrowheads="1"/>
          </p:cNvSpPr>
          <p:nvPr/>
        </p:nvSpPr>
        <p:spPr bwMode="auto">
          <a:xfrm>
            <a:off x="546100" y="400910"/>
            <a:ext cx="9231745" cy="279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Propiedades genéricas de las luces </a:t>
            </a:r>
            <a:r>
              <a:rPr lang="es-ES_tradnl" altLang="es-ES" sz="2200" dirty="0">
                <a:solidFill>
                  <a:srgbClr val="008080"/>
                </a:solidFill>
                <a:latin typeface="Univers" panose="020B0503020202020204" pitchFamily="34" charset="0"/>
              </a:rPr>
              <a:t>Light3D</a:t>
            </a:r>
            <a:r>
              <a:rPr lang="es-ES_tradnl" altLang="es-ES" sz="2400" dirty="0">
                <a:latin typeface="Univers" panose="020B0503020202020204" pitchFamily="34" charset="0"/>
              </a:rPr>
              <a:t>.</a:t>
            </a:r>
            <a:endParaRPr lang="es-ES_tradnl" sz="2200" dirty="0">
              <a:latin typeface="Univers" panose="020B0503020202020204" pitchFamily="34" charset="0"/>
            </a:endParaRPr>
          </a:p>
          <a:p>
            <a:pPr algn="just">
              <a:spcBef>
                <a:spcPct val="0"/>
              </a:spcBef>
              <a:buFont typeface="CommonBullets"/>
              <a:buChar char="!"/>
            </a:pPr>
            <a:endParaRPr lang="es-ES_tradnl" sz="1000" dirty="0">
              <a:latin typeface="Univers" panose="020B0503020202020204" pitchFamily="34" charset="0"/>
            </a:endParaRPr>
          </a:p>
          <a:p>
            <a:pPr marL="720725" lvl="1" indent="-342900" defTabSz="648000">
              <a:spcBef>
                <a:spcPct val="0"/>
              </a:spcBef>
              <a:buFont typeface="Courier New" panose="02070309020205020404" pitchFamily="49" charset="0"/>
              <a:buChar char="o"/>
            </a:pPr>
            <a:r>
              <a:rPr lang="es-ES_tradnl" sz="2100" dirty="0">
                <a:solidFill>
                  <a:srgbClr val="008080"/>
                </a:solidFill>
                <a:latin typeface="Univers" panose="020B0503020202020204" pitchFamily="34" charset="0"/>
              </a:rPr>
              <a:t>Energy </a:t>
            </a:r>
            <a:r>
              <a:rPr lang="es-ES_tradnl" sz="2100" dirty="0">
                <a:latin typeface="Univers" panose="020B0503020202020204" pitchFamily="34" charset="0"/>
              </a:rPr>
              <a:t> intensidad [0 , 16], no tiene relación con unidades físicas  </a:t>
            </a:r>
            <a:endParaRPr lang="es-ES" sz="2100" dirty="0">
              <a:solidFill>
                <a:srgbClr val="008080"/>
              </a:solidFill>
              <a:latin typeface="Univers" panose="020B0503020202020204" pitchFamily="34" charset="0"/>
            </a:endParaRPr>
          </a:p>
          <a:p>
            <a:pPr marL="720725" indent="-342900" algn="just" defTabSz="648000">
              <a:spcBef>
                <a:spcPct val="0"/>
              </a:spcBef>
            </a:pPr>
            <a:endParaRPr lang="es-ES_tradnl" sz="1000" dirty="0">
              <a:latin typeface="Univers" panose="020B0503020202020204" pitchFamily="34" charset="0"/>
            </a:endParaRPr>
          </a:p>
          <a:p>
            <a:pPr marL="720725" lvl="1" indent="-342900" defTabSz="648000">
              <a:spcBef>
                <a:spcPct val="0"/>
              </a:spcBef>
              <a:buFont typeface="Courier New" panose="02070309020205020404" pitchFamily="49" charset="0"/>
              <a:buChar char="o"/>
            </a:pPr>
            <a:r>
              <a:rPr lang="en-US" sz="2100" dirty="0">
                <a:solidFill>
                  <a:srgbClr val="008080"/>
                </a:solidFill>
                <a:latin typeface="Univers" panose="020B0503020202020204" pitchFamily="34" charset="0"/>
              </a:rPr>
              <a:t>Color</a:t>
            </a:r>
            <a:r>
              <a:rPr lang="es-ES_tradnl" sz="2100" dirty="0">
                <a:solidFill>
                  <a:srgbClr val="008080"/>
                </a:solidFill>
                <a:latin typeface="Univers" panose="020B0503020202020204" pitchFamily="34" charset="0"/>
              </a:rPr>
              <a:t> </a:t>
            </a:r>
            <a:r>
              <a:rPr lang="es-ES_tradnl" sz="2100" dirty="0">
                <a:latin typeface="Univers" panose="020B0503020202020204" pitchFamily="34" charset="0"/>
              </a:rPr>
              <a:t>por defecto el blanco</a:t>
            </a:r>
          </a:p>
          <a:p>
            <a:pPr marL="720725" lvl="1" indent="-342900" defTabSz="648000">
              <a:spcBef>
                <a:spcPct val="0"/>
              </a:spcBef>
              <a:buFont typeface="Courier New" panose="02070309020205020404" pitchFamily="49" charset="0"/>
              <a:buChar char="o"/>
            </a:pPr>
            <a:endParaRPr lang="es-ES_tradnl" sz="1000" dirty="0">
              <a:latin typeface="Univers" panose="020B0503020202020204" pitchFamily="34" charset="0"/>
            </a:endParaRPr>
          </a:p>
          <a:p>
            <a:pPr marL="720725" lvl="1" indent="-342900" defTabSz="648000">
              <a:spcBef>
                <a:spcPct val="0"/>
              </a:spcBef>
              <a:buFont typeface="Courier New" panose="02070309020205020404" pitchFamily="49" charset="0"/>
              <a:buChar char="o"/>
            </a:pPr>
            <a:r>
              <a:rPr lang="es-ES_tradnl" sz="2100" dirty="0" err="1">
                <a:solidFill>
                  <a:srgbClr val="008080"/>
                </a:solidFill>
                <a:latin typeface="Univers" panose="020B0503020202020204" pitchFamily="34" charset="0"/>
              </a:rPr>
              <a:t>Indirect</a:t>
            </a:r>
            <a:r>
              <a:rPr lang="es-ES_tradnl" sz="2100" dirty="0">
                <a:solidFill>
                  <a:srgbClr val="008080"/>
                </a:solidFill>
                <a:latin typeface="Univers" panose="020B0503020202020204" pitchFamily="34" charset="0"/>
              </a:rPr>
              <a:t> Energy </a:t>
            </a:r>
            <a:r>
              <a:rPr lang="es-ES_tradnl" sz="2100" dirty="0">
                <a:latin typeface="Univers" panose="020B0503020202020204" pitchFamily="34" charset="0"/>
              </a:rPr>
              <a:t>cantidad de energía de la luz que contribuye a la iluminación global [0, 16]. Son los rebotes de la luz en otros objetos, se usa sobre todo en escenas interiores (valores &gt;1)</a:t>
            </a:r>
          </a:p>
          <a:p>
            <a:pPr marL="720725" lvl="1" indent="-342900" defTabSz="648000">
              <a:spcBef>
                <a:spcPct val="0"/>
              </a:spcBef>
              <a:buFont typeface="Courier New" panose="02070309020205020404" pitchFamily="49" charset="0"/>
              <a:buChar char="o"/>
            </a:pPr>
            <a:endParaRPr lang="es-ES_tradnl" sz="1000" dirty="0">
              <a:latin typeface="Univers" panose="020B0503020202020204" pitchFamily="34" charset="0"/>
            </a:endParaRPr>
          </a:p>
          <a:p>
            <a:pPr marL="720725" lvl="1" indent="-342900" defTabSz="648000">
              <a:spcBef>
                <a:spcPct val="0"/>
              </a:spcBef>
              <a:buFont typeface="Courier New" panose="02070309020205020404" pitchFamily="49" charset="0"/>
              <a:buChar char="o"/>
            </a:pPr>
            <a:r>
              <a:rPr lang="es-ES" sz="2100" dirty="0" err="1">
                <a:solidFill>
                  <a:srgbClr val="008080"/>
                </a:solidFill>
                <a:latin typeface="Univers" panose="020B0503020202020204" pitchFamily="34" charset="0"/>
              </a:rPr>
              <a:t>Volumetric</a:t>
            </a:r>
            <a:r>
              <a:rPr lang="es-ES" sz="2100" dirty="0">
                <a:solidFill>
                  <a:srgbClr val="008080"/>
                </a:solidFill>
                <a:latin typeface="Univers" panose="020B0503020202020204" pitchFamily="34" charset="0"/>
              </a:rPr>
              <a:t> </a:t>
            </a:r>
            <a:r>
              <a:rPr lang="es-ES" sz="2100" dirty="0" err="1">
                <a:solidFill>
                  <a:srgbClr val="008080"/>
                </a:solidFill>
                <a:latin typeface="Univers" panose="020B0503020202020204" pitchFamily="34" charset="0"/>
              </a:rPr>
              <a:t>Fog</a:t>
            </a:r>
            <a:r>
              <a:rPr lang="es-ES" sz="2100" dirty="0">
                <a:solidFill>
                  <a:srgbClr val="008080"/>
                </a:solidFill>
                <a:latin typeface="Univers" panose="020B0503020202020204" pitchFamily="34" charset="0"/>
              </a:rPr>
              <a:t> Energy</a:t>
            </a:r>
            <a:r>
              <a:rPr lang="es-ES_tradnl" sz="2100" dirty="0">
                <a:solidFill>
                  <a:srgbClr val="008080"/>
                </a:solidFill>
                <a:latin typeface="Univers" panose="020B0503020202020204" pitchFamily="34" charset="0"/>
              </a:rPr>
              <a:t> </a:t>
            </a:r>
            <a:r>
              <a:rPr lang="es-ES_tradnl" sz="2100" dirty="0">
                <a:latin typeface="Univers" panose="020B0503020202020204" pitchFamily="34" charset="0"/>
              </a:rPr>
              <a:t>como de brillante se quiere ver una luz al activar la niebla [0, 16]. Con valores&gt;1 más intensa en niebla </a:t>
            </a:r>
            <a:endParaRPr lang="es-ES_tradnl" sz="2100" dirty="0">
              <a:solidFill>
                <a:srgbClr val="008080"/>
              </a:solidFill>
              <a:latin typeface="Univers" panose="020B0503020202020204" pitchFamily="34" charset="0"/>
            </a:endParaRPr>
          </a:p>
          <a:p>
            <a:pPr marL="720725" lvl="1" indent="-342900" defTabSz="648000">
              <a:spcBef>
                <a:spcPct val="0"/>
              </a:spcBef>
              <a:buFont typeface="Courier New" panose="02070309020205020404" pitchFamily="49" charset="0"/>
              <a:buChar char="o"/>
            </a:pPr>
            <a:endParaRPr lang="es-ES_tradnl" sz="1000" dirty="0">
              <a:latin typeface="Univers" panose="020B0503020202020204" pitchFamily="34" charset="0"/>
            </a:endParaRPr>
          </a:p>
          <a:p>
            <a:pPr marL="720725" lvl="1" indent="-342900" defTabSz="648000">
              <a:spcBef>
                <a:spcPct val="0"/>
              </a:spcBef>
              <a:buFont typeface="Courier New" panose="02070309020205020404" pitchFamily="49" charset="0"/>
              <a:buChar char="o"/>
            </a:pPr>
            <a:r>
              <a:rPr lang="es-ES" sz="2100" dirty="0" err="1">
                <a:solidFill>
                  <a:srgbClr val="008080"/>
                </a:solidFill>
                <a:latin typeface="Univers" panose="020B0503020202020204" pitchFamily="34" charset="0"/>
              </a:rPr>
              <a:t>Specular</a:t>
            </a:r>
            <a:r>
              <a:rPr lang="es-ES_tradnl" sz="2100" dirty="0">
                <a:solidFill>
                  <a:srgbClr val="008080"/>
                </a:solidFill>
                <a:latin typeface="Univers" panose="020B0503020202020204" pitchFamily="34" charset="0"/>
              </a:rPr>
              <a:t> </a:t>
            </a:r>
            <a:r>
              <a:rPr lang="es-ES_tradnl" sz="2100" dirty="0">
                <a:latin typeface="Univers" panose="020B0503020202020204" pitchFamily="34" charset="0"/>
              </a:rPr>
              <a:t>controla el brillo que es el reflejo especular de la luz en los objetos [0,16]</a:t>
            </a:r>
          </a:p>
          <a:p>
            <a:pPr marL="720725" lvl="1" indent="-342900" defTabSz="648000">
              <a:spcBef>
                <a:spcPct val="0"/>
              </a:spcBef>
              <a:buFont typeface="Courier New" panose="02070309020205020404" pitchFamily="49" charset="0"/>
              <a:buChar char="o"/>
            </a:pPr>
            <a:endParaRPr lang="es-ES_tradnl" sz="1200" dirty="0">
              <a:latin typeface="Univers" panose="020B0503020202020204" pitchFamily="34" charset="0"/>
            </a:endParaRPr>
          </a:p>
          <a:p>
            <a:pPr marL="720725" lvl="1" indent="-342900" defTabSz="648000">
              <a:spcBef>
                <a:spcPct val="0"/>
              </a:spcBef>
              <a:buFont typeface="Courier New" panose="02070309020205020404" pitchFamily="49" charset="0"/>
              <a:buChar char="o"/>
            </a:pPr>
            <a:r>
              <a:rPr lang="es-ES_tradnl" sz="2100" dirty="0" err="1">
                <a:solidFill>
                  <a:srgbClr val="008080"/>
                </a:solidFill>
                <a:latin typeface="Univers" panose="020B0503020202020204" pitchFamily="34" charset="0"/>
              </a:rPr>
              <a:t>Bake</a:t>
            </a:r>
            <a:r>
              <a:rPr lang="es-ES_tradnl" sz="2100" dirty="0">
                <a:solidFill>
                  <a:srgbClr val="008080"/>
                </a:solidFill>
                <a:latin typeface="Univers" panose="020B0503020202020204" pitchFamily="34" charset="0"/>
              </a:rPr>
              <a:t> </a:t>
            </a:r>
            <a:r>
              <a:rPr lang="es-ES_tradnl" sz="2100" dirty="0" err="1">
                <a:solidFill>
                  <a:srgbClr val="008080"/>
                </a:solidFill>
                <a:latin typeface="Univers" panose="020B0503020202020204" pitchFamily="34" charset="0"/>
              </a:rPr>
              <a:t>Mode</a:t>
            </a:r>
            <a:r>
              <a:rPr lang="es-ES_tradnl" sz="2100" dirty="0">
                <a:solidFill>
                  <a:srgbClr val="008080"/>
                </a:solidFill>
                <a:latin typeface="Univers" panose="020B0503020202020204" pitchFamily="34" charset="0"/>
              </a:rPr>
              <a:t> </a:t>
            </a:r>
            <a:r>
              <a:rPr lang="es-ES_tradnl" sz="2100" dirty="0">
                <a:latin typeface="Univers" panose="020B0503020202020204" pitchFamily="34" charset="0"/>
              </a:rPr>
              <a:t>(luz horneada) Mejora el rendimiento en los cálculos de </a:t>
            </a:r>
            <a:r>
              <a:rPr lang="es-ES_tradnl" sz="2100" dirty="0" err="1">
                <a:latin typeface="Univers" panose="020B0503020202020204" pitchFamily="34" charset="0"/>
              </a:rPr>
              <a:t>luminación</a:t>
            </a:r>
            <a:r>
              <a:rPr lang="es-ES_tradnl" sz="2100" dirty="0">
                <a:latin typeface="Univers" panose="020B0503020202020204" pitchFamily="34" charset="0"/>
              </a:rPr>
              <a:t> ya que estos se </a:t>
            </a:r>
            <a:r>
              <a:rPr lang="es-ES_tradnl" sz="2100" dirty="0" err="1">
                <a:latin typeface="Univers" panose="020B0503020202020204" pitchFamily="34" charset="0"/>
              </a:rPr>
              <a:t>precalculan</a:t>
            </a:r>
            <a:r>
              <a:rPr lang="es-ES_tradnl" sz="2100" dirty="0">
                <a:latin typeface="Univers" panose="020B0503020202020204" pitchFamily="34" charset="0"/>
              </a:rPr>
              <a:t> y se guarda en estructuras en vez de calcularlos en tiempo real para cada </a:t>
            </a:r>
            <a:r>
              <a:rPr lang="es-ES_tradnl" sz="2100" dirty="0" err="1">
                <a:latin typeface="Univers" panose="020B0503020202020204" pitchFamily="34" charset="0"/>
              </a:rPr>
              <a:t>frame</a:t>
            </a:r>
            <a:endParaRPr lang="es-ES_tradnl" sz="21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8AAD18BF-C98D-9F9A-DAE5-C05583E45D90}"/>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100</a:t>
            </a:fld>
            <a:endParaRPr lang="en-US" altLang="es-ES" sz="1400" dirty="0"/>
          </a:p>
        </p:txBody>
      </p:sp>
      <p:pic>
        <p:nvPicPr>
          <p:cNvPr id="11" name="Imagen 10">
            <a:extLst>
              <a:ext uri="{FF2B5EF4-FFF2-40B4-BE49-F238E27FC236}">
                <a16:creationId xmlns:a16="http://schemas.microsoft.com/office/drawing/2014/main" id="{6DF0CD0D-C2BB-B688-AF4B-786D35ABBC4E}"/>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B43D79B9-8988-9BFD-E9EF-56DF536378A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8034110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C11CC-14C2-F797-32C9-BB0290CB41C3}"/>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05B1C092-4904-E975-2BE9-D3ED5F6520E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EEFBB845-7631-EAE8-E136-042942E7D06E}"/>
              </a:ext>
            </a:extLst>
          </p:cNvPr>
          <p:cNvSpPr>
            <a:spLocks noChangeArrowheads="1"/>
          </p:cNvSpPr>
          <p:nvPr/>
        </p:nvSpPr>
        <p:spPr bwMode="auto">
          <a:xfrm>
            <a:off x="546100" y="421692"/>
            <a:ext cx="9064625" cy="279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Propiedades genéricas de las luces </a:t>
            </a:r>
            <a:r>
              <a:rPr lang="es-ES_tradnl" altLang="es-ES" sz="2200" dirty="0">
                <a:solidFill>
                  <a:srgbClr val="008080"/>
                </a:solidFill>
                <a:latin typeface="Univers" panose="020B0503020202020204" pitchFamily="34" charset="0"/>
              </a:rPr>
              <a:t>Light3D</a:t>
            </a:r>
            <a:r>
              <a:rPr lang="es-ES_tradnl" altLang="es-ES" sz="2400" dirty="0">
                <a:latin typeface="Univers" panose="020B0503020202020204" pitchFamily="34" charset="0"/>
              </a:rPr>
              <a:t>.</a:t>
            </a:r>
            <a:endParaRPr lang="es-ES_tradnl" sz="2200" dirty="0">
              <a:latin typeface="Univers" panose="020B0503020202020204" pitchFamily="34" charset="0"/>
            </a:endParaRPr>
          </a:p>
          <a:p>
            <a:pPr algn="just">
              <a:spcBef>
                <a:spcPct val="0"/>
              </a:spcBef>
              <a:buFont typeface="CommonBullets"/>
              <a:buChar char="!"/>
            </a:pPr>
            <a:endParaRPr lang="es-ES_tradnl" sz="1200" dirty="0">
              <a:latin typeface="Univers" panose="020B0503020202020204" pitchFamily="34" charset="0"/>
            </a:endParaRPr>
          </a:p>
          <a:p>
            <a:pPr marL="0" indent="0" algn="just">
              <a:spcBef>
                <a:spcPct val="0"/>
              </a:spcBef>
              <a:buNone/>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F42F933C-0589-DBC9-1536-DD225232D59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101</a:t>
            </a:fld>
            <a:endParaRPr lang="en-US" altLang="es-ES" sz="1400" dirty="0"/>
          </a:p>
        </p:txBody>
      </p:sp>
      <p:pic>
        <p:nvPicPr>
          <p:cNvPr id="11" name="Imagen 10">
            <a:extLst>
              <a:ext uri="{FF2B5EF4-FFF2-40B4-BE49-F238E27FC236}">
                <a16:creationId xmlns:a16="http://schemas.microsoft.com/office/drawing/2014/main" id="{F02F0688-BF03-1B0A-937D-A981E984122A}"/>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B1E0F6AE-9E0B-3846-1006-43DA346437E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8" name="Imagen 7">
            <a:extLst>
              <a:ext uri="{FF2B5EF4-FFF2-40B4-BE49-F238E27FC236}">
                <a16:creationId xmlns:a16="http://schemas.microsoft.com/office/drawing/2014/main" id="{7B3B5BC8-A9A2-05F8-9B70-725FD709AFD6}"/>
              </a:ext>
            </a:extLst>
          </p:cNvPr>
          <p:cNvPicPr>
            <a:picLocks noChangeAspect="1"/>
          </p:cNvPicPr>
          <p:nvPr/>
        </p:nvPicPr>
        <p:blipFill>
          <a:blip r:embed="rId3"/>
          <a:stretch>
            <a:fillRect/>
          </a:stretch>
        </p:blipFill>
        <p:spPr>
          <a:xfrm>
            <a:off x="5840722" y="1607615"/>
            <a:ext cx="3455678" cy="4089560"/>
          </a:xfrm>
          <a:prstGeom prst="rect">
            <a:avLst/>
          </a:prstGeom>
        </p:spPr>
      </p:pic>
      <p:sp>
        <p:nvSpPr>
          <p:cNvPr id="9" name="Text Box 14">
            <a:extLst>
              <a:ext uri="{FF2B5EF4-FFF2-40B4-BE49-F238E27FC236}">
                <a16:creationId xmlns:a16="http://schemas.microsoft.com/office/drawing/2014/main" id="{A53ABDBB-EEEB-CE7F-DCB8-6150959BC72F}"/>
              </a:ext>
            </a:extLst>
          </p:cNvPr>
          <p:cNvSpPr txBox="1">
            <a:spLocks noChangeArrowheads="1"/>
          </p:cNvSpPr>
          <p:nvPr/>
        </p:nvSpPr>
        <p:spPr bwMode="auto">
          <a:xfrm>
            <a:off x="5524679" y="5761529"/>
            <a:ext cx="40860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dirty="0"/>
              <a:t>Luz blanca, brillo color de la luz</a:t>
            </a:r>
          </a:p>
        </p:txBody>
      </p:sp>
      <p:sp>
        <p:nvSpPr>
          <p:cNvPr id="12" name="Text Box 14">
            <a:extLst>
              <a:ext uri="{FF2B5EF4-FFF2-40B4-BE49-F238E27FC236}">
                <a16:creationId xmlns:a16="http://schemas.microsoft.com/office/drawing/2014/main" id="{31E2E322-EE45-7D66-7529-F42F74B6B51C}"/>
              </a:ext>
            </a:extLst>
          </p:cNvPr>
          <p:cNvSpPr txBox="1">
            <a:spLocks noChangeArrowheads="1"/>
          </p:cNvSpPr>
          <p:nvPr/>
        </p:nvSpPr>
        <p:spPr bwMode="auto">
          <a:xfrm>
            <a:off x="111144" y="4097447"/>
            <a:ext cx="182581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dirty="0"/>
              <a:t>Objeto azul cian</a:t>
            </a:r>
          </a:p>
        </p:txBody>
      </p:sp>
      <p:pic>
        <p:nvPicPr>
          <p:cNvPr id="16" name="Imagen 15">
            <a:extLst>
              <a:ext uri="{FF2B5EF4-FFF2-40B4-BE49-F238E27FC236}">
                <a16:creationId xmlns:a16="http://schemas.microsoft.com/office/drawing/2014/main" id="{F3FFC307-2742-7817-7F3B-4C97D55EADCF}"/>
              </a:ext>
            </a:extLst>
          </p:cNvPr>
          <p:cNvPicPr>
            <a:picLocks noChangeAspect="1"/>
          </p:cNvPicPr>
          <p:nvPr/>
        </p:nvPicPr>
        <p:blipFill>
          <a:blip r:embed="rId4"/>
          <a:stretch>
            <a:fillRect/>
          </a:stretch>
        </p:blipFill>
        <p:spPr>
          <a:xfrm>
            <a:off x="1897099" y="1598074"/>
            <a:ext cx="3246401" cy="5113463"/>
          </a:xfrm>
          <a:prstGeom prst="rect">
            <a:avLst/>
          </a:prstGeom>
        </p:spPr>
      </p:pic>
    </p:spTree>
    <p:extLst>
      <p:ext uri="{BB962C8B-B14F-4D97-AF65-F5344CB8AC3E}">
        <p14:creationId xmlns:p14="http://schemas.microsoft.com/office/powerpoint/2010/main" val="14567744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1C530-84CD-1136-6D4A-8622D83B5E33}"/>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B8787F45-EA93-3049-B060-6B09C300F71F}"/>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AC3E1E32-3EF2-01D7-1BFE-F03BF09744D2}"/>
              </a:ext>
            </a:extLst>
          </p:cNvPr>
          <p:cNvSpPr>
            <a:spLocks noChangeArrowheads="1"/>
          </p:cNvSpPr>
          <p:nvPr/>
        </p:nvSpPr>
        <p:spPr bwMode="auto">
          <a:xfrm>
            <a:off x="546100" y="421692"/>
            <a:ext cx="9064625" cy="279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Propiedades genéricas de las luces </a:t>
            </a:r>
            <a:r>
              <a:rPr lang="es-ES_tradnl" altLang="es-ES" sz="2200" dirty="0">
                <a:solidFill>
                  <a:srgbClr val="008080"/>
                </a:solidFill>
                <a:latin typeface="Univers" panose="020B0503020202020204" pitchFamily="34" charset="0"/>
              </a:rPr>
              <a:t>Light3D</a:t>
            </a:r>
            <a:r>
              <a:rPr lang="es-ES_tradnl" altLang="es-ES" sz="2400" dirty="0">
                <a:latin typeface="Univers" panose="020B0503020202020204" pitchFamily="34" charset="0"/>
              </a:rPr>
              <a:t>.</a:t>
            </a:r>
            <a:endParaRPr lang="es-ES_tradnl" sz="2200" dirty="0">
              <a:latin typeface="Univers" panose="020B0503020202020204" pitchFamily="34" charset="0"/>
            </a:endParaRPr>
          </a:p>
          <a:p>
            <a:pPr algn="just">
              <a:spcBef>
                <a:spcPct val="0"/>
              </a:spcBef>
              <a:buFont typeface="CommonBullets"/>
              <a:buChar char="!"/>
            </a:pPr>
            <a:endParaRPr lang="es-ES_tradnl" sz="1200" dirty="0">
              <a:latin typeface="Univers" panose="020B0503020202020204" pitchFamily="34" charset="0"/>
            </a:endParaRPr>
          </a:p>
          <a:p>
            <a:pPr marL="0" indent="0" algn="just">
              <a:spcBef>
                <a:spcPct val="0"/>
              </a:spcBef>
              <a:buNone/>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C4A320D4-AFCC-717D-0262-6D1B254C678B}"/>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102</a:t>
            </a:fld>
            <a:endParaRPr lang="en-US" altLang="es-ES" sz="1400" dirty="0"/>
          </a:p>
        </p:txBody>
      </p:sp>
      <p:pic>
        <p:nvPicPr>
          <p:cNvPr id="11" name="Imagen 10">
            <a:extLst>
              <a:ext uri="{FF2B5EF4-FFF2-40B4-BE49-F238E27FC236}">
                <a16:creationId xmlns:a16="http://schemas.microsoft.com/office/drawing/2014/main" id="{521AF37F-1E95-C072-A1DD-895ECA968A51}"/>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626C203A-2C4A-94CA-5690-7909C891AFB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9" name="Text Box 14">
            <a:extLst>
              <a:ext uri="{FF2B5EF4-FFF2-40B4-BE49-F238E27FC236}">
                <a16:creationId xmlns:a16="http://schemas.microsoft.com/office/drawing/2014/main" id="{DFC8327D-456A-248D-6AA8-9254BD8D383A}"/>
              </a:ext>
            </a:extLst>
          </p:cNvPr>
          <p:cNvSpPr txBox="1">
            <a:spLocks noChangeArrowheads="1"/>
          </p:cNvSpPr>
          <p:nvPr/>
        </p:nvSpPr>
        <p:spPr bwMode="auto">
          <a:xfrm>
            <a:off x="296772" y="4862956"/>
            <a:ext cx="29773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Luz roja. Se aprecia en los brillos de la luz blanca</a:t>
            </a:r>
          </a:p>
        </p:txBody>
      </p:sp>
      <p:sp>
        <p:nvSpPr>
          <p:cNvPr id="12" name="Text Box 14">
            <a:extLst>
              <a:ext uri="{FF2B5EF4-FFF2-40B4-BE49-F238E27FC236}">
                <a16:creationId xmlns:a16="http://schemas.microsoft.com/office/drawing/2014/main" id="{74AB24C4-3B61-A5F9-2725-EAE4899325A7}"/>
              </a:ext>
            </a:extLst>
          </p:cNvPr>
          <p:cNvSpPr txBox="1">
            <a:spLocks noChangeArrowheads="1"/>
          </p:cNvSpPr>
          <p:nvPr/>
        </p:nvSpPr>
        <p:spPr bwMode="auto">
          <a:xfrm>
            <a:off x="1442694" y="6076806"/>
            <a:ext cx="21122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Objeto azul cian, sin luz ambiental</a:t>
            </a:r>
          </a:p>
        </p:txBody>
      </p:sp>
      <p:pic>
        <p:nvPicPr>
          <p:cNvPr id="15" name="Imagen 14">
            <a:extLst>
              <a:ext uri="{FF2B5EF4-FFF2-40B4-BE49-F238E27FC236}">
                <a16:creationId xmlns:a16="http://schemas.microsoft.com/office/drawing/2014/main" id="{8EE933B6-27F0-4CC3-EA43-5E00D21FC28C}"/>
              </a:ext>
            </a:extLst>
          </p:cNvPr>
          <p:cNvPicPr>
            <a:picLocks noChangeAspect="1"/>
          </p:cNvPicPr>
          <p:nvPr/>
        </p:nvPicPr>
        <p:blipFill>
          <a:blip r:embed="rId3"/>
          <a:stretch>
            <a:fillRect/>
          </a:stretch>
        </p:blipFill>
        <p:spPr>
          <a:xfrm>
            <a:off x="530299" y="1798755"/>
            <a:ext cx="2598645" cy="2949196"/>
          </a:xfrm>
          <a:prstGeom prst="rect">
            <a:avLst/>
          </a:prstGeom>
        </p:spPr>
      </p:pic>
      <p:pic>
        <p:nvPicPr>
          <p:cNvPr id="17" name="Imagen 16">
            <a:extLst>
              <a:ext uri="{FF2B5EF4-FFF2-40B4-BE49-F238E27FC236}">
                <a16:creationId xmlns:a16="http://schemas.microsoft.com/office/drawing/2014/main" id="{D86D0F07-56A7-4F1F-3E21-23343FD71BFE}"/>
              </a:ext>
            </a:extLst>
          </p:cNvPr>
          <p:cNvPicPr>
            <a:picLocks noChangeAspect="1"/>
          </p:cNvPicPr>
          <p:nvPr/>
        </p:nvPicPr>
        <p:blipFill>
          <a:blip r:embed="rId4"/>
          <a:stretch>
            <a:fillRect/>
          </a:stretch>
        </p:blipFill>
        <p:spPr>
          <a:xfrm>
            <a:off x="7166073" y="1798755"/>
            <a:ext cx="2606266" cy="3033023"/>
          </a:xfrm>
          <a:prstGeom prst="rect">
            <a:avLst/>
          </a:prstGeom>
        </p:spPr>
      </p:pic>
      <p:sp>
        <p:nvSpPr>
          <p:cNvPr id="18" name="Text Box 14">
            <a:extLst>
              <a:ext uri="{FF2B5EF4-FFF2-40B4-BE49-F238E27FC236}">
                <a16:creationId xmlns:a16="http://schemas.microsoft.com/office/drawing/2014/main" id="{E308564D-91D3-7C29-5809-6FF02BA1C3AA}"/>
              </a:ext>
            </a:extLst>
          </p:cNvPr>
          <p:cNvSpPr txBox="1">
            <a:spLocks noChangeArrowheads="1"/>
          </p:cNvSpPr>
          <p:nvPr/>
        </p:nvSpPr>
        <p:spPr bwMode="auto">
          <a:xfrm>
            <a:off x="7322268" y="4909972"/>
            <a:ext cx="23325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Luz blanca</a:t>
            </a:r>
          </a:p>
        </p:txBody>
      </p:sp>
      <p:pic>
        <p:nvPicPr>
          <p:cNvPr id="6" name="Imagen 5">
            <a:extLst>
              <a:ext uri="{FF2B5EF4-FFF2-40B4-BE49-F238E27FC236}">
                <a16:creationId xmlns:a16="http://schemas.microsoft.com/office/drawing/2014/main" id="{EDC42E8F-8C26-D91E-345E-9DBC99B81FA1}"/>
              </a:ext>
            </a:extLst>
          </p:cNvPr>
          <p:cNvPicPr>
            <a:picLocks noChangeAspect="1"/>
          </p:cNvPicPr>
          <p:nvPr/>
        </p:nvPicPr>
        <p:blipFill>
          <a:blip r:embed="rId5"/>
          <a:stretch>
            <a:fillRect/>
          </a:stretch>
        </p:blipFill>
        <p:spPr>
          <a:xfrm>
            <a:off x="3530887" y="1798755"/>
            <a:ext cx="3233243" cy="4920152"/>
          </a:xfrm>
          <a:prstGeom prst="rect">
            <a:avLst/>
          </a:prstGeom>
        </p:spPr>
      </p:pic>
    </p:spTree>
    <p:extLst>
      <p:ext uri="{BB962C8B-B14F-4D97-AF65-F5344CB8AC3E}">
        <p14:creationId xmlns:p14="http://schemas.microsoft.com/office/powerpoint/2010/main" val="35802196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5F891-CAAB-B32C-FD2F-43F92DE7B35E}"/>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884B47C2-7557-4698-F0FD-1134C4FB90BF}"/>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5663C6BE-056E-5B7E-9BA4-3445B44126B7}"/>
              </a:ext>
            </a:extLst>
          </p:cNvPr>
          <p:cNvSpPr>
            <a:spLocks noChangeArrowheads="1"/>
          </p:cNvSpPr>
          <p:nvPr/>
        </p:nvSpPr>
        <p:spPr bwMode="auto">
          <a:xfrm>
            <a:off x="546100" y="421692"/>
            <a:ext cx="9138674" cy="279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Propiedades genéricas de las luces </a:t>
            </a:r>
            <a:r>
              <a:rPr lang="es-ES_tradnl" altLang="es-ES" sz="2200" dirty="0">
                <a:solidFill>
                  <a:srgbClr val="008080"/>
                </a:solidFill>
                <a:latin typeface="Univers" panose="020B0503020202020204" pitchFamily="34" charset="0"/>
              </a:rPr>
              <a:t>Light3D</a:t>
            </a:r>
            <a:r>
              <a:rPr lang="es-ES_tradnl" altLang="es-ES" sz="2400" dirty="0">
                <a:latin typeface="Univers" panose="020B0503020202020204" pitchFamily="34" charset="0"/>
              </a:rPr>
              <a:t>. Sombras</a:t>
            </a:r>
            <a:endParaRPr lang="es-ES_tradnl" sz="2200" dirty="0">
              <a:latin typeface="Univers" panose="020B0503020202020204" pitchFamily="34" charset="0"/>
            </a:endParaRPr>
          </a:p>
          <a:p>
            <a:pPr algn="just">
              <a:spcBef>
                <a:spcPct val="0"/>
              </a:spcBef>
              <a:buFont typeface="CommonBullets"/>
              <a:buChar char="!"/>
            </a:pPr>
            <a:endParaRPr lang="es-ES_tradnl" sz="1000" dirty="0">
              <a:latin typeface="Univers" panose="020B0503020202020204" pitchFamily="34" charset="0"/>
            </a:endParaRPr>
          </a:p>
          <a:p>
            <a:pPr marL="806450" lvl="1" indent="-342900">
              <a:spcBef>
                <a:spcPct val="0"/>
              </a:spcBef>
              <a:buFont typeface="Courier New" panose="02070309020205020404" pitchFamily="49" charset="0"/>
              <a:buChar char="o"/>
            </a:pPr>
            <a:r>
              <a:rPr lang="es-ES_tradnl" sz="2050" dirty="0" err="1">
                <a:solidFill>
                  <a:srgbClr val="008080"/>
                </a:solidFill>
                <a:latin typeface="Univers" panose="020B0503020202020204" pitchFamily="34" charset="0"/>
              </a:rPr>
              <a:t>Bias</a:t>
            </a:r>
            <a:r>
              <a:rPr lang="es-ES_tradnl" sz="2050" dirty="0">
                <a:solidFill>
                  <a:srgbClr val="008080"/>
                </a:solidFill>
                <a:latin typeface="Univers" panose="020B0503020202020204" pitchFamily="34" charset="0"/>
              </a:rPr>
              <a:t> </a:t>
            </a:r>
            <a:r>
              <a:rPr lang="es-ES_tradnl" sz="2050" dirty="0">
                <a:latin typeface="Univers" panose="020B0503020202020204" pitchFamily="34" charset="0"/>
              </a:rPr>
              <a:t> desplazamiento en relación al </a:t>
            </a:r>
            <a:r>
              <a:rPr lang="es-ES_tradnl" sz="2050" dirty="0">
                <a:solidFill>
                  <a:srgbClr val="008080"/>
                </a:solidFill>
                <a:latin typeface="Univers" panose="020B0503020202020204" pitchFamily="34" charset="0"/>
              </a:rPr>
              <a:t>Shadow </a:t>
            </a:r>
            <a:r>
              <a:rPr lang="es-ES_tradnl" sz="2050" dirty="0" err="1">
                <a:solidFill>
                  <a:srgbClr val="008080"/>
                </a:solidFill>
                <a:latin typeface="Univers" panose="020B0503020202020204" pitchFamily="34" charset="0"/>
              </a:rPr>
              <a:t>Map</a:t>
            </a:r>
            <a:r>
              <a:rPr lang="es-ES_tradnl" sz="2050" dirty="0">
                <a:solidFill>
                  <a:srgbClr val="008080"/>
                </a:solidFill>
                <a:latin typeface="Univers" panose="020B0503020202020204" pitchFamily="34" charset="0"/>
              </a:rPr>
              <a:t> </a:t>
            </a:r>
            <a:r>
              <a:rPr lang="es-ES_tradnl" sz="2050" dirty="0">
                <a:latin typeface="Univers" panose="020B0503020202020204" pitchFamily="34" charset="0"/>
              </a:rPr>
              <a:t>para tratar artificios en las sombras [0 , 10]. Valores bajos producen </a:t>
            </a:r>
            <a:r>
              <a:rPr lang="es-ES_tradnl" sz="2050" dirty="0" err="1">
                <a:latin typeface="Univers" panose="020B0503020202020204" pitchFamily="34" charset="0"/>
              </a:rPr>
              <a:t>shadow</a:t>
            </a:r>
            <a:r>
              <a:rPr lang="es-ES_tradnl" sz="2050" dirty="0">
                <a:latin typeface="Univers" panose="020B0503020202020204" pitchFamily="34" charset="0"/>
              </a:rPr>
              <a:t> </a:t>
            </a:r>
            <a:r>
              <a:rPr lang="es-ES_tradnl" sz="2050" dirty="0" err="1">
                <a:latin typeface="Univers" panose="020B0503020202020204" pitchFamily="34" charset="0"/>
              </a:rPr>
              <a:t>acne</a:t>
            </a:r>
            <a:r>
              <a:rPr lang="es-ES_tradnl" sz="2050" dirty="0">
                <a:latin typeface="Univers" panose="020B0503020202020204" pitchFamily="34" charset="0"/>
              </a:rPr>
              <a:t>, valores altos </a:t>
            </a:r>
            <a:r>
              <a:rPr lang="es-ES" sz="2050" dirty="0" err="1">
                <a:latin typeface="Univers" panose="020B0503020202020204" pitchFamily="34" charset="0"/>
              </a:rPr>
              <a:t>peter-panning</a:t>
            </a:r>
            <a:endParaRPr lang="es-ES" sz="2050" dirty="0">
              <a:latin typeface="Univers" panose="020B0503020202020204" pitchFamily="34" charset="0"/>
            </a:endParaRPr>
          </a:p>
          <a:p>
            <a:pPr marL="806450" lvl="1" indent="-342900">
              <a:spcBef>
                <a:spcPct val="0"/>
              </a:spcBef>
              <a:buFont typeface="Courier New" panose="02070309020205020404" pitchFamily="49" charset="0"/>
              <a:buChar char="o"/>
            </a:pPr>
            <a:endParaRPr lang="es-ES_tradnl" sz="1100" dirty="0">
              <a:latin typeface="Univers" panose="020B0503020202020204" pitchFamily="34" charset="0"/>
            </a:endParaRPr>
          </a:p>
          <a:p>
            <a:pPr marL="806450" lvl="1" indent="-342900">
              <a:spcBef>
                <a:spcPct val="0"/>
              </a:spcBef>
              <a:buFont typeface="Courier New" panose="02070309020205020404" pitchFamily="49" charset="0"/>
              <a:buChar char="o"/>
            </a:pPr>
            <a:r>
              <a:rPr lang="en-US" sz="2050" dirty="0">
                <a:solidFill>
                  <a:srgbClr val="008080"/>
                </a:solidFill>
                <a:latin typeface="Univers" panose="020B0503020202020204" pitchFamily="34" charset="0"/>
              </a:rPr>
              <a:t>Normal Bias </a:t>
            </a:r>
            <a:r>
              <a:rPr lang="es-ES_tradnl" sz="2050" dirty="0">
                <a:latin typeface="Univers" panose="020B0503020202020204" pitchFamily="34" charset="0"/>
              </a:rPr>
              <a:t>desplazamiento en relación a la normal de las caras. También para tratar los artificios en las sombras [1,10]. Cuando los objetos son complicados o tienen caras inclinadas</a:t>
            </a:r>
          </a:p>
          <a:p>
            <a:pPr marL="806450" lvl="1" indent="-342900">
              <a:spcBef>
                <a:spcPct val="0"/>
              </a:spcBef>
              <a:buFont typeface="Courier New" panose="02070309020205020404" pitchFamily="49" charset="0"/>
              <a:buChar char="o"/>
            </a:pPr>
            <a:endParaRPr lang="es-ES_tradnl" sz="1100" dirty="0">
              <a:latin typeface="Univers" panose="020B0503020202020204" pitchFamily="34" charset="0"/>
            </a:endParaRPr>
          </a:p>
          <a:p>
            <a:pPr marL="806450" lvl="1" indent="-342900">
              <a:spcBef>
                <a:spcPct val="0"/>
              </a:spcBef>
              <a:buFont typeface="Courier New" panose="02070309020205020404" pitchFamily="49" charset="0"/>
              <a:buChar char="o"/>
            </a:pPr>
            <a:r>
              <a:rPr lang="es-ES_tradnl" sz="2050" dirty="0">
                <a:solidFill>
                  <a:srgbClr val="008080"/>
                </a:solidFill>
                <a:latin typeface="Univers" panose="020B0503020202020204" pitchFamily="34" charset="0"/>
              </a:rPr>
              <a:t>Reverse </a:t>
            </a:r>
            <a:r>
              <a:rPr lang="es-ES_tradnl" sz="2050" dirty="0" err="1">
                <a:solidFill>
                  <a:srgbClr val="008080"/>
                </a:solidFill>
                <a:latin typeface="Univers" panose="020B0503020202020204" pitchFamily="34" charset="0"/>
              </a:rPr>
              <a:t>cull</a:t>
            </a:r>
            <a:r>
              <a:rPr lang="es-ES_tradnl" sz="2050" dirty="0">
                <a:solidFill>
                  <a:srgbClr val="008080"/>
                </a:solidFill>
                <a:latin typeface="Univers" panose="020B0503020202020204" pitchFamily="34" charset="0"/>
              </a:rPr>
              <a:t> </a:t>
            </a:r>
            <a:r>
              <a:rPr lang="es-ES_tradnl" sz="2050" dirty="0" err="1">
                <a:solidFill>
                  <a:srgbClr val="008080"/>
                </a:solidFill>
                <a:latin typeface="Univers" panose="020B0503020202020204" pitchFamily="34" charset="0"/>
              </a:rPr>
              <a:t>face</a:t>
            </a:r>
            <a:r>
              <a:rPr lang="es-ES_tradnl" sz="2050" dirty="0">
                <a:solidFill>
                  <a:srgbClr val="008080"/>
                </a:solidFill>
                <a:latin typeface="Univers" panose="020B0503020202020204" pitchFamily="34" charset="0"/>
              </a:rPr>
              <a:t> </a:t>
            </a:r>
            <a:r>
              <a:rPr lang="es-ES_tradnl" sz="2050" dirty="0">
                <a:latin typeface="Univers" panose="020B0503020202020204" pitchFamily="34" charset="0"/>
              </a:rPr>
              <a:t>revierte lacara trasera, se usa cuando se quiere añadir sombras a ambos lados de una cara (objetos no cerrados)</a:t>
            </a:r>
          </a:p>
          <a:p>
            <a:pPr marL="806450" lvl="1" indent="-342900">
              <a:spcBef>
                <a:spcPct val="0"/>
              </a:spcBef>
              <a:buFont typeface="Courier New" panose="02070309020205020404" pitchFamily="49" charset="0"/>
              <a:buChar char="o"/>
            </a:pPr>
            <a:endParaRPr lang="es-ES_tradnl" sz="1100" dirty="0">
              <a:latin typeface="Univers" panose="020B0503020202020204" pitchFamily="34" charset="0"/>
            </a:endParaRPr>
          </a:p>
          <a:p>
            <a:pPr marL="806450" lvl="1" indent="-342900">
              <a:spcBef>
                <a:spcPct val="0"/>
              </a:spcBef>
              <a:buFont typeface="Courier New" panose="02070309020205020404" pitchFamily="49" charset="0"/>
              <a:buChar char="o"/>
            </a:pPr>
            <a:r>
              <a:rPr lang="es-ES" sz="2050" dirty="0" err="1">
                <a:solidFill>
                  <a:srgbClr val="008080"/>
                </a:solidFill>
                <a:latin typeface="Univers" panose="020B0503020202020204" pitchFamily="34" charset="0"/>
              </a:rPr>
              <a:t>Trasmitance</a:t>
            </a:r>
            <a:r>
              <a:rPr lang="es-ES" sz="2050" dirty="0">
                <a:solidFill>
                  <a:srgbClr val="008080"/>
                </a:solidFill>
                <a:latin typeface="Univers" panose="020B0503020202020204" pitchFamily="34" charset="0"/>
              </a:rPr>
              <a:t> </a:t>
            </a:r>
            <a:r>
              <a:rPr lang="es-ES" sz="2050" dirty="0" err="1">
                <a:solidFill>
                  <a:srgbClr val="008080"/>
                </a:solidFill>
                <a:latin typeface="Univers" panose="020B0503020202020204" pitchFamily="34" charset="0"/>
              </a:rPr>
              <a:t>bias</a:t>
            </a:r>
            <a:r>
              <a:rPr lang="es-ES_tradnl" sz="2050" dirty="0">
                <a:solidFill>
                  <a:srgbClr val="008080"/>
                </a:solidFill>
                <a:latin typeface="Univers" panose="020B0503020202020204" pitchFamily="34" charset="0"/>
              </a:rPr>
              <a:t> </a:t>
            </a:r>
            <a:r>
              <a:rPr lang="es-ES_tradnl" sz="2050" dirty="0">
                <a:latin typeface="Univers" panose="020B0503020202020204" pitchFamily="34" charset="0"/>
              </a:rPr>
              <a:t>disminuye las </a:t>
            </a:r>
            <a:r>
              <a:rPr lang="es-ES_tradnl" sz="2050" dirty="0" err="1">
                <a:latin typeface="Univers" panose="020B0503020202020204" pitchFamily="34" charset="0"/>
              </a:rPr>
              <a:t>auto-sombras</a:t>
            </a:r>
            <a:r>
              <a:rPr lang="es-ES_tradnl" sz="2050" dirty="0">
                <a:latin typeface="Univers" panose="020B0503020202020204" pitchFamily="34" charset="0"/>
              </a:rPr>
              <a:t> con objetos translucidos [-16, 16] (típicos [-2, 2]. Con valores bajos riesgo de artificios, con valores altos menos visible la luz transmitida</a:t>
            </a:r>
            <a:endParaRPr lang="es-ES_tradnl" sz="2050" dirty="0">
              <a:solidFill>
                <a:srgbClr val="008080"/>
              </a:solidFill>
              <a:latin typeface="Univers" panose="020B0503020202020204" pitchFamily="34" charset="0"/>
            </a:endParaRPr>
          </a:p>
          <a:p>
            <a:pPr marL="806450" lvl="1" indent="-342900">
              <a:spcBef>
                <a:spcPct val="0"/>
              </a:spcBef>
              <a:buFont typeface="Courier New" panose="02070309020205020404" pitchFamily="49" charset="0"/>
              <a:buChar char="o"/>
            </a:pPr>
            <a:endParaRPr lang="es-ES_tradnl" sz="1100" dirty="0">
              <a:latin typeface="Univers" panose="020B0503020202020204" pitchFamily="34" charset="0"/>
            </a:endParaRPr>
          </a:p>
          <a:p>
            <a:pPr marL="806450" lvl="1" indent="-342900">
              <a:spcBef>
                <a:spcPct val="0"/>
              </a:spcBef>
              <a:buFont typeface="Courier New" panose="02070309020205020404" pitchFamily="49" charset="0"/>
              <a:buChar char="o"/>
            </a:pPr>
            <a:r>
              <a:rPr lang="es-ES" sz="2050" dirty="0" err="1">
                <a:solidFill>
                  <a:srgbClr val="008080"/>
                </a:solidFill>
                <a:latin typeface="Univers" panose="020B0503020202020204" pitchFamily="34" charset="0"/>
              </a:rPr>
              <a:t>Opacity</a:t>
            </a:r>
            <a:r>
              <a:rPr lang="es-ES_tradnl" sz="2050" dirty="0">
                <a:solidFill>
                  <a:srgbClr val="008080"/>
                </a:solidFill>
                <a:latin typeface="Univers" panose="020B0503020202020204" pitchFamily="34" charset="0"/>
              </a:rPr>
              <a:t> </a:t>
            </a:r>
            <a:r>
              <a:rPr lang="es-ES_tradnl" sz="2050" dirty="0">
                <a:latin typeface="Univers" panose="020B0503020202020204" pitchFamily="34" charset="0"/>
              </a:rPr>
              <a:t>controla la opacidad [0, 1]</a:t>
            </a:r>
          </a:p>
          <a:p>
            <a:pPr marL="806450" lvl="1" indent="-342900">
              <a:spcBef>
                <a:spcPct val="0"/>
              </a:spcBef>
              <a:buFont typeface="Courier New" panose="02070309020205020404" pitchFamily="49" charset="0"/>
              <a:buChar char="o"/>
            </a:pPr>
            <a:endParaRPr lang="es-ES_tradnl" sz="1100" dirty="0">
              <a:latin typeface="Univers" panose="020B0503020202020204" pitchFamily="34" charset="0"/>
            </a:endParaRPr>
          </a:p>
          <a:p>
            <a:pPr marL="806450" lvl="1" indent="-342900">
              <a:spcBef>
                <a:spcPct val="0"/>
              </a:spcBef>
              <a:buFont typeface="Courier New" panose="02070309020205020404" pitchFamily="49" charset="0"/>
              <a:buChar char="o"/>
            </a:pPr>
            <a:r>
              <a:rPr lang="es-ES_tradnl" sz="2050" dirty="0" err="1">
                <a:solidFill>
                  <a:srgbClr val="008080"/>
                </a:solidFill>
                <a:latin typeface="Univers" panose="020B0503020202020204" pitchFamily="34" charset="0"/>
              </a:rPr>
              <a:t>Blur</a:t>
            </a:r>
            <a:r>
              <a:rPr lang="es-ES_tradnl" sz="2050" dirty="0">
                <a:solidFill>
                  <a:srgbClr val="008080"/>
                </a:solidFill>
                <a:latin typeface="Univers" panose="020B0503020202020204" pitchFamily="34" charset="0"/>
              </a:rPr>
              <a:t> </a:t>
            </a:r>
            <a:r>
              <a:rPr lang="es-ES_tradnl" sz="2050" dirty="0">
                <a:latin typeface="Univers" panose="020B0503020202020204" pitchFamily="34" charset="0"/>
              </a:rPr>
              <a:t>desenfoque en las sombras, las hace más suaves [0, 10]</a:t>
            </a: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8BA93F37-F794-11BF-F9D5-CB4D320FF93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103</a:t>
            </a:fld>
            <a:endParaRPr lang="en-US" altLang="es-ES" sz="1400" dirty="0"/>
          </a:p>
        </p:txBody>
      </p:sp>
      <p:pic>
        <p:nvPicPr>
          <p:cNvPr id="11" name="Imagen 10">
            <a:extLst>
              <a:ext uri="{FF2B5EF4-FFF2-40B4-BE49-F238E27FC236}">
                <a16:creationId xmlns:a16="http://schemas.microsoft.com/office/drawing/2014/main" id="{DD55EFBA-9A10-124E-3FA1-6874DC74CFC2}"/>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3B38C82C-A56C-232C-BFCC-EAA2892725D3}"/>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41598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54049-1A0F-2F1C-0A99-7A967D2C3B71}"/>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13CDF8EF-DED0-19C9-31FA-15D54B7D3DE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63BA4034-B768-D865-112F-822B970C6F9E}"/>
              </a:ext>
            </a:extLst>
          </p:cNvPr>
          <p:cNvSpPr>
            <a:spLocks noChangeArrowheads="1"/>
          </p:cNvSpPr>
          <p:nvPr/>
        </p:nvSpPr>
        <p:spPr bwMode="auto">
          <a:xfrm>
            <a:off x="546101" y="381936"/>
            <a:ext cx="8578021" cy="279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Para la sombra se usa </a:t>
            </a:r>
            <a:r>
              <a:rPr lang="es-ES_tradnl" sz="2200" dirty="0">
                <a:solidFill>
                  <a:srgbClr val="008080"/>
                </a:solidFill>
                <a:latin typeface="Univers" panose="020B0503020202020204" pitchFamily="34" charset="0"/>
              </a:rPr>
              <a:t>Shadow </a:t>
            </a:r>
            <a:r>
              <a:rPr lang="es-ES_tradnl" sz="2200" dirty="0" err="1">
                <a:solidFill>
                  <a:srgbClr val="008080"/>
                </a:solidFill>
                <a:latin typeface="Univers" panose="020B0503020202020204" pitchFamily="34" charset="0"/>
              </a:rPr>
              <a:t>Mapping</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(algoritmo inicial por </a:t>
            </a:r>
            <a:r>
              <a:rPr lang="es-ES" sz="2200" dirty="0">
                <a:latin typeface="Univers" panose="020B0503020202020204" pitchFamily="34" charset="0"/>
              </a:rPr>
              <a:t>Lance Williams en 1978)</a:t>
            </a:r>
          </a:p>
          <a:p>
            <a:pPr algn="just">
              <a:spcBef>
                <a:spcPct val="0"/>
              </a:spcBef>
              <a:buFont typeface="CommonBullets"/>
              <a:buChar char="!"/>
            </a:pPr>
            <a:endParaRPr lang="es-ES" sz="1000" dirty="0">
              <a:latin typeface="Univers" panose="020B0503020202020204" pitchFamily="34" charset="0"/>
            </a:endParaRPr>
          </a:p>
          <a:p>
            <a:pPr algn="just">
              <a:spcBef>
                <a:spcPct val="0"/>
              </a:spcBef>
              <a:buFont typeface="CommonBullets"/>
              <a:buChar char="!"/>
            </a:pPr>
            <a:r>
              <a:rPr lang="es-ES" sz="2200" dirty="0">
                <a:latin typeface="Univers" panose="020B0503020202020204" pitchFamily="34" charset="0"/>
              </a:rPr>
              <a:t>La luz se considera igual que el observador (cámara). Se calcula un </a:t>
            </a:r>
            <a:r>
              <a:rPr lang="es-ES" sz="2200" dirty="0">
                <a:solidFill>
                  <a:srgbClr val="008080"/>
                </a:solidFill>
                <a:latin typeface="Univers" panose="020B0503020202020204" pitchFamily="34" charset="0"/>
              </a:rPr>
              <a:t>Depth </a:t>
            </a:r>
            <a:r>
              <a:rPr lang="es-ES" sz="2200" dirty="0" err="1">
                <a:solidFill>
                  <a:srgbClr val="008080"/>
                </a:solidFill>
                <a:latin typeface="Univers" panose="020B0503020202020204" pitchFamily="34" charset="0"/>
              </a:rPr>
              <a:t>Map</a:t>
            </a:r>
            <a:r>
              <a:rPr lang="es-ES" sz="2200" dirty="0">
                <a:latin typeface="Univers" panose="020B0503020202020204" pitchFamily="34" charset="0"/>
              </a:rPr>
              <a:t>, imagen de la escena  en un plano de proyección asociado a la luz</a:t>
            </a:r>
          </a:p>
          <a:p>
            <a:pPr algn="just">
              <a:spcBef>
                <a:spcPct val="0"/>
              </a:spcBef>
              <a:buFont typeface="CommonBullets"/>
              <a:buChar char="!"/>
            </a:pPr>
            <a:endParaRPr lang="es-ES" sz="1000" dirty="0">
              <a:latin typeface="Univers" panose="020B0503020202020204" pitchFamily="34" charset="0"/>
            </a:endParaRPr>
          </a:p>
          <a:p>
            <a:pPr algn="just">
              <a:spcBef>
                <a:spcPct val="0"/>
              </a:spcBef>
              <a:buFont typeface="CommonBullets"/>
              <a:buChar char="!"/>
            </a:pPr>
            <a:r>
              <a:rPr lang="es-ES" sz="2200" dirty="0">
                <a:latin typeface="Univers" panose="020B0503020202020204" pitchFamily="34" charset="0"/>
              </a:rPr>
              <a:t>Dos pasadas:</a:t>
            </a:r>
            <a:endParaRPr lang="es-ES_tradnl" sz="2200" dirty="0">
              <a:latin typeface="Univers" panose="020B0503020202020204" pitchFamily="34" charset="0"/>
            </a:endParaRPr>
          </a:p>
          <a:p>
            <a:pPr algn="just">
              <a:spcBef>
                <a:spcPct val="0"/>
              </a:spcBef>
              <a:buFont typeface="CommonBullets"/>
              <a:buChar char="!"/>
            </a:pPr>
            <a:endParaRPr lang="es-ES_tradnl" sz="10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a:latin typeface="Univers" panose="020B0503020202020204" pitchFamily="34" charset="0"/>
              </a:rPr>
              <a:t>Calcular primero el </a:t>
            </a:r>
            <a:r>
              <a:rPr lang="es-ES_tradnl" sz="2200" dirty="0">
                <a:solidFill>
                  <a:srgbClr val="008080"/>
                </a:solidFill>
                <a:latin typeface="Univers" panose="020B0503020202020204" pitchFamily="34" charset="0"/>
              </a:rPr>
              <a:t>Depth </a:t>
            </a:r>
            <a:r>
              <a:rPr lang="es-ES_tradnl" sz="2200" dirty="0" err="1">
                <a:solidFill>
                  <a:srgbClr val="008080"/>
                </a:solidFill>
                <a:latin typeface="Univers" panose="020B0503020202020204" pitchFamily="34" charset="0"/>
              </a:rPr>
              <a:t>Map</a:t>
            </a:r>
            <a:r>
              <a:rPr lang="es-ES_tradnl" sz="2200" dirty="0">
                <a:latin typeface="Univers" panose="020B0503020202020204" pitchFamily="34" charset="0"/>
              </a:rPr>
              <a:t>, guardando para cada pixel la distancia a la superficie más cercana a la luz</a:t>
            </a:r>
          </a:p>
          <a:p>
            <a:pPr marL="966788" lvl="1" indent="-342900" algn="just">
              <a:spcBef>
                <a:spcPct val="0"/>
              </a:spcBef>
              <a:buFont typeface="Courier New" panose="02070309020205020404" pitchFamily="49" charset="0"/>
              <a:buChar char="o"/>
            </a:pPr>
            <a:endParaRPr lang="es-ES_tradnl" sz="1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a:latin typeface="Univers" panose="020B0503020202020204" pitchFamily="34" charset="0"/>
              </a:rPr>
              <a:t>Calcular la imagen para la cámara. Para cada pixel comprobar si está en sombra: para el punto que se proyecta en el píxel, sus coordenadas cartesianas se transforman al sistema cartesiano de la luz; la coordenada </a:t>
            </a:r>
            <a:r>
              <a:rPr lang="es-ES_tradnl" sz="2200" dirty="0">
                <a:solidFill>
                  <a:srgbClr val="008080"/>
                </a:solidFill>
                <a:latin typeface="Univers" panose="020B0503020202020204" pitchFamily="34" charset="0"/>
              </a:rPr>
              <a:t>z</a:t>
            </a:r>
            <a:r>
              <a:rPr lang="es-ES_tradnl" sz="2200" dirty="0">
                <a:latin typeface="Univers" panose="020B0503020202020204" pitchFamily="34" charset="0"/>
              </a:rPr>
              <a:t> así obtenida se compara con la coordenada </a:t>
            </a:r>
            <a:r>
              <a:rPr lang="es-ES_tradnl" sz="2200" dirty="0">
                <a:solidFill>
                  <a:srgbClr val="008080"/>
                </a:solidFill>
                <a:latin typeface="Univers" panose="020B0503020202020204" pitchFamily="34" charset="0"/>
              </a:rPr>
              <a:t>z</a:t>
            </a:r>
            <a:r>
              <a:rPr lang="es-ES_tradnl" sz="2200" dirty="0">
                <a:latin typeface="Univers" panose="020B0503020202020204" pitchFamily="34" charset="0"/>
              </a:rPr>
              <a:t> almacenada en el </a:t>
            </a:r>
            <a:r>
              <a:rPr lang="es-ES_tradnl" sz="2200" dirty="0">
                <a:solidFill>
                  <a:srgbClr val="008080"/>
                </a:solidFill>
                <a:latin typeface="Univers" panose="020B0503020202020204" pitchFamily="34" charset="0"/>
              </a:rPr>
              <a:t>Depth </a:t>
            </a:r>
            <a:r>
              <a:rPr lang="es-ES_tradnl" sz="2200" dirty="0" err="1">
                <a:solidFill>
                  <a:srgbClr val="008080"/>
                </a:solidFill>
                <a:latin typeface="Univers" panose="020B0503020202020204" pitchFamily="34" charset="0"/>
              </a:rPr>
              <a:t>Map</a:t>
            </a:r>
            <a:r>
              <a:rPr lang="es-ES_tradnl" sz="2200" dirty="0">
                <a:latin typeface="Univers" panose="020B0503020202020204" pitchFamily="34" charset="0"/>
              </a:rPr>
              <a:t>; si es mayor, el pixel en la imagen estará en sombra. </a:t>
            </a:r>
            <a:endParaRPr lang="es-ES"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BDF43D58-5A06-F273-1FBB-F9E02BAE2387}"/>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104</a:t>
            </a:fld>
            <a:endParaRPr lang="en-US" altLang="es-ES" sz="1400" dirty="0"/>
          </a:p>
        </p:txBody>
      </p:sp>
      <p:pic>
        <p:nvPicPr>
          <p:cNvPr id="11" name="Imagen 10">
            <a:extLst>
              <a:ext uri="{FF2B5EF4-FFF2-40B4-BE49-F238E27FC236}">
                <a16:creationId xmlns:a16="http://schemas.microsoft.com/office/drawing/2014/main" id="{37D6947B-F86A-F680-0CF7-6DD6DE0B49E5}"/>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EC142611-CDE4-305F-1B6E-0F28D75A3E41}"/>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077921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1285F-3633-E11C-22AD-7BD08B64F966}"/>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CE295601-D543-20B8-5452-4A7F40071A1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FB69AFC8-4BB5-01AB-5D30-14223BDDD1A8}"/>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sz="2400" dirty="0">
                <a:solidFill>
                  <a:srgbClr val="008080"/>
                </a:solidFill>
                <a:latin typeface="Univers" panose="020B0503020202020204" pitchFamily="34" charset="0"/>
              </a:rPr>
              <a:t>Shadow </a:t>
            </a:r>
            <a:r>
              <a:rPr lang="es-ES_tradnl" sz="2400" dirty="0" err="1">
                <a:solidFill>
                  <a:srgbClr val="008080"/>
                </a:solidFill>
                <a:latin typeface="Univers" panose="020B0503020202020204" pitchFamily="34" charset="0"/>
              </a:rPr>
              <a:t>Mapping</a:t>
            </a:r>
            <a:r>
              <a:rPr lang="es-ES_tradnl" sz="2400" dirty="0">
                <a:solidFill>
                  <a:srgbClr val="008080"/>
                </a:solidFill>
                <a:latin typeface="Univers" panose="020B0503020202020204" pitchFamily="34" charset="0"/>
              </a:rPr>
              <a:t> </a:t>
            </a: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EF271230-7524-3E0F-F3EF-07CF130DD21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105</a:t>
            </a:fld>
            <a:endParaRPr lang="en-US" altLang="es-ES" sz="1400" dirty="0"/>
          </a:p>
        </p:txBody>
      </p:sp>
      <p:pic>
        <p:nvPicPr>
          <p:cNvPr id="11" name="Imagen 10">
            <a:extLst>
              <a:ext uri="{FF2B5EF4-FFF2-40B4-BE49-F238E27FC236}">
                <a16:creationId xmlns:a16="http://schemas.microsoft.com/office/drawing/2014/main" id="{F0DA57DA-0504-529B-3812-0432E14F36EE}"/>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C6CE5FCD-9140-29EF-62A4-E5CE36AD69A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grpSp>
        <p:nvGrpSpPr>
          <p:cNvPr id="137" name="Grupo 136">
            <a:extLst>
              <a:ext uri="{FF2B5EF4-FFF2-40B4-BE49-F238E27FC236}">
                <a16:creationId xmlns:a16="http://schemas.microsoft.com/office/drawing/2014/main" id="{41688CF8-B0DF-99F9-0CCE-7E8D1143F454}"/>
              </a:ext>
            </a:extLst>
          </p:cNvPr>
          <p:cNvGrpSpPr/>
          <p:nvPr/>
        </p:nvGrpSpPr>
        <p:grpSpPr>
          <a:xfrm>
            <a:off x="1659828" y="1167734"/>
            <a:ext cx="7809671" cy="5418512"/>
            <a:chOff x="1652972" y="1326276"/>
            <a:chExt cx="7809671" cy="5418512"/>
          </a:xfrm>
        </p:grpSpPr>
        <p:sp>
          <p:nvSpPr>
            <p:cNvPr id="2" name="Rectángulo 1">
              <a:extLst>
                <a:ext uri="{FF2B5EF4-FFF2-40B4-BE49-F238E27FC236}">
                  <a16:creationId xmlns:a16="http://schemas.microsoft.com/office/drawing/2014/main" id="{34938EF1-8C1A-B5C2-B085-1823D1475059}"/>
                </a:ext>
              </a:extLst>
            </p:cNvPr>
            <p:cNvSpPr/>
            <p:nvPr/>
          </p:nvSpPr>
          <p:spPr bwMode="auto">
            <a:xfrm rot="18982747">
              <a:off x="5351050" y="5040796"/>
              <a:ext cx="844826" cy="815009"/>
            </a:xfrm>
            <a:prstGeom prst="rect">
              <a:avLst/>
            </a:prstGeom>
            <a:noFill/>
            <a:ln w="412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cxnSp>
          <p:nvCxnSpPr>
            <p:cNvPr id="7" name="Conector recto 6">
              <a:extLst>
                <a:ext uri="{FF2B5EF4-FFF2-40B4-BE49-F238E27FC236}">
                  <a16:creationId xmlns:a16="http://schemas.microsoft.com/office/drawing/2014/main" id="{1CE76BFD-2EEA-E95A-290E-226EC1A6F3E8}"/>
                </a:ext>
              </a:extLst>
            </p:cNvPr>
            <p:cNvCxnSpPr>
              <a:cxnSpLocks/>
            </p:cNvCxnSpPr>
            <p:nvPr/>
          </p:nvCxnSpPr>
          <p:spPr bwMode="auto">
            <a:xfrm flipV="1">
              <a:off x="4398437" y="2490271"/>
              <a:ext cx="1478423" cy="740715"/>
            </a:xfrm>
            <a:prstGeom prst="line">
              <a:avLst/>
            </a:prstGeom>
            <a:noFill/>
            <a:ln w="15875" cap="flat" cmpd="sng" algn="ctr">
              <a:solidFill>
                <a:schemeClr val="tx1"/>
              </a:solidFill>
              <a:prstDash val="solid"/>
              <a:round/>
              <a:headEnd type="none" w="med" len="med"/>
              <a:tailEnd type="none" w="med" len="med"/>
            </a:ln>
            <a:effectLst/>
          </p:spPr>
        </p:cxnSp>
        <p:sp>
          <p:nvSpPr>
            <p:cNvPr id="9" name="Rectángulo 8">
              <a:extLst>
                <a:ext uri="{FF2B5EF4-FFF2-40B4-BE49-F238E27FC236}">
                  <a16:creationId xmlns:a16="http://schemas.microsoft.com/office/drawing/2014/main" id="{E49C9F3E-1694-F915-FA84-9CA2B5186122}"/>
                </a:ext>
              </a:extLst>
            </p:cNvPr>
            <p:cNvSpPr/>
            <p:nvPr/>
          </p:nvSpPr>
          <p:spPr bwMode="auto">
            <a:xfrm>
              <a:off x="5501070" y="3702866"/>
              <a:ext cx="915677" cy="855947"/>
            </a:xfrm>
            <a:prstGeom prst="rect">
              <a:avLst/>
            </a:prstGeom>
            <a:noFill/>
            <a:ln w="412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pic>
          <p:nvPicPr>
            <p:cNvPr id="17" name="Gráfico 16" descr="Tenue (sol medio) contorno">
              <a:extLst>
                <a:ext uri="{FF2B5EF4-FFF2-40B4-BE49-F238E27FC236}">
                  <a16:creationId xmlns:a16="http://schemas.microsoft.com/office/drawing/2014/main" id="{AF567272-0FE3-CFE4-2490-E2CD742F14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4626" y="1326276"/>
              <a:ext cx="574549" cy="574549"/>
            </a:xfrm>
            <a:prstGeom prst="rect">
              <a:avLst/>
            </a:prstGeom>
          </p:spPr>
        </p:pic>
        <p:cxnSp>
          <p:nvCxnSpPr>
            <p:cNvPr id="18" name="Conector recto 17">
              <a:extLst>
                <a:ext uri="{FF2B5EF4-FFF2-40B4-BE49-F238E27FC236}">
                  <a16:creationId xmlns:a16="http://schemas.microsoft.com/office/drawing/2014/main" id="{95DFE9A9-69B6-0D1C-42B8-55BFBFA20261}"/>
                </a:ext>
              </a:extLst>
            </p:cNvPr>
            <p:cNvCxnSpPr>
              <a:cxnSpLocks/>
            </p:cNvCxnSpPr>
            <p:nvPr/>
          </p:nvCxnSpPr>
          <p:spPr bwMode="auto">
            <a:xfrm flipH="1" flipV="1">
              <a:off x="4639206" y="1863882"/>
              <a:ext cx="3150704" cy="1593736"/>
            </a:xfrm>
            <a:prstGeom prst="line">
              <a:avLst/>
            </a:prstGeom>
            <a:noFill/>
            <a:ln w="15875" cap="flat" cmpd="sng" algn="ctr">
              <a:solidFill>
                <a:schemeClr val="tx1"/>
              </a:solidFill>
              <a:prstDash val="solid"/>
              <a:round/>
              <a:headEnd type="none" w="med" len="med"/>
              <a:tailEnd type="none" w="med" len="med"/>
            </a:ln>
            <a:effectLst/>
          </p:spPr>
        </p:cxnSp>
        <p:cxnSp>
          <p:nvCxnSpPr>
            <p:cNvPr id="21" name="Conector recto 20">
              <a:extLst>
                <a:ext uri="{FF2B5EF4-FFF2-40B4-BE49-F238E27FC236}">
                  <a16:creationId xmlns:a16="http://schemas.microsoft.com/office/drawing/2014/main" id="{01F7CAEB-8818-CE4F-2D8A-14B3D8A4305E}"/>
                </a:ext>
              </a:extLst>
            </p:cNvPr>
            <p:cNvCxnSpPr>
              <a:cxnSpLocks/>
            </p:cNvCxnSpPr>
            <p:nvPr/>
          </p:nvCxnSpPr>
          <p:spPr bwMode="auto">
            <a:xfrm flipV="1">
              <a:off x="4106951" y="1863882"/>
              <a:ext cx="532255" cy="2965336"/>
            </a:xfrm>
            <a:prstGeom prst="line">
              <a:avLst/>
            </a:prstGeom>
            <a:noFill/>
            <a:ln w="15875" cap="flat" cmpd="sng" algn="ctr">
              <a:solidFill>
                <a:schemeClr val="tx1"/>
              </a:solidFill>
              <a:prstDash val="solid"/>
              <a:round/>
              <a:headEnd type="none" w="med" len="med"/>
              <a:tailEnd type="none" w="med" len="med"/>
            </a:ln>
            <a:effectLst/>
          </p:spPr>
        </p:cxnSp>
        <p:cxnSp>
          <p:nvCxnSpPr>
            <p:cNvPr id="27" name="Conector recto 26">
              <a:extLst>
                <a:ext uri="{FF2B5EF4-FFF2-40B4-BE49-F238E27FC236}">
                  <a16:creationId xmlns:a16="http://schemas.microsoft.com/office/drawing/2014/main" id="{99881B4B-A388-5307-D621-59EB82405AA9}"/>
                </a:ext>
              </a:extLst>
            </p:cNvPr>
            <p:cNvCxnSpPr>
              <a:cxnSpLocks/>
            </p:cNvCxnSpPr>
            <p:nvPr/>
          </p:nvCxnSpPr>
          <p:spPr bwMode="auto">
            <a:xfrm flipH="1" flipV="1">
              <a:off x="4639206" y="1863882"/>
              <a:ext cx="1784446" cy="1859453"/>
            </a:xfrm>
            <a:prstGeom prst="line">
              <a:avLst/>
            </a:prstGeom>
            <a:noFill/>
            <a:ln w="12700" cap="flat" cmpd="sng" algn="ctr">
              <a:solidFill>
                <a:schemeClr val="tx1"/>
              </a:solidFill>
              <a:prstDash val="dash"/>
              <a:round/>
              <a:headEnd type="none" w="med" len="med"/>
              <a:tailEnd type="none" w="med" len="med"/>
            </a:ln>
            <a:effectLst/>
          </p:spPr>
        </p:cxnSp>
        <p:cxnSp>
          <p:nvCxnSpPr>
            <p:cNvPr id="57" name="Conector recto 56">
              <a:extLst>
                <a:ext uri="{FF2B5EF4-FFF2-40B4-BE49-F238E27FC236}">
                  <a16:creationId xmlns:a16="http://schemas.microsoft.com/office/drawing/2014/main" id="{A328AE64-3407-5016-E215-420B93577C2A}"/>
                </a:ext>
              </a:extLst>
            </p:cNvPr>
            <p:cNvCxnSpPr>
              <a:cxnSpLocks/>
            </p:cNvCxnSpPr>
            <p:nvPr/>
          </p:nvCxnSpPr>
          <p:spPr bwMode="auto">
            <a:xfrm flipH="1" flipV="1">
              <a:off x="4638696" y="1863882"/>
              <a:ext cx="855469" cy="2720517"/>
            </a:xfrm>
            <a:prstGeom prst="line">
              <a:avLst/>
            </a:prstGeom>
            <a:noFill/>
            <a:ln w="12700" cap="flat" cmpd="sng" algn="ctr">
              <a:solidFill>
                <a:schemeClr val="tx1"/>
              </a:solidFill>
              <a:prstDash val="dash"/>
              <a:round/>
              <a:headEnd type="none" w="med" len="med"/>
              <a:tailEnd type="none" w="med" len="med"/>
            </a:ln>
            <a:effectLst/>
          </p:spPr>
        </p:cxnSp>
        <p:cxnSp>
          <p:nvCxnSpPr>
            <p:cNvPr id="60" name="Conector recto 59">
              <a:extLst>
                <a:ext uri="{FF2B5EF4-FFF2-40B4-BE49-F238E27FC236}">
                  <a16:creationId xmlns:a16="http://schemas.microsoft.com/office/drawing/2014/main" id="{93C83CE4-F071-CEA5-C04F-E04D06165F22}"/>
                </a:ext>
              </a:extLst>
            </p:cNvPr>
            <p:cNvCxnSpPr>
              <a:cxnSpLocks/>
            </p:cNvCxnSpPr>
            <p:nvPr/>
          </p:nvCxnSpPr>
          <p:spPr bwMode="auto">
            <a:xfrm flipH="1" flipV="1">
              <a:off x="4648359" y="1863882"/>
              <a:ext cx="1705422" cy="3584418"/>
            </a:xfrm>
            <a:prstGeom prst="line">
              <a:avLst/>
            </a:prstGeom>
            <a:noFill/>
            <a:ln w="12700" cap="flat" cmpd="sng" algn="ctr">
              <a:solidFill>
                <a:schemeClr val="tx1"/>
              </a:solidFill>
              <a:prstDash val="dash"/>
              <a:round/>
              <a:headEnd type="none" w="med" len="med"/>
              <a:tailEnd type="none" w="med" len="med"/>
            </a:ln>
            <a:effectLst/>
          </p:spPr>
        </p:cxnSp>
        <p:cxnSp>
          <p:nvCxnSpPr>
            <p:cNvPr id="63" name="Conector recto 62">
              <a:extLst>
                <a:ext uri="{FF2B5EF4-FFF2-40B4-BE49-F238E27FC236}">
                  <a16:creationId xmlns:a16="http://schemas.microsoft.com/office/drawing/2014/main" id="{E7F19AD7-59DB-DF69-E95B-29A973663789}"/>
                </a:ext>
              </a:extLst>
            </p:cNvPr>
            <p:cNvCxnSpPr>
              <a:cxnSpLocks/>
            </p:cNvCxnSpPr>
            <p:nvPr/>
          </p:nvCxnSpPr>
          <p:spPr bwMode="auto">
            <a:xfrm flipH="1" flipV="1">
              <a:off x="4636448" y="1863882"/>
              <a:ext cx="534503" cy="3584418"/>
            </a:xfrm>
            <a:prstGeom prst="line">
              <a:avLst/>
            </a:prstGeom>
            <a:noFill/>
            <a:ln w="12700" cap="flat" cmpd="sng" algn="ctr">
              <a:solidFill>
                <a:schemeClr val="tx1"/>
              </a:solidFill>
              <a:prstDash val="dash"/>
              <a:round/>
              <a:headEnd type="none" w="med" len="med"/>
              <a:tailEnd type="none" w="med" len="med"/>
            </a:ln>
            <a:effectLst/>
          </p:spPr>
        </p:cxnSp>
        <p:cxnSp>
          <p:nvCxnSpPr>
            <p:cNvPr id="77" name="Conector recto 76">
              <a:extLst>
                <a:ext uri="{FF2B5EF4-FFF2-40B4-BE49-F238E27FC236}">
                  <a16:creationId xmlns:a16="http://schemas.microsoft.com/office/drawing/2014/main" id="{2B91FBFB-7013-C293-C04B-A031835338F5}"/>
                </a:ext>
              </a:extLst>
            </p:cNvPr>
            <p:cNvCxnSpPr>
              <a:cxnSpLocks/>
            </p:cNvCxnSpPr>
            <p:nvPr/>
          </p:nvCxnSpPr>
          <p:spPr bwMode="auto">
            <a:xfrm flipV="1">
              <a:off x="4993736" y="2723175"/>
              <a:ext cx="468701" cy="234168"/>
            </a:xfrm>
            <a:prstGeom prst="line">
              <a:avLst/>
            </a:prstGeom>
            <a:noFill/>
            <a:ln w="34925" cap="flat" cmpd="sng" algn="ctr">
              <a:solidFill>
                <a:srgbClr val="0070C0"/>
              </a:solidFill>
              <a:prstDash val="solid"/>
              <a:round/>
              <a:headEnd type="none" w="med" len="med"/>
              <a:tailEnd type="none" w="med" len="med"/>
            </a:ln>
            <a:effectLst/>
          </p:spPr>
        </p:cxnSp>
        <p:cxnSp>
          <p:nvCxnSpPr>
            <p:cNvPr id="80" name="Conector recto 79">
              <a:extLst>
                <a:ext uri="{FF2B5EF4-FFF2-40B4-BE49-F238E27FC236}">
                  <a16:creationId xmlns:a16="http://schemas.microsoft.com/office/drawing/2014/main" id="{CD8377EB-3A8C-26D1-FABB-456E24F99B67}"/>
                </a:ext>
              </a:extLst>
            </p:cNvPr>
            <p:cNvCxnSpPr>
              <a:cxnSpLocks/>
            </p:cNvCxnSpPr>
            <p:nvPr/>
          </p:nvCxnSpPr>
          <p:spPr bwMode="auto">
            <a:xfrm flipV="1">
              <a:off x="4802441" y="2957343"/>
              <a:ext cx="192680" cy="97356"/>
            </a:xfrm>
            <a:prstGeom prst="line">
              <a:avLst/>
            </a:prstGeom>
            <a:noFill/>
            <a:ln w="34925" cap="flat" cmpd="sng" algn="ctr">
              <a:solidFill>
                <a:srgbClr val="FF0000"/>
              </a:solidFill>
              <a:prstDash val="solid"/>
              <a:round/>
              <a:headEnd type="none" w="med" len="med"/>
              <a:tailEnd type="none" w="med" len="med"/>
            </a:ln>
            <a:effectLst/>
          </p:spPr>
        </p:cxnSp>
        <p:pic>
          <p:nvPicPr>
            <p:cNvPr id="108" name="Gráfico 107" descr="Cámara de vídeo contorno">
              <a:extLst>
                <a:ext uri="{FF2B5EF4-FFF2-40B4-BE49-F238E27FC236}">
                  <a16:creationId xmlns:a16="http://schemas.microsoft.com/office/drawing/2014/main" id="{26FBE3DB-7000-097D-7B75-614AEA9047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180000">
              <a:off x="1652972" y="4727110"/>
              <a:ext cx="599503" cy="599503"/>
            </a:xfrm>
            <a:prstGeom prst="rect">
              <a:avLst/>
            </a:prstGeom>
          </p:spPr>
        </p:pic>
        <p:sp>
          <p:nvSpPr>
            <p:cNvPr id="109" name="Triángulo isósceles 108">
              <a:extLst>
                <a:ext uri="{FF2B5EF4-FFF2-40B4-BE49-F238E27FC236}">
                  <a16:creationId xmlns:a16="http://schemas.microsoft.com/office/drawing/2014/main" id="{AEC53BE5-4171-0431-B894-4AD014FB5744}"/>
                </a:ext>
              </a:extLst>
            </p:cNvPr>
            <p:cNvSpPr/>
            <p:nvPr/>
          </p:nvSpPr>
          <p:spPr bwMode="auto">
            <a:xfrm rot="15874271">
              <a:off x="1951509" y="4496317"/>
              <a:ext cx="1825893" cy="1020555"/>
            </a:xfrm>
            <a:prstGeom prst="triangle">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cxnSp>
          <p:nvCxnSpPr>
            <p:cNvPr id="111" name="Conector recto 110">
              <a:extLst>
                <a:ext uri="{FF2B5EF4-FFF2-40B4-BE49-F238E27FC236}">
                  <a16:creationId xmlns:a16="http://schemas.microsoft.com/office/drawing/2014/main" id="{9D80E2F7-26A4-0934-4F17-E656991B392E}"/>
                </a:ext>
              </a:extLst>
            </p:cNvPr>
            <p:cNvCxnSpPr/>
            <p:nvPr/>
          </p:nvCxnSpPr>
          <p:spPr bwMode="auto">
            <a:xfrm>
              <a:off x="4106951" y="4829218"/>
              <a:ext cx="914400" cy="914400"/>
            </a:xfrm>
            <a:prstGeom prst="line">
              <a:avLst/>
            </a:prstGeom>
            <a:noFill/>
            <a:ln w="9525" cap="flat" cmpd="sng" algn="ctr">
              <a:noFill/>
              <a:prstDash val="solid"/>
              <a:round/>
              <a:headEnd type="none" w="med" len="med"/>
              <a:tailEnd type="none" w="med" len="med"/>
            </a:ln>
            <a:effectLst/>
          </p:spPr>
        </p:cxnSp>
        <p:cxnSp>
          <p:nvCxnSpPr>
            <p:cNvPr id="113" name="Conector recto 112">
              <a:extLst>
                <a:ext uri="{FF2B5EF4-FFF2-40B4-BE49-F238E27FC236}">
                  <a16:creationId xmlns:a16="http://schemas.microsoft.com/office/drawing/2014/main" id="{6464E6BC-2EBB-27E8-BC72-11B930A20A74}"/>
                </a:ext>
              </a:extLst>
            </p:cNvPr>
            <p:cNvCxnSpPr>
              <a:cxnSpLocks/>
              <a:stCxn id="109" idx="0"/>
            </p:cNvCxnSpPr>
            <p:nvPr/>
          </p:nvCxnSpPr>
          <p:spPr bwMode="auto">
            <a:xfrm flipV="1">
              <a:off x="2356467" y="2844131"/>
              <a:ext cx="2024015" cy="2210740"/>
            </a:xfrm>
            <a:prstGeom prst="line">
              <a:avLst/>
            </a:prstGeom>
            <a:noFill/>
            <a:ln w="15875" cap="flat" cmpd="sng" algn="ctr">
              <a:solidFill>
                <a:schemeClr val="tx1"/>
              </a:solidFill>
              <a:prstDash val="solid"/>
              <a:round/>
              <a:headEnd type="none" w="med" len="med"/>
              <a:tailEnd type="none" w="med" len="med"/>
            </a:ln>
            <a:effectLst/>
          </p:spPr>
        </p:cxnSp>
        <p:cxnSp>
          <p:nvCxnSpPr>
            <p:cNvPr id="118" name="Conector recto 117">
              <a:extLst>
                <a:ext uri="{FF2B5EF4-FFF2-40B4-BE49-F238E27FC236}">
                  <a16:creationId xmlns:a16="http://schemas.microsoft.com/office/drawing/2014/main" id="{7D353DAA-736F-207A-9B4F-DDE12F11E6C4}"/>
                </a:ext>
              </a:extLst>
            </p:cNvPr>
            <p:cNvCxnSpPr>
              <a:cxnSpLocks/>
              <a:stCxn id="109" idx="0"/>
            </p:cNvCxnSpPr>
            <p:nvPr/>
          </p:nvCxnSpPr>
          <p:spPr bwMode="auto">
            <a:xfrm>
              <a:off x="2356467" y="5054871"/>
              <a:ext cx="2274838" cy="1689917"/>
            </a:xfrm>
            <a:prstGeom prst="line">
              <a:avLst/>
            </a:prstGeom>
            <a:noFill/>
            <a:ln w="15875" cap="flat" cmpd="sng" algn="ctr">
              <a:solidFill>
                <a:schemeClr val="tx1"/>
              </a:solidFill>
              <a:prstDash val="solid"/>
              <a:round/>
              <a:headEnd type="none" w="med" len="med"/>
              <a:tailEnd type="none" w="med" len="med"/>
            </a:ln>
            <a:effectLst/>
          </p:spPr>
        </p:cxnSp>
        <p:cxnSp>
          <p:nvCxnSpPr>
            <p:cNvPr id="125" name="Conector recto 124">
              <a:extLst>
                <a:ext uri="{FF2B5EF4-FFF2-40B4-BE49-F238E27FC236}">
                  <a16:creationId xmlns:a16="http://schemas.microsoft.com/office/drawing/2014/main" id="{F287C092-FAB4-8C3C-37BD-6A01F9EF758E}"/>
                </a:ext>
              </a:extLst>
            </p:cNvPr>
            <p:cNvCxnSpPr>
              <a:cxnSpLocks/>
              <a:stCxn id="109" idx="0"/>
            </p:cNvCxnSpPr>
            <p:nvPr/>
          </p:nvCxnSpPr>
          <p:spPr bwMode="auto">
            <a:xfrm>
              <a:off x="2356467" y="5054871"/>
              <a:ext cx="2814484" cy="393429"/>
            </a:xfrm>
            <a:prstGeom prst="line">
              <a:avLst/>
            </a:prstGeom>
            <a:noFill/>
            <a:ln w="12700" cap="flat" cmpd="sng" algn="ctr">
              <a:solidFill>
                <a:schemeClr val="tx1"/>
              </a:solidFill>
              <a:prstDash val="dash"/>
              <a:round/>
              <a:headEnd type="none" w="med" len="med"/>
              <a:tailEnd type="none" w="med" len="med"/>
            </a:ln>
            <a:effectLst/>
          </p:spPr>
        </p:cxnSp>
        <p:cxnSp>
          <p:nvCxnSpPr>
            <p:cNvPr id="129" name="Conector recto 128">
              <a:extLst>
                <a:ext uri="{FF2B5EF4-FFF2-40B4-BE49-F238E27FC236}">
                  <a16:creationId xmlns:a16="http://schemas.microsoft.com/office/drawing/2014/main" id="{552A9F98-F4D3-CD5B-AE7F-C76556E7021A}"/>
                </a:ext>
              </a:extLst>
            </p:cNvPr>
            <p:cNvCxnSpPr>
              <a:cxnSpLocks/>
              <a:stCxn id="109" idx="0"/>
            </p:cNvCxnSpPr>
            <p:nvPr/>
          </p:nvCxnSpPr>
          <p:spPr bwMode="auto">
            <a:xfrm flipV="1">
              <a:off x="2356467" y="4861883"/>
              <a:ext cx="3391190" cy="192988"/>
            </a:xfrm>
            <a:prstGeom prst="line">
              <a:avLst/>
            </a:prstGeom>
            <a:noFill/>
            <a:ln w="12700" cap="flat" cmpd="sng" algn="ctr">
              <a:solidFill>
                <a:schemeClr val="tx1"/>
              </a:solidFill>
              <a:prstDash val="dash"/>
              <a:round/>
              <a:headEnd type="none" w="med" len="med"/>
              <a:tailEnd type="none" w="med" len="med"/>
            </a:ln>
            <a:effectLst/>
          </p:spPr>
        </p:cxnSp>
        <p:sp>
          <p:nvSpPr>
            <p:cNvPr id="132" name="Elipse 131">
              <a:extLst>
                <a:ext uri="{FF2B5EF4-FFF2-40B4-BE49-F238E27FC236}">
                  <a16:creationId xmlns:a16="http://schemas.microsoft.com/office/drawing/2014/main" id="{AFA1E015-0023-1141-88B1-5710D289EA28}"/>
                </a:ext>
              </a:extLst>
            </p:cNvPr>
            <p:cNvSpPr/>
            <p:nvPr/>
          </p:nvSpPr>
          <p:spPr bwMode="auto">
            <a:xfrm>
              <a:off x="3353141" y="5142901"/>
              <a:ext cx="91440" cy="9144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tx1"/>
                </a:solidFill>
                <a:effectLst/>
                <a:latin typeface="Times New Roman" pitchFamily="18" charset="0"/>
              </a:endParaRPr>
            </a:p>
          </p:txBody>
        </p:sp>
        <p:sp>
          <p:nvSpPr>
            <p:cNvPr id="133" name="Elipse 132">
              <a:extLst>
                <a:ext uri="{FF2B5EF4-FFF2-40B4-BE49-F238E27FC236}">
                  <a16:creationId xmlns:a16="http://schemas.microsoft.com/office/drawing/2014/main" id="{D8DB0D9B-8F99-128E-229F-5923AE26890F}"/>
                </a:ext>
              </a:extLst>
            </p:cNvPr>
            <p:cNvSpPr/>
            <p:nvPr/>
          </p:nvSpPr>
          <p:spPr bwMode="auto">
            <a:xfrm>
              <a:off x="3336496" y="4944696"/>
              <a:ext cx="91440" cy="91440"/>
            </a:xfrm>
            <a:prstGeom prst="ellipse">
              <a:avLst/>
            </a:prstGeom>
            <a:solidFill>
              <a:schemeClr val="tx1">
                <a:lumMod val="95000"/>
                <a:lumOff val="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tx1"/>
                </a:solidFill>
                <a:effectLst/>
                <a:latin typeface="Times New Roman" pitchFamily="18" charset="0"/>
              </a:endParaRPr>
            </a:p>
          </p:txBody>
        </p:sp>
        <p:sp>
          <p:nvSpPr>
            <p:cNvPr id="134" name="Text Box 14">
              <a:extLst>
                <a:ext uri="{FF2B5EF4-FFF2-40B4-BE49-F238E27FC236}">
                  <a16:creationId xmlns:a16="http://schemas.microsoft.com/office/drawing/2014/main" id="{5F4D8303-648B-7A15-6915-15CDE62C520F}"/>
                </a:ext>
              </a:extLst>
            </p:cNvPr>
            <p:cNvSpPr txBox="1">
              <a:spLocks noChangeArrowheads="1"/>
            </p:cNvSpPr>
            <p:nvPr/>
          </p:nvSpPr>
          <p:spPr bwMode="auto">
            <a:xfrm>
              <a:off x="5876860" y="2143835"/>
              <a:ext cx="35857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pp</a:t>
              </a:r>
              <a:r>
                <a:rPr lang="es-ES_tradnl" altLang="es-ES" sz="1800" dirty="0"/>
                <a:t> de la luz, se crea un “Depth </a:t>
              </a:r>
              <a:r>
                <a:rPr lang="es-ES_tradnl" altLang="es-ES" sz="1800" dirty="0" err="1"/>
                <a:t>Map</a:t>
              </a:r>
              <a:r>
                <a:rPr lang="es-ES_tradnl" altLang="es-ES" sz="1800" dirty="0"/>
                <a:t>”</a:t>
              </a:r>
            </a:p>
          </p:txBody>
        </p:sp>
        <p:sp>
          <p:nvSpPr>
            <p:cNvPr id="135" name="Text Box 14">
              <a:extLst>
                <a:ext uri="{FF2B5EF4-FFF2-40B4-BE49-F238E27FC236}">
                  <a16:creationId xmlns:a16="http://schemas.microsoft.com/office/drawing/2014/main" id="{F94E7AC5-418D-E057-7B00-55BFD34B11D3}"/>
                </a:ext>
              </a:extLst>
            </p:cNvPr>
            <p:cNvSpPr txBox="1">
              <a:spLocks noChangeArrowheads="1"/>
            </p:cNvSpPr>
            <p:nvPr/>
          </p:nvSpPr>
          <p:spPr bwMode="auto">
            <a:xfrm>
              <a:off x="3219327" y="5541533"/>
              <a:ext cx="2274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err="1"/>
                <a:t>pp</a:t>
              </a:r>
              <a:r>
                <a:rPr lang="es-ES_tradnl" altLang="es-ES" sz="2000" dirty="0"/>
                <a:t> de la cámara</a:t>
              </a:r>
            </a:p>
          </p:txBody>
        </p:sp>
        <p:sp>
          <p:nvSpPr>
            <p:cNvPr id="136" name="Text Box 14">
              <a:extLst>
                <a:ext uri="{FF2B5EF4-FFF2-40B4-BE49-F238E27FC236}">
                  <a16:creationId xmlns:a16="http://schemas.microsoft.com/office/drawing/2014/main" id="{69C52F86-A172-12AE-7F7B-4AC3A7DB7531}"/>
                </a:ext>
              </a:extLst>
            </p:cNvPr>
            <p:cNvSpPr txBox="1">
              <a:spLocks noChangeArrowheads="1"/>
            </p:cNvSpPr>
            <p:nvPr/>
          </p:nvSpPr>
          <p:spPr bwMode="auto">
            <a:xfrm>
              <a:off x="3069317" y="4266794"/>
              <a:ext cx="1343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píxel en sombra</a:t>
              </a:r>
            </a:p>
          </p:txBody>
        </p:sp>
      </p:grpSp>
      <p:sp>
        <p:nvSpPr>
          <p:cNvPr id="138" name="Elipse 137">
            <a:extLst>
              <a:ext uri="{FF2B5EF4-FFF2-40B4-BE49-F238E27FC236}">
                <a16:creationId xmlns:a16="http://schemas.microsoft.com/office/drawing/2014/main" id="{385FBF7A-0017-DBFB-7CF7-34E7BADDF00A}"/>
              </a:ext>
            </a:extLst>
          </p:cNvPr>
          <p:cNvSpPr/>
          <p:nvPr/>
        </p:nvSpPr>
        <p:spPr bwMode="auto">
          <a:xfrm>
            <a:off x="5161234" y="5245248"/>
            <a:ext cx="91440" cy="91440"/>
          </a:xfrm>
          <a:prstGeom prst="ellipse">
            <a:avLst/>
          </a:prstGeom>
          <a:solidFill>
            <a:srgbClr val="E68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tx1"/>
              </a:solidFill>
              <a:effectLst/>
              <a:latin typeface="Times New Roman" pitchFamily="18" charset="0"/>
            </a:endParaRPr>
          </a:p>
        </p:txBody>
      </p:sp>
      <p:sp>
        <p:nvSpPr>
          <p:cNvPr id="139" name="Elipse 138">
            <a:extLst>
              <a:ext uri="{FF2B5EF4-FFF2-40B4-BE49-F238E27FC236}">
                <a16:creationId xmlns:a16="http://schemas.microsoft.com/office/drawing/2014/main" id="{EDD39492-DB46-50B1-2102-5DBD0ADBF38C}"/>
              </a:ext>
            </a:extLst>
          </p:cNvPr>
          <p:cNvSpPr/>
          <p:nvPr/>
        </p:nvSpPr>
        <p:spPr bwMode="auto">
          <a:xfrm>
            <a:off x="5763096" y="4656411"/>
            <a:ext cx="91440" cy="91440"/>
          </a:xfrm>
          <a:prstGeom prst="ellipse">
            <a:avLst/>
          </a:prstGeom>
          <a:solidFill>
            <a:srgbClr val="E68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tx1"/>
              </a:solidFill>
              <a:effectLst/>
              <a:latin typeface="Times New Roman" pitchFamily="18" charset="0"/>
            </a:endParaRPr>
          </a:p>
        </p:txBody>
      </p:sp>
      <p:sp>
        <p:nvSpPr>
          <p:cNvPr id="140" name="Text Box 14">
            <a:extLst>
              <a:ext uri="{FF2B5EF4-FFF2-40B4-BE49-F238E27FC236}">
                <a16:creationId xmlns:a16="http://schemas.microsoft.com/office/drawing/2014/main" id="{F14E5B80-434C-3FE6-DD7A-020A17C262BF}"/>
              </a:ext>
            </a:extLst>
          </p:cNvPr>
          <p:cNvSpPr txBox="1">
            <a:spLocks noChangeArrowheads="1"/>
          </p:cNvSpPr>
          <p:nvPr/>
        </p:nvSpPr>
        <p:spPr bwMode="auto">
          <a:xfrm>
            <a:off x="6355127" y="4957356"/>
            <a:ext cx="321659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Los </a:t>
            </a:r>
            <a:r>
              <a:rPr lang="es-ES_tradnl" altLang="es-ES" sz="2000" dirty="0"/>
              <a:t>objetos</a:t>
            </a:r>
            <a:r>
              <a:rPr lang="es-ES_tradnl" altLang="es-ES" sz="1800" dirty="0"/>
              <a:t> se proyectan en coordenadas de vista y de luz</a:t>
            </a:r>
          </a:p>
        </p:txBody>
      </p:sp>
    </p:spTree>
    <p:extLst>
      <p:ext uri="{BB962C8B-B14F-4D97-AF65-F5344CB8AC3E}">
        <p14:creationId xmlns:p14="http://schemas.microsoft.com/office/powerpoint/2010/main" val="984790044"/>
      </p:ext>
    </p:extLst>
  </p:cSld>
  <p:clrMapOvr>
    <a:masterClrMapping/>
  </p:clrMapOvr>
  <p:extLst>
    <p:ext uri="{6950BFC3-D8DA-4A85-94F7-54DA5524770B}">
      <p188:commentRel xmlns:p188="http://schemas.microsoft.com/office/powerpoint/2018/8/main" r:id="rId2"/>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17116-AE23-83D2-F55E-436284985DFE}"/>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03CF5A5A-DECB-BE3F-85D4-2CDFFE34B75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C3567E4E-6BC0-DDF3-FDB1-760AD4C85E89}"/>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Artificios en las sombras, </a:t>
            </a:r>
            <a:r>
              <a:rPr lang="es-ES_tradnl" sz="2400" dirty="0" err="1">
                <a:latin typeface="Univers" panose="020B0503020202020204" pitchFamily="34" charset="0"/>
              </a:rPr>
              <a:t>shadow</a:t>
            </a:r>
            <a:r>
              <a:rPr lang="es-ES_tradnl" sz="2400" dirty="0">
                <a:latin typeface="Univers" panose="020B0503020202020204" pitchFamily="34" charset="0"/>
              </a:rPr>
              <a:t> </a:t>
            </a:r>
            <a:r>
              <a:rPr lang="es-ES_tradnl" sz="2400" dirty="0" err="1">
                <a:latin typeface="Univers" panose="020B0503020202020204" pitchFamily="34" charset="0"/>
              </a:rPr>
              <a:t>acne</a:t>
            </a:r>
            <a:r>
              <a:rPr lang="es-ES_tradnl" sz="2400" dirty="0">
                <a:latin typeface="Univers" panose="020B0503020202020204" pitchFamily="34" charset="0"/>
              </a:rPr>
              <a:t>  </a:t>
            </a: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24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9A8F530C-D1F7-EDCD-3506-CCADEF2A10A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106</a:t>
            </a:fld>
            <a:endParaRPr lang="en-US" altLang="es-ES" sz="1400" dirty="0"/>
          </a:p>
        </p:txBody>
      </p:sp>
      <p:pic>
        <p:nvPicPr>
          <p:cNvPr id="11" name="Imagen 10">
            <a:extLst>
              <a:ext uri="{FF2B5EF4-FFF2-40B4-BE49-F238E27FC236}">
                <a16:creationId xmlns:a16="http://schemas.microsoft.com/office/drawing/2014/main" id="{7BB4A476-BB99-4863-3310-60236D35B1B9}"/>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18258B5D-8FD9-F908-2067-DD6B3D9D88D5}"/>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3" name="Imagen 12">
            <a:extLst>
              <a:ext uri="{FF2B5EF4-FFF2-40B4-BE49-F238E27FC236}">
                <a16:creationId xmlns:a16="http://schemas.microsoft.com/office/drawing/2014/main" id="{92F61922-5735-93AA-D77C-32F1970242F5}"/>
              </a:ext>
            </a:extLst>
          </p:cNvPr>
          <p:cNvPicPr>
            <a:picLocks noChangeAspect="1"/>
          </p:cNvPicPr>
          <p:nvPr/>
        </p:nvPicPr>
        <p:blipFill>
          <a:blip r:embed="rId4"/>
          <a:stretch>
            <a:fillRect/>
          </a:stretch>
        </p:blipFill>
        <p:spPr>
          <a:xfrm>
            <a:off x="1689667" y="1492544"/>
            <a:ext cx="7062731" cy="5178844"/>
          </a:xfrm>
          <a:prstGeom prst="rect">
            <a:avLst/>
          </a:prstGeom>
        </p:spPr>
      </p:pic>
    </p:spTree>
    <p:extLst>
      <p:ext uri="{BB962C8B-B14F-4D97-AF65-F5344CB8AC3E}">
        <p14:creationId xmlns:p14="http://schemas.microsoft.com/office/powerpoint/2010/main" val="225354697"/>
      </p:ext>
    </p:extLst>
  </p:cSld>
  <p:clrMapOvr>
    <a:masterClrMapping/>
  </p:clrMapOvr>
  <p:extLst>
    <p:ext uri="{6950BFC3-D8DA-4A85-94F7-54DA5524770B}">
      <p188:commentRel xmlns:p188="http://schemas.microsoft.com/office/powerpoint/2018/8/main" r:id="rId2"/>
    </p:ext>
  </p:extLs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53EBD-4A41-F50B-B564-D106A0F9E9D8}"/>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39E08E30-1886-5D28-5081-349F41164A83}"/>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7E6B18C6-3BD8-1361-E0A7-69811BB26E59}"/>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Artificios en las sombras, </a:t>
            </a:r>
            <a:r>
              <a:rPr lang="es-ES" sz="2400" dirty="0" err="1">
                <a:latin typeface="Univers" panose="020B0503020202020204" pitchFamily="34" charset="0"/>
              </a:rPr>
              <a:t>peter-panning</a:t>
            </a:r>
            <a:r>
              <a:rPr lang="es-ES_tradnl" sz="2400" dirty="0">
                <a:latin typeface="Univers" panose="020B0503020202020204" pitchFamily="34" charset="0"/>
              </a:rPr>
              <a:t>  </a:t>
            </a: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24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E107A48D-B4E2-3FC3-0577-70C7A6FC25FB}"/>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107</a:t>
            </a:fld>
            <a:endParaRPr lang="en-US" altLang="es-ES" sz="1400" dirty="0"/>
          </a:p>
        </p:txBody>
      </p:sp>
      <p:pic>
        <p:nvPicPr>
          <p:cNvPr id="11" name="Imagen 10">
            <a:extLst>
              <a:ext uri="{FF2B5EF4-FFF2-40B4-BE49-F238E27FC236}">
                <a16:creationId xmlns:a16="http://schemas.microsoft.com/office/drawing/2014/main" id="{CE709D58-B851-85DA-10CC-3BBDD3C5C0D8}"/>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FB976509-E302-AE03-30F3-A4EED56945CD}"/>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6" name="Imagen 5">
            <a:extLst>
              <a:ext uri="{FF2B5EF4-FFF2-40B4-BE49-F238E27FC236}">
                <a16:creationId xmlns:a16="http://schemas.microsoft.com/office/drawing/2014/main" id="{0AC58777-84A3-766C-1AD9-AA3C4048F7BD}"/>
              </a:ext>
            </a:extLst>
          </p:cNvPr>
          <p:cNvPicPr>
            <a:picLocks noChangeAspect="1"/>
          </p:cNvPicPr>
          <p:nvPr/>
        </p:nvPicPr>
        <p:blipFill>
          <a:blip r:embed="rId4"/>
          <a:stretch>
            <a:fillRect/>
          </a:stretch>
        </p:blipFill>
        <p:spPr>
          <a:xfrm>
            <a:off x="3953472" y="1511569"/>
            <a:ext cx="5366569" cy="5138047"/>
          </a:xfrm>
          <a:prstGeom prst="rect">
            <a:avLst/>
          </a:prstGeom>
        </p:spPr>
      </p:pic>
      <p:pic>
        <p:nvPicPr>
          <p:cNvPr id="8" name="Imagen 7">
            <a:extLst>
              <a:ext uri="{FF2B5EF4-FFF2-40B4-BE49-F238E27FC236}">
                <a16:creationId xmlns:a16="http://schemas.microsoft.com/office/drawing/2014/main" id="{BD3C2AE8-F37C-926F-C329-924CD04A15BE}"/>
              </a:ext>
            </a:extLst>
          </p:cNvPr>
          <p:cNvPicPr>
            <a:picLocks noChangeAspect="1"/>
          </p:cNvPicPr>
          <p:nvPr/>
        </p:nvPicPr>
        <p:blipFill>
          <a:blip r:embed="rId5"/>
          <a:stretch>
            <a:fillRect/>
          </a:stretch>
        </p:blipFill>
        <p:spPr>
          <a:xfrm>
            <a:off x="349315" y="2783174"/>
            <a:ext cx="3391194" cy="2594835"/>
          </a:xfrm>
          <a:prstGeom prst="rect">
            <a:avLst/>
          </a:prstGeom>
        </p:spPr>
      </p:pic>
    </p:spTree>
    <p:extLst>
      <p:ext uri="{BB962C8B-B14F-4D97-AF65-F5344CB8AC3E}">
        <p14:creationId xmlns:p14="http://schemas.microsoft.com/office/powerpoint/2010/main" val="1294732808"/>
      </p:ext>
    </p:extLst>
  </p:cSld>
  <p:clrMapOvr>
    <a:masterClrMapping/>
  </p:clrMapOvr>
  <p:extLst>
    <p:ext uri="{6950BFC3-D8DA-4A85-94F7-54DA5524770B}">
      <p188:commentRel xmlns:p188="http://schemas.microsoft.com/office/powerpoint/2018/8/main" r:id="rId2"/>
    </p:ext>
  </p:extLs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5D3AC-9109-BF49-B3CB-CEA13C085227}"/>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E4FB4BEB-0F4C-0F2D-25DA-7DBF6A8FD2F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01DD249B-2C80-0691-9ADC-34910FC4F6C7}"/>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Luz direccional </a:t>
            </a:r>
            <a:r>
              <a:rPr lang="es-ES" sz="2400" dirty="0">
                <a:solidFill>
                  <a:srgbClr val="008080"/>
                </a:solidFill>
                <a:latin typeface="Univers" panose="020B0503020202020204" pitchFamily="34" charset="0"/>
              </a:rPr>
              <a:t>DirectionalLight3D</a:t>
            </a:r>
            <a:endParaRPr lang="es-ES_tradnl" sz="2200" dirty="0">
              <a:latin typeface="Univers" panose="020B0503020202020204" pitchFamily="34" charset="0"/>
            </a:endParaRPr>
          </a:p>
          <a:p>
            <a:pPr algn="just">
              <a:spcBef>
                <a:spcPct val="0"/>
              </a:spcBef>
              <a:buFont typeface="CommonBullets"/>
              <a:buChar char="!"/>
            </a:pPr>
            <a:endParaRPr lang="es-ES_tradnl" sz="10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err="1">
                <a:latin typeface="Univers" panose="020B0503020202020204" pitchFamily="34" charset="0"/>
              </a:rPr>
              <a:t>Sky</a:t>
            </a:r>
            <a:r>
              <a:rPr lang="es-ES_tradnl" sz="2200" dirty="0">
                <a:latin typeface="Univers" panose="020B0503020202020204" pitchFamily="34" charset="0"/>
              </a:rPr>
              <a:t> </a:t>
            </a:r>
            <a:r>
              <a:rPr lang="es-ES_tradnl" sz="2200" dirty="0" err="1">
                <a:latin typeface="Univers" panose="020B0503020202020204" pitchFamily="34" charset="0"/>
              </a:rPr>
              <a:t>Mode</a:t>
            </a:r>
            <a:r>
              <a:rPr lang="es-ES_tradnl" sz="2200" dirty="0">
                <a:latin typeface="Univers" panose="020B0503020202020204" pitchFamily="34" charset="0"/>
              </a:rPr>
              <a:t>:  </a:t>
            </a:r>
            <a:r>
              <a:rPr lang="es-ES_tradnl" sz="2200" dirty="0">
                <a:solidFill>
                  <a:srgbClr val="008080"/>
                </a:solidFill>
                <a:latin typeface="Univers" panose="020B0503020202020204" pitchFamily="34" charset="0"/>
              </a:rPr>
              <a:t>Light and </a:t>
            </a:r>
            <a:r>
              <a:rPr lang="es-ES_tradnl" sz="2200" dirty="0" err="1">
                <a:solidFill>
                  <a:srgbClr val="008080"/>
                </a:solidFill>
                <a:latin typeface="Univers" panose="020B0503020202020204" pitchFamily="34" charset="0"/>
              </a:rPr>
              <a:t>Sky</a:t>
            </a:r>
            <a:r>
              <a:rPr lang="es-ES_tradnl" sz="2200" dirty="0">
                <a:solidFill>
                  <a:srgbClr val="008080"/>
                </a:solidFill>
                <a:latin typeface="Univers" panose="020B0503020202020204" pitchFamily="34" charset="0"/>
              </a:rPr>
              <a:t>, Light </a:t>
            </a:r>
            <a:r>
              <a:rPr lang="es-ES_tradnl" sz="2200" dirty="0" err="1">
                <a:solidFill>
                  <a:srgbClr val="008080"/>
                </a:solidFill>
                <a:latin typeface="Univers" panose="020B0503020202020204" pitchFamily="34" charset="0"/>
              </a:rPr>
              <a:t>Only</a:t>
            </a:r>
            <a:r>
              <a:rPr lang="es-ES_tradnl" sz="2200" dirty="0">
                <a:solidFill>
                  <a:srgbClr val="008080"/>
                </a:solidFill>
                <a:latin typeface="Univers" panose="020B0503020202020204" pitchFamily="34" charset="0"/>
              </a:rPr>
              <a:t>, </a:t>
            </a:r>
            <a:r>
              <a:rPr lang="es-ES_tradnl" sz="2200" dirty="0" err="1">
                <a:solidFill>
                  <a:srgbClr val="008080"/>
                </a:solidFill>
                <a:latin typeface="Univers" panose="020B0503020202020204" pitchFamily="34" charset="0"/>
              </a:rPr>
              <a:t>Sky</a:t>
            </a:r>
            <a:r>
              <a:rPr lang="es-ES_tradnl" sz="2200" dirty="0">
                <a:solidFill>
                  <a:srgbClr val="008080"/>
                </a:solidFill>
                <a:latin typeface="Univers" panose="020B0503020202020204" pitchFamily="34" charset="0"/>
              </a:rPr>
              <a:t> </a:t>
            </a:r>
            <a:r>
              <a:rPr lang="es-ES_tradnl" sz="2200" dirty="0" err="1">
                <a:solidFill>
                  <a:srgbClr val="008080"/>
                </a:solidFill>
                <a:latin typeface="Univers" panose="020B0503020202020204" pitchFamily="34" charset="0"/>
              </a:rPr>
              <a:t>Only</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si la luz afecta a la escena y al cielo, solo a la escena o solo al cielo.</a:t>
            </a:r>
          </a:p>
          <a:p>
            <a:pPr marL="966788" lvl="1" indent="-342900" algn="just">
              <a:spcBef>
                <a:spcPct val="0"/>
              </a:spcBef>
              <a:buFont typeface="Courier New" panose="02070309020205020404" pitchFamily="49" charset="0"/>
              <a:buChar char="o"/>
            </a:pPr>
            <a:endParaRPr lang="es-ES_tradnl" sz="10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a:latin typeface="Univers" panose="020B0503020202020204" pitchFamily="34" charset="0"/>
              </a:rPr>
              <a:t>Para que tenga efecto se necesita crear un nodo </a:t>
            </a:r>
            <a:r>
              <a:rPr lang="es-ES_tradnl" sz="2200" dirty="0" err="1">
                <a:solidFill>
                  <a:srgbClr val="008080"/>
                </a:solidFill>
                <a:latin typeface="Univers" panose="020B0503020202020204" pitchFamily="34" charset="0"/>
              </a:rPr>
              <a:t>WorldEnvironment</a:t>
            </a:r>
            <a:r>
              <a:rPr lang="es-ES_tradnl" sz="2200" dirty="0">
                <a:solidFill>
                  <a:srgbClr val="008080"/>
                </a:solidFill>
                <a:latin typeface="Univers" panose="020B0503020202020204" pitchFamily="34" charset="0"/>
              </a:rPr>
              <a:t> con </a:t>
            </a:r>
            <a:r>
              <a:rPr lang="es-ES_tradnl" sz="2200" dirty="0" err="1">
                <a:solidFill>
                  <a:srgbClr val="008080"/>
                </a:solidFill>
                <a:latin typeface="Univers" panose="020B0503020202020204" pitchFamily="34" charset="0"/>
              </a:rPr>
              <a:t>Background</a:t>
            </a:r>
            <a:r>
              <a:rPr lang="es-ES_tradnl" sz="2200" dirty="0">
                <a:solidFill>
                  <a:srgbClr val="008080"/>
                </a:solidFill>
                <a:latin typeface="Univers" panose="020B0503020202020204" pitchFamily="34" charset="0"/>
                <a:sym typeface="Wingdings" panose="05000000000000000000" pitchFamily="2" charset="2"/>
              </a:rPr>
              <a:t>  </a:t>
            </a:r>
            <a:r>
              <a:rPr lang="es-ES_tradnl" sz="2200" dirty="0" err="1">
                <a:solidFill>
                  <a:srgbClr val="008080"/>
                </a:solidFill>
                <a:latin typeface="Univers" panose="020B0503020202020204" pitchFamily="34" charset="0"/>
              </a:rPr>
              <a:t>Sky</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y un </a:t>
            </a:r>
            <a:r>
              <a:rPr lang="es-ES_tradnl" sz="2200" dirty="0" err="1">
                <a:solidFill>
                  <a:srgbClr val="008080"/>
                </a:solidFill>
                <a:latin typeface="Univers" panose="020B0503020202020204" pitchFamily="34" charset="0"/>
              </a:rPr>
              <a:t>Sky</a:t>
            </a:r>
            <a:r>
              <a:rPr lang="es-ES_tradnl" sz="2200" dirty="0">
                <a:solidFill>
                  <a:srgbClr val="008080"/>
                </a:solidFill>
                <a:latin typeface="Univers" panose="020B0503020202020204" pitchFamily="34" charset="0"/>
              </a:rPr>
              <a:t> material</a:t>
            </a:r>
            <a:r>
              <a:rPr lang="es-ES_tradnl" sz="2200" dirty="0">
                <a:solidFill>
                  <a:srgbClr val="008080"/>
                </a:solidFill>
                <a:latin typeface="Univers" panose="020B0503020202020204" pitchFamily="34" charset="0"/>
                <a:sym typeface="Wingdings" panose="05000000000000000000" pitchFamily="2" charset="2"/>
              </a:rPr>
              <a:t></a:t>
            </a:r>
            <a:r>
              <a:rPr lang="es-ES" sz="2200" dirty="0" err="1">
                <a:solidFill>
                  <a:srgbClr val="008080"/>
                </a:solidFill>
                <a:latin typeface="Univers" panose="020B0503020202020204" pitchFamily="34" charset="0"/>
              </a:rPr>
              <a:t>PhysicalSky</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2FF5BF24-C6BA-0B8F-5EF5-F17C6C0711F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108</a:t>
            </a:fld>
            <a:endParaRPr lang="en-US" altLang="es-ES" sz="1400" dirty="0"/>
          </a:p>
        </p:txBody>
      </p:sp>
      <p:pic>
        <p:nvPicPr>
          <p:cNvPr id="11" name="Imagen 10">
            <a:extLst>
              <a:ext uri="{FF2B5EF4-FFF2-40B4-BE49-F238E27FC236}">
                <a16:creationId xmlns:a16="http://schemas.microsoft.com/office/drawing/2014/main" id="{6E8A1243-E351-5753-F78B-81D4D48D68CA}"/>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2BA1BCCE-9715-C56E-7134-4015CFB71396}"/>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6" name="Imagen 5">
            <a:extLst>
              <a:ext uri="{FF2B5EF4-FFF2-40B4-BE49-F238E27FC236}">
                <a16:creationId xmlns:a16="http://schemas.microsoft.com/office/drawing/2014/main" id="{6C1AF254-4194-5D91-F144-431353CFF6C0}"/>
              </a:ext>
            </a:extLst>
          </p:cNvPr>
          <p:cNvPicPr>
            <a:picLocks noChangeAspect="1"/>
          </p:cNvPicPr>
          <p:nvPr/>
        </p:nvPicPr>
        <p:blipFill>
          <a:blip r:embed="rId3"/>
          <a:stretch>
            <a:fillRect/>
          </a:stretch>
        </p:blipFill>
        <p:spPr>
          <a:xfrm>
            <a:off x="1387491" y="4025790"/>
            <a:ext cx="3177815" cy="2057578"/>
          </a:xfrm>
          <a:prstGeom prst="rect">
            <a:avLst/>
          </a:prstGeom>
        </p:spPr>
      </p:pic>
      <p:pic>
        <p:nvPicPr>
          <p:cNvPr id="13" name="Imagen 12">
            <a:extLst>
              <a:ext uri="{FF2B5EF4-FFF2-40B4-BE49-F238E27FC236}">
                <a16:creationId xmlns:a16="http://schemas.microsoft.com/office/drawing/2014/main" id="{6CDB5839-DACE-8D30-52B1-BAD62808C60D}"/>
              </a:ext>
            </a:extLst>
          </p:cNvPr>
          <p:cNvPicPr>
            <a:picLocks noChangeAspect="1"/>
          </p:cNvPicPr>
          <p:nvPr/>
        </p:nvPicPr>
        <p:blipFill>
          <a:blip r:embed="rId4"/>
          <a:stretch>
            <a:fillRect/>
          </a:stretch>
        </p:blipFill>
        <p:spPr>
          <a:xfrm>
            <a:off x="5218237" y="3578350"/>
            <a:ext cx="3170195" cy="3185436"/>
          </a:xfrm>
          <a:prstGeom prst="rect">
            <a:avLst/>
          </a:prstGeom>
        </p:spPr>
      </p:pic>
    </p:spTree>
    <p:extLst>
      <p:ext uri="{BB962C8B-B14F-4D97-AF65-F5344CB8AC3E}">
        <p14:creationId xmlns:p14="http://schemas.microsoft.com/office/powerpoint/2010/main" val="34604126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70A78-39A8-39BA-4687-2E7859D8FB9F}"/>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2066AF63-99AA-8F96-BE4C-13BBF01FF94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7EEC09F6-EC5D-F4B1-30CE-0DF4E18C0C6E}"/>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Luz direccional </a:t>
            </a:r>
            <a:r>
              <a:rPr lang="es-ES" sz="2400" dirty="0">
                <a:solidFill>
                  <a:srgbClr val="008080"/>
                </a:solidFill>
                <a:latin typeface="Univers" panose="020B0503020202020204" pitchFamily="34" charset="0"/>
              </a:rPr>
              <a:t>DirectionalLight3D</a:t>
            </a:r>
            <a:endParaRPr lang="es-ES_tradnl" sz="2200" dirty="0">
              <a:latin typeface="Univers" panose="020B0503020202020204" pitchFamily="34" charset="0"/>
            </a:endParaRPr>
          </a:p>
          <a:p>
            <a:pPr algn="just">
              <a:spcBef>
                <a:spcPct val="0"/>
              </a:spcBef>
              <a:buFont typeface="CommonBullets"/>
              <a:buChar char="!"/>
            </a:pPr>
            <a:endParaRPr lang="es-ES_tradnl" sz="10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err="1">
                <a:latin typeface="Univers" panose="020B0503020202020204" pitchFamily="34" charset="0"/>
              </a:rPr>
              <a:t>Sky</a:t>
            </a:r>
            <a:r>
              <a:rPr lang="es-ES_tradnl" sz="2200" dirty="0">
                <a:latin typeface="Univers" panose="020B0503020202020204" pitchFamily="34" charset="0"/>
              </a:rPr>
              <a:t> </a:t>
            </a:r>
            <a:r>
              <a:rPr lang="es-ES_tradnl" sz="2200" dirty="0" err="1">
                <a:latin typeface="Univers" panose="020B0503020202020204" pitchFamily="34" charset="0"/>
              </a:rPr>
              <a:t>Mode</a:t>
            </a: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39C6DA5D-57C3-81DC-7F13-4091F8CEBCB8}"/>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109</a:t>
            </a:fld>
            <a:endParaRPr lang="en-US" altLang="es-ES" sz="1400" dirty="0"/>
          </a:p>
        </p:txBody>
      </p:sp>
      <p:pic>
        <p:nvPicPr>
          <p:cNvPr id="11" name="Imagen 10">
            <a:extLst>
              <a:ext uri="{FF2B5EF4-FFF2-40B4-BE49-F238E27FC236}">
                <a16:creationId xmlns:a16="http://schemas.microsoft.com/office/drawing/2014/main" id="{FA785AB3-97B9-1D5E-BCD4-FFA0807D5C87}"/>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BFC68B8A-BC7F-E580-D538-31DABA41E5F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18" name="Text Box 14">
            <a:extLst>
              <a:ext uri="{FF2B5EF4-FFF2-40B4-BE49-F238E27FC236}">
                <a16:creationId xmlns:a16="http://schemas.microsoft.com/office/drawing/2014/main" id="{5B73A088-EAB7-141D-ACA3-987A83D1D120}"/>
              </a:ext>
            </a:extLst>
          </p:cNvPr>
          <p:cNvSpPr txBox="1">
            <a:spLocks noChangeArrowheads="1"/>
          </p:cNvSpPr>
          <p:nvPr/>
        </p:nvSpPr>
        <p:spPr bwMode="auto">
          <a:xfrm>
            <a:off x="1371442" y="6425646"/>
            <a:ext cx="1825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Light and </a:t>
            </a:r>
            <a:r>
              <a:rPr lang="es-ES_tradnl" altLang="es-ES" sz="1800" dirty="0" err="1"/>
              <a:t>Sky</a:t>
            </a:r>
            <a:endParaRPr lang="es-ES_tradnl" altLang="es-ES" sz="1800" dirty="0"/>
          </a:p>
        </p:txBody>
      </p:sp>
      <p:sp>
        <p:nvSpPr>
          <p:cNvPr id="19" name="Text Box 14">
            <a:extLst>
              <a:ext uri="{FF2B5EF4-FFF2-40B4-BE49-F238E27FC236}">
                <a16:creationId xmlns:a16="http://schemas.microsoft.com/office/drawing/2014/main" id="{BD3C36C7-A063-C024-24A7-3EC945EF53A0}"/>
              </a:ext>
            </a:extLst>
          </p:cNvPr>
          <p:cNvSpPr txBox="1">
            <a:spLocks noChangeArrowheads="1"/>
          </p:cNvSpPr>
          <p:nvPr/>
        </p:nvSpPr>
        <p:spPr bwMode="auto">
          <a:xfrm>
            <a:off x="4856570" y="6390181"/>
            <a:ext cx="1825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Light </a:t>
            </a:r>
            <a:r>
              <a:rPr lang="es-ES_tradnl" altLang="es-ES" sz="1800" dirty="0" err="1"/>
              <a:t>Only</a:t>
            </a:r>
            <a:endParaRPr lang="es-ES_tradnl" altLang="es-ES" sz="1800" dirty="0"/>
          </a:p>
        </p:txBody>
      </p:sp>
      <p:sp>
        <p:nvSpPr>
          <p:cNvPr id="20" name="Text Box 14">
            <a:extLst>
              <a:ext uri="{FF2B5EF4-FFF2-40B4-BE49-F238E27FC236}">
                <a16:creationId xmlns:a16="http://schemas.microsoft.com/office/drawing/2014/main" id="{C1465B78-A59D-940E-0F9D-B1DA0E4F3FED}"/>
              </a:ext>
            </a:extLst>
          </p:cNvPr>
          <p:cNvSpPr txBox="1">
            <a:spLocks noChangeArrowheads="1"/>
          </p:cNvSpPr>
          <p:nvPr/>
        </p:nvSpPr>
        <p:spPr bwMode="auto">
          <a:xfrm>
            <a:off x="7579486" y="4854142"/>
            <a:ext cx="1905975" cy="37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Sky</a:t>
            </a:r>
            <a:r>
              <a:rPr lang="es-ES_tradnl" altLang="es-ES" sz="1800" dirty="0"/>
              <a:t> </a:t>
            </a:r>
            <a:r>
              <a:rPr lang="es-ES_tradnl" altLang="es-ES" sz="1800" dirty="0" err="1"/>
              <a:t>Only</a:t>
            </a:r>
            <a:endParaRPr lang="es-ES_tradnl" altLang="es-ES" sz="1800" dirty="0"/>
          </a:p>
        </p:txBody>
      </p:sp>
      <p:pic>
        <p:nvPicPr>
          <p:cNvPr id="22" name="Imagen 21">
            <a:extLst>
              <a:ext uri="{FF2B5EF4-FFF2-40B4-BE49-F238E27FC236}">
                <a16:creationId xmlns:a16="http://schemas.microsoft.com/office/drawing/2014/main" id="{1BB262B2-EEFF-0075-DD7E-BC751608AEC9}"/>
              </a:ext>
            </a:extLst>
          </p:cNvPr>
          <p:cNvPicPr>
            <a:picLocks noChangeAspect="1"/>
          </p:cNvPicPr>
          <p:nvPr/>
        </p:nvPicPr>
        <p:blipFill>
          <a:blip r:embed="rId4"/>
          <a:stretch>
            <a:fillRect/>
          </a:stretch>
        </p:blipFill>
        <p:spPr>
          <a:xfrm>
            <a:off x="548242" y="1954789"/>
            <a:ext cx="3555236" cy="4467017"/>
          </a:xfrm>
          <a:prstGeom prst="rect">
            <a:avLst/>
          </a:prstGeom>
        </p:spPr>
      </p:pic>
      <p:pic>
        <p:nvPicPr>
          <p:cNvPr id="24" name="Imagen 23">
            <a:extLst>
              <a:ext uri="{FF2B5EF4-FFF2-40B4-BE49-F238E27FC236}">
                <a16:creationId xmlns:a16="http://schemas.microsoft.com/office/drawing/2014/main" id="{48AF2563-D920-BB91-4EE8-BEBF8EA0C40D}"/>
              </a:ext>
            </a:extLst>
          </p:cNvPr>
          <p:cNvPicPr>
            <a:picLocks noChangeAspect="1"/>
          </p:cNvPicPr>
          <p:nvPr/>
        </p:nvPicPr>
        <p:blipFill>
          <a:blip r:embed="rId5"/>
          <a:stretch>
            <a:fillRect/>
          </a:stretch>
        </p:blipFill>
        <p:spPr>
          <a:xfrm>
            <a:off x="4440786" y="2884696"/>
            <a:ext cx="2612278" cy="3505147"/>
          </a:xfrm>
          <a:prstGeom prst="rect">
            <a:avLst/>
          </a:prstGeom>
        </p:spPr>
      </p:pic>
      <p:pic>
        <p:nvPicPr>
          <p:cNvPr id="26" name="Imagen 25">
            <a:extLst>
              <a:ext uri="{FF2B5EF4-FFF2-40B4-BE49-F238E27FC236}">
                <a16:creationId xmlns:a16="http://schemas.microsoft.com/office/drawing/2014/main" id="{B2149B00-5155-C0F4-9135-2D8CE4D30831}"/>
              </a:ext>
            </a:extLst>
          </p:cNvPr>
          <p:cNvPicPr>
            <a:picLocks noChangeAspect="1"/>
          </p:cNvPicPr>
          <p:nvPr/>
        </p:nvPicPr>
        <p:blipFill>
          <a:blip r:embed="rId6"/>
          <a:stretch>
            <a:fillRect/>
          </a:stretch>
        </p:blipFill>
        <p:spPr>
          <a:xfrm>
            <a:off x="7355412" y="1822651"/>
            <a:ext cx="2401224" cy="3031491"/>
          </a:xfrm>
          <a:prstGeom prst="rect">
            <a:avLst/>
          </a:prstGeom>
        </p:spPr>
      </p:pic>
    </p:spTree>
    <p:extLst>
      <p:ext uri="{BB962C8B-B14F-4D97-AF65-F5344CB8AC3E}">
        <p14:creationId xmlns:p14="http://schemas.microsoft.com/office/powerpoint/2010/main" val="1117972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947CB-3297-A882-1CF5-807D4097D50C}"/>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E877AD6D-A6F1-EADE-B7F6-13E5DB625D02}"/>
              </a:ext>
            </a:extLst>
          </p:cNvPr>
          <p:cNvSpPr>
            <a:spLocks noChangeArrowheads="1"/>
          </p:cNvSpPr>
          <p:nvPr/>
        </p:nvSpPr>
        <p:spPr bwMode="auto">
          <a:xfrm>
            <a:off x="555471" y="420347"/>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lvl="1" algn="just">
              <a:buFontTx/>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Comentarios</a:t>
            </a: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endParaRPr lang="es-ES_tradnl" altLang="es-ES" sz="2000" dirty="0">
              <a:solidFill>
                <a:srgbClr val="008080"/>
              </a:solidFill>
              <a:latin typeface="Univers" panose="020B0503020202020204" pitchFamily="34" charset="0"/>
            </a:endParaRPr>
          </a:p>
          <a:p>
            <a:pPr marL="0" indent="0" algn="just">
              <a:spcBef>
                <a:spcPct val="0"/>
              </a:spcBef>
              <a:buNone/>
            </a:pPr>
            <a:endParaRPr lang="es-ES_tradnl" altLang="es-ES" sz="2000" dirty="0">
              <a:solidFill>
                <a:srgbClr val="008080"/>
              </a:solidFill>
              <a:latin typeface="Univers" panose="020B0503020202020204" pitchFamily="34" charset="0"/>
            </a:endParaRPr>
          </a:p>
          <a:p>
            <a:pPr marL="0" indent="0"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r>
              <a:rPr lang="es-ES_tradnl" altLang="es-ES" sz="2200" dirty="0">
                <a:latin typeface="Univers" panose="020B0503020202020204" pitchFamily="34" charset="0"/>
              </a:rPr>
              <a:t>Bloques (tabulación) y fin de línea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D3260807-9FCB-3EF2-A075-023F82BE36E3}"/>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Text Box 7">
            <a:extLst>
              <a:ext uri="{FF2B5EF4-FFF2-40B4-BE49-F238E27FC236}">
                <a16:creationId xmlns:a16="http://schemas.microsoft.com/office/drawing/2014/main" id="{7EE09457-5674-7E90-E3A2-F76B8F520829}"/>
              </a:ext>
            </a:extLst>
          </p:cNvPr>
          <p:cNvSpPr txBox="1">
            <a:spLocks noChangeArrowheads="1"/>
          </p:cNvSpPr>
          <p:nvPr/>
        </p:nvSpPr>
        <p:spPr bwMode="auto">
          <a:xfrm>
            <a:off x="1381574" y="1555314"/>
            <a:ext cx="7725104" cy="646331"/>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s-ES" altLang="es-ES" sz="1800" dirty="0">
                <a:solidFill>
                  <a:schemeClr val="tx1">
                    <a:lumMod val="85000"/>
                    <a:lumOff val="15000"/>
                  </a:schemeClr>
                </a:solidFill>
                <a:latin typeface="Univers" panose="020B0503020202020204" pitchFamily="34" charset="0"/>
              </a:rPr>
              <a:t># Coordenadas de la base (cuadrado centrado en el origen, lado 1)</a:t>
            </a:r>
          </a:p>
          <a:p>
            <a:pPr>
              <a:spcBef>
                <a:spcPct val="0"/>
              </a:spcBef>
              <a:buNone/>
            </a:pP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p1 = Vector3(-0.5, 0, -0.5)</a:t>
            </a:r>
            <a:endParaRPr lang="es-ES_tradnl" altLang="es-ES" sz="1800" dirty="0">
              <a:solidFill>
                <a:srgbClr val="D60093"/>
              </a:solidFill>
              <a:latin typeface="Univers" panose="020B0503020202020204" pitchFamily="34" charset="0"/>
            </a:endParaRPr>
          </a:p>
        </p:txBody>
      </p:sp>
      <p:sp>
        <p:nvSpPr>
          <p:cNvPr id="11" name="Text Box 7">
            <a:extLst>
              <a:ext uri="{FF2B5EF4-FFF2-40B4-BE49-F238E27FC236}">
                <a16:creationId xmlns:a16="http://schemas.microsoft.com/office/drawing/2014/main" id="{25022A89-8CAF-40DB-86BF-085B5B8E9DA0}"/>
              </a:ext>
            </a:extLst>
          </p:cNvPr>
          <p:cNvSpPr txBox="1">
            <a:spLocks noChangeArrowheads="1"/>
          </p:cNvSpPr>
          <p:nvPr/>
        </p:nvSpPr>
        <p:spPr bwMode="auto">
          <a:xfrm>
            <a:off x="1381574" y="2468485"/>
            <a:ext cx="8349956" cy="92333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s-ES" altLang="es-ES" sz="1800" dirty="0">
                <a:solidFill>
                  <a:srgbClr val="A88000"/>
                </a:solidFill>
                <a:latin typeface="Univers" panose="020B0503020202020204" pitchFamily="34" charset="0"/>
              </a:rPr>
              <a:t>“”” Coordenadas de la base (cuadrado centrado en el origen, lado 1)</a:t>
            </a:r>
          </a:p>
          <a:p>
            <a:pPr>
              <a:spcBef>
                <a:spcPct val="0"/>
              </a:spcBef>
              <a:buNone/>
            </a:pPr>
            <a:r>
              <a:rPr lang="es-ES" altLang="es-ES" sz="1800" dirty="0" err="1">
                <a:solidFill>
                  <a:srgbClr val="A88000"/>
                </a:solidFill>
                <a:latin typeface="Univers" panose="020B0503020202020204" pitchFamily="34" charset="0"/>
              </a:rPr>
              <a:t>var</a:t>
            </a:r>
            <a:r>
              <a:rPr lang="es-ES" altLang="es-ES" sz="1800" dirty="0">
                <a:solidFill>
                  <a:srgbClr val="A88000"/>
                </a:solidFill>
                <a:latin typeface="Univers" panose="020B0503020202020204" pitchFamily="34" charset="0"/>
              </a:rPr>
              <a:t> p1 = Vector3(-0.5, 0, -0.5)</a:t>
            </a:r>
          </a:p>
          <a:p>
            <a:pPr>
              <a:spcBef>
                <a:spcPct val="0"/>
              </a:spcBef>
              <a:buNone/>
            </a:pPr>
            <a:r>
              <a:rPr lang="es-ES" altLang="es-ES" sz="1800" dirty="0">
                <a:solidFill>
                  <a:srgbClr val="A88000"/>
                </a:solidFill>
                <a:latin typeface="Univers" panose="020B0503020202020204" pitchFamily="34" charset="0"/>
              </a:rPr>
              <a:t>“””</a:t>
            </a:r>
            <a:endParaRPr lang="es-ES_tradnl" altLang="es-ES" sz="1800" dirty="0">
              <a:solidFill>
                <a:srgbClr val="A88000"/>
              </a:solidFill>
              <a:latin typeface="Univers" panose="020B0503020202020204" pitchFamily="34" charset="0"/>
            </a:endParaRPr>
          </a:p>
        </p:txBody>
      </p:sp>
      <p:pic>
        <p:nvPicPr>
          <p:cNvPr id="13" name="Imagen 12">
            <a:extLst>
              <a:ext uri="{FF2B5EF4-FFF2-40B4-BE49-F238E27FC236}">
                <a16:creationId xmlns:a16="http://schemas.microsoft.com/office/drawing/2014/main" id="{EF677139-F99D-A18F-4260-BD5277F0BC2B}"/>
              </a:ext>
            </a:extLst>
          </p:cNvPr>
          <p:cNvPicPr>
            <a:picLocks noChangeAspect="1"/>
          </p:cNvPicPr>
          <p:nvPr/>
        </p:nvPicPr>
        <p:blipFill>
          <a:blip r:embed="rId2"/>
          <a:stretch>
            <a:fillRect/>
          </a:stretch>
        </p:blipFill>
        <p:spPr>
          <a:xfrm>
            <a:off x="2536848" y="4102139"/>
            <a:ext cx="4633930" cy="2363975"/>
          </a:xfrm>
          <a:prstGeom prst="rect">
            <a:avLst/>
          </a:prstGeom>
        </p:spPr>
      </p:pic>
      <p:sp>
        <p:nvSpPr>
          <p:cNvPr id="5" name="5 Marcador de número de diapositiva">
            <a:extLst>
              <a:ext uri="{FF2B5EF4-FFF2-40B4-BE49-F238E27FC236}">
                <a16:creationId xmlns:a16="http://schemas.microsoft.com/office/drawing/2014/main" id="{1F574896-28EA-1A6B-7BF0-2D54649B854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a:t>
            </a:fld>
            <a:endParaRPr lang="en-US" altLang="es-ES" sz="1400" dirty="0"/>
          </a:p>
        </p:txBody>
      </p:sp>
      <p:pic>
        <p:nvPicPr>
          <p:cNvPr id="6" name="Imagen 5">
            <a:extLst>
              <a:ext uri="{FF2B5EF4-FFF2-40B4-BE49-F238E27FC236}">
                <a16:creationId xmlns:a16="http://schemas.microsoft.com/office/drawing/2014/main" id="{AA0B7178-675F-69C6-0AB4-F5737844307D}"/>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4FDBD926-8C32-5A01-5F2E-1C5F75D16B5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2755153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274A5-429E-FCE9-2390-6F49899E7F6B}"/>
            </a:ext>
          </a:extLst>
        </p:cNvPr>
        <p:cNvGrpSpPr/>
        <p:nvPr/>
      </p:nvGrpSpPr>
      <p:grpSpPr>
        <a:xfrm>
          <a:off x="0" y="0"/>
          <a:ext cx="0" cy="0"/>
          <a:chOff x="0" y="0"/>
          <a:chExt cx="0" cy="0"/>
        </a:xfrm>
      </p:grpSpPr>
      <p:pic>
        <p:nvPicPr>
          <p:cNvPr id="23" name="Imagen 22">
            <a:extLst>
              <a:ext uri="{FF2B5EF4-FFF2-40B4-BE49-F238E27FC236}">
                <a16:creationId xmlns:a16="http://schemas.microsoft.com/office/drawing/2014/main" id="{1D3C50FD-6897-96A5-1167-673B3BA3B44B}"/>
              </a:ext>
            </a:extLst>
          </p:cNvPr>
          <p:cNvPicPr>
            <a:picLocks noChangeAspect="1"/>
          </p:cNvPicPr>
          <p:nvPr/>
        </p:nvPicPr>
        <p:blipFill>
          <a:blip r:embed="rId4"/>
          <a:stretch>
            <a:fillRect/>
          </a:stretch>
        </p:blipFill>
        <p:spPr>
          <a:xfrm>
            <a:off x="3676717" y="4691270"/>
            <a:ext cx="3238781" cy="2072820"/>
          </a:xfrm>
          <a:prstGeom prst="rect">
            <a:avLst/>
          </a:prstGeom>
        </p:spPr>
      </p:pic>
      <p:sp>
        <p:nvSpPr>
          <p:cNvPr id="3" name="Rectangle 8">
            <a:extLst>
              <a:ext uri="{FF2B5EF4-FFF2-40B4-BE49-F238E27FC236}">
                <a16:creationId xmlns:a16="http://schemas.microsoft.com/office/drawing/2014/main" id="{D8E06D79-4136-219C-FC1B-62BA84BA36E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6643A2E5-1B36-1DEB-5A11-08C513612568}"/>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Luz direccional </a:t>
            </a:r>
            <a:r>
              <a:rPr lang="es-ES" sz="2400" dirty="0">
                <a:solidFill>
                  <a:srgbClr val="008080"/>
                </a:solidFill>
                <a:latin typeface="Univers" panose="020B0503020202020204" pitchFamily="34" charset="0"/>
              </a:rPr>
              <a:t>DirectionalLight3D</a:t>
            </a:r>
            <a:endParaRPr lang="es-ES_tradnl" sz="2200" dirty="0">
              <a:latin typeface="Univers" panose="020B0503020202020204" pitchFamily="34" charset="0"/>
            </a:endParaRPr>
          </a:p>
          <a:p>
            <a:pPr algn="just">
              <a:spcBef>
                <a:spcPct val="0"/>
              </a:spcBef>
              <a:buFont typeface="CommonBullets"/>
              <a:buChar char="!"/>
            </a:pPr>
            <a:endParaRPr lang="es-ES_tradnl" sz="10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altLang="es-ES" sz="2000" dirty="0" err="1">
                <a:latin typeface="Univers" panose="020B0503020202020204" pitchFamily="34" charset="0"/>
              </a:rPr>
              <a:t>Directional</a:t>
            </a:r>
            <a:r>
              <a:rPr lang="es-ES_tradnl" altLang="es-ES" sz="2000" dirty="0">
                <a:latin typeface="Univers" panose="020B0503020202020204" pitchFamily="34" charset="0"/>
              </a:rPr>
              <a:t> Shadow, </a:t>
            </a:r>
            <a:r>
              <a:rPr lang="es-ES_tradnl" altLang="es-ES" sz="2200" dirty="0" err="1">
                <a:solidFill>
                  <a:srgbClr val="008080"/>
                </a:solidFill>
                <a:latin typeface="Univers" panose="020B0503020202020204" pitchFamily="34" charset="0"/>
              </a:rPr>
              <a:t>Orthogonal</a:t>
            </a:r>
            <a:r>
              <a:rPr lang="es-ES_tradnl" altLang="es-ES" sz="2000" dirty="0">
                <a:latin typeface="Univers" panose="020B0503020202020204" pitchFamily="34" charset="0"/>
              </a:rPr>
              <a:t> (se necesitan al menos dos objetos para que uno proyecte sombra sobre otro)</a:t>
            </a: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17C32DA4-B7B0-4FCC-743A-12792925F9D6}"/>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110</a:t>
            </a:fld>
            <a:endParaRPr lang="en-US" altLang="es-ES" sz="1400" dirty="0"/>
          </a:p>
        </p:txBody>
      </p:sp>
      <p:pic>
        <p:nvPicPr>
          <p:cNvPr id="11" name="Imagen 10">
            <a:extLst>
              <a:ext uri="{FF2B5EF4-FFF2-40B4-BE49-F238E27FC236}">
                <a16:creationId xmlns:a16="http://schemas.microsoft.com/office/drawing/2014/main" id="{01F4C8EB-BC7E-D2C1-FA9E-A21B301BF3A6}"/>
              </a:ext>
            </a:extLst>
          </p:cNvPr>
          <p:cNvPicPr>
            <a:picLocks noChangeAspect="1"/>
          </p:cNvPicPr>
          <p:nvPr/>
        </p:nvPicPr>
        <p:blipFill>
          <a:blip r:embed="rId5"/>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E40E8141-93DE-7AA9-F897-E901E7CAFE19}"/>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8" name="Imagen 7">
            <a:extLst>
              <a:ext uri="{FF2B5EF4-FFF2-40B4-BE49-F238E27FC236}">
                <a16:creationId xmlns:a16="http://schemas.microsoft.com/office/drawing/2014/main" id="{7CEBBF64-84DE-5869-874E-221E35870490}"/>
              </a:ext>
            </a:extLst>
          </p:cNvPr>
          <p:cNvPicPr>
            <a:picLocks noChangeAspect="1"/>
          </p:cNvPicPr>
          <p:nvPr/>
        </p:nvPicPr>
        <p:blipFill>
          <a:blip r:embed="rId6"/>
          <a:stretch>
            <a:fillRect/>
          </a:stretch>
        </p:blipFill>
        <p:spPr>
          <a:xfrm>
            <a:off x="284608" y="2243388"/>
            <a:ext cx="3055956" cy="2771215"/>
          </a:xfrm>
          <a:prstGeom prst="rect">
            <a:avLst/>
          </a:prstGeom>
        </p:spPr>
      </p:pic>
      <p:pic>
        <p:nvPicPr>
          <p:cNvPr id="12" name="Imagen 11">
            <a:extLst>
              <a:ext uri="{FF2B5EF4-FFF2-40B4-BE49-F238E27FC236}">
                <a16:creationId xmlns:a16="http://schemas.microsoft.com/office/drawing/2014/main" id="{7A1C687F-F1DA-6531-F0F9-2013E64AA6B2}"/>
              </a:ext>
            </a:extLst>
          </p:cNvPr>
          <p:cNvPicPr>
            <a:picLocks noChangeAspect="1"/>
          </p:cNvPicPr>
          <p:nvPr/>
        </p:nvPicPr>
        <p:blipFill>
          <a:blip r:embed="rId7"/>
          <a:stretch>
            <a:fillRect/>
          </a:stretch>
        </p:blipFill>
        <p:spPr>
          <a:xfrm>
            <a:off x="3334962" y="2243388"/>
            <a:ext cx="3235040" cy="1996747"/>
          </a:xfrm>
          <a:prstGeom prst="rect">
            <a:avLst/>
          </a:prstGeom>
        </p:spPr>
      </p:pic>
      <p:pic>
        <p:nvPicPr>
          <p:cNvPr id="21" name="Imagen 20">
            <a:extLst>
              <a:ext uri="{FF2B5EF4-FFF2-40B4-BE49-F238E27FC236}">
                <a16:creationId xmlns:a16="http://schemas.microsoft.com/office/drawing/2014/main" id="{93DEAA70-4720-0CCD-AC86-2FBF5AB458A9}"/>
              </a:ext>
            </a:extLst>
          </p:cNvPr>
          <p:cNvPicPr>
            <a:picLocks noChangeAspect="1"/>
          </p:cNvPicPr>
          <p:nvPr/>
        </p:nvPicPr>
        <p:blipFill>
          <a:blip r:embed="rId8"/>
          <a:stretch>
            <a:fillRect/>
          </a:stretch>
        </p:blipFill>
        <p:spPr>
          <a:xfrm>
            <a:off x="6860435" y="3955844"/>
            <a:ext cx="3050354" cy="2807942"/>
          </a:xfrm>
          <a:prstGeom prst="rect">
            <a:avLst/>
          </a:prstGeom>
        </p:spPr>
      </p:pic>
      <p:sp>
        <p:nvSpPr>
          <p:cNvPr id="24" name="Rectángulo: esquinas redondeadas 23">
            <a:extLst>
              <a:ext uri="{FF2B5EF4-FFF2-40B4-BE49-F238E27FC236}">
                <a16:creationId xmlns:a16="http://schemas.microsoft.com/office/drawing/2014/main" id="{9BB0B06E-EDCC-8C2A-C453-2B292E1B5CD4}"/>
              </a:ext>
            </a:extLst>
          </p:cNvPr>
          <p:cNvSpPr/>
          <p:nvPr/>
        </p:nvSpPr>
        <p:spPr bwMode="auto">
          <a:xfrm>
            <a:off x="3817856" y="5783580"/>
            <a:ext cx="1117542" cy="683156"/>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25" name="Rectángulo: esquinas redondeadas 24">
            <a:extLst>
              <a:ext uri="{FF2B5EF4-FFF2-40B4-BE49-F238E27FC236}">
                <a16:creationId xmlns:a16="http://schemas.microsoft.com/office/drawing/2014/main" id="{D28095A4-6994-6173-8E2E-397075A302AF}"/>
              </a:ext>
            </a:extLst>
          </p:cNvPr>
          <p:cNvSpPr/>
          <p:nvPr/>
        </p:nvSpPr>
        <p:spPr bwMode="auto">
          <a:xfrm>
            <a:off x="3496576" y="3353864"/>
            <a:ext cx="1117542" cy="60198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248747709"/>
      </p:ext>
    </p:extLst>
  </p:cSld>
  <p:clrMapOvr>
    <a:masterClrMapping/>
  </p:clrMapOvr>
  <p:extLst>
    <p:ext uri="{6950BFC3-D8DA-4A85-94F7-54DA5524770B}">
      <p188:commentRel xmlns:p188="http://schemas.microsoft.com/office/powerpoint/2018/8/main" r:id="rId3"/>
    </p:ext>
  </p:extLs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927D-B553-5AAF-8B76-00BADD93CFE2}"/>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F5DC23C5-D1FB-6917-9FE8-C1B589FCE8C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7703D651-7B9F-8DD1-57D8-072604E439B7}"/>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Luz focal  </a:t>
            </a:r>
            <a:r>
              <a:rPr lang="es-ES_tradnl" sz="2400" dirty="0">
                <a:solidFill>
                  <a:srgbClr val="008080"/>
                </a:solidFill>
                <a:latin typeface="Univers" panose="020B0503020202020204" pitchFamily="34" charset="0"/>
              </a:rPr>
              <a:t>SpotLight3D </a:t>
            </a:r>
            <a:r>
              <a:rPr lang="es-ES_tradnl" sz="2400" dirty="0">
                <a:latin typeface="Univers" panose="020B0503020202020204" pitchFamily="34" charset="0"/>
              </a:rPr>
              <a:t> </a:t>
            </a: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2D36FD4F-AF16-BCCB-C636-54BA881F6FC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111</a:t>
            </a:fld>
            <a:endParaRPr lang="en-US" altLang="es-ES" sz="1400" dirty="0"/>
          </a:p>
        </p:txBody>
      </p:sp>
      <p:pic>
        <p:nvPicPr>
          <p:cNvPr id="11" name="Imagen 10">
            <a:extLst>
              <a:ext uri="{FF2B5EF4-FFF2-40B4-BE49-F238E27FC236}">
                <a16:creationId xmlns:a16="http://schemas.microsoft.com/office/drawing/2014/main" id="{BB10443E-4B95-ADCA-1B8F-837E6F94BF43}"/>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1F64054A-FD24-1331-992D-73EC4BEFFB7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7" name="Imagen 6">
            <a:extLst>
              <a:ext uri="{FF2B5EF4-FFF2-40B4-BE49-F238E27FC236}">
                <a16:creationId xmlns:a16="http://schemas.microsoft.com/office/drawing/2014/main" id="{03219F9C-7B72-1553-F6D7-F2E1609A5F2A}"/>
              </a:ext>
            </a:extLst>
          </p:cNvPr>
          <p:cNvPicPr>
            <a:picLocks noChangeAspect="1"/>
          </p:cNvPicPr>
          <p:nvPr/>
        </p:nvPicPr>
        <p:blipFill>
          <a:blip r:embed="rId3"/>
          <a:stretch>
            <a:fillRect/>
          </a:stretch>
        </p:blipFill>
        <p:spPr>
          <a:xfrm>
            <a:off x="546101" y="1474322"/>
            <a:ext cx="5327771" cy="3260963"/>
          </a:xfrm>
          <a:prstGeom prst="rect">
            <a:avLst/>
          </a:prstGeom>
        </p:spPr>
      </p:pic>
      <p:pic>
        <p:nvPicPr>
          <p:cNvPr id="14" name="Imagen 13">
            <a:extLst>
              <a:ext uri="{FF2B5EF4-FFF2-40B4-BE49-F238E27FC236}">
                <a16:creationId xmlns:a16="http://schemas.microsoft.com/office/drawing/2014/main" id="{347A6320-5C9B-2B77-27FC-19B3F0D92C29}"/>
              </a:ext>
            </a:extLst>
          </p:cNvPr>
          <p:cNvPicPr>
            <a:picLocks noChangeAspect="1"/>
          </p:cNvPicPr>
          <p:nvPr/>
        </p:nvPicPr>
        <p:blipFill>
          <a:blip r:embed="rId4"/>
          <a:stretch>
            <a:fillRect/>
          </a:stretch>
        </p:blipFill>
        <p:spPr>
          <a:xfrm>
            <a:off x="5929141" y="1472476"/>
            <a:ext cx="3139712" cy="1867062"/>
          </a:xfrm>
          <a:prstGeom prst="rect">
            <a:avLst/>
          </a:prstGeom>
        </p:spPr>
      </p:pic>
      <p:pic>
        <p:nvPicPr>
          <p:cNvPr id="16" name="Imagen 15">
            <a:extLst>
              <a:ext uri="{FF2B5EF4-FFF2-40B4-BE49-F238E27FC236}">
                <a16:creationId xmlns:a16="http://schemas.microsoft.com/office/drawing/2014/main" id="{A208CCE7-6335-121E-320D-1194F773BF7E}"/>
              </a:ext>
            </a:extLst>
          </p:cNvPr>
          <p:cNvPicPr>
            <a:picLocks noChangeAspect="1"/>
          </p:cNvPicPr>
          <p:nvPr/>
        </p:nvPicPr>
        <p:blipFill>
          <a:blip r:embed="rId5"/>
          <a:stretch>
            <a:fillRect/>
          </a:stretch>
        </p:blipFill>
        <p:spPr>
          <a:xfrm>
            <a:off x="6722910" y="3429000"/>
            <a:ext cx="2318453" cy="3318949"/>
          </a:xfrm>
          <a:prstGeom prst="rect">
            <a:avLst/>
          </a:prstGeom>
        </p:spPr>
      </p:pic>
    </p:spTree>
    <p:extLst>
      <p:ext uri="{BB962C8B-B14F-4D97-AF65-F5344CB8AC3E}">
        <p14:creationId xmlns:p14="http://schemas.microsoft.com/office/powerpoint/2010/main" val="38737508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2272-19E1-72F2-34A7-08E59097874D}"/>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66CC4A9F-623E-DA3A-5CB8-6E3FEDF0762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F8E56E45-95ED-A19F-AAD5-43949127528E}"/>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Material, </a:t>
            </a:r>
            <a:r>
              <a:rPr lang="es-ES_tradnl" sz="2400" dirty="0" err="1">
                <a:solidFill>
                  <a:srgbClr val="008080"/>
                </a:solidFill>
                <a:latin typeface="Univers" panose="020B0503020202020204" pitchFamily="34" charset="0"/>
              </a:rPr>
              <a:t>shading</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(parte difusa</a:t>
            </a:r>
            <a:r>
              <a:rPr lang="es-ES_tradnl" sz="2200" dirty="0">
                <a:latin typeface="Univers" panose="020B0503020202020204" pitchFamily="34" charset="0"/>
              </a:rPr>
              <a:t>)  </a:t>
            </a:r>
            <a:endParaRPr lang="es-ES"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118C4546-D7C7-C846-3D70-B8569220B18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112</a:t>
            </a:fld>
            <a:endParaRPr lang="en-US" altLang="es-ES" sz="1400" dirty="0"/>
          </a:p>
        </p:txBody>
      </p:sp>
      <p:pic>
        <p:nvPicPr>
          <p:cNvPr id="11" name="Imagen 10">
            <a:extLst>
              <a:ext uri="{FF2B5EF4-FFF2-40B4-BE49-F238E27FC236}">
                <a16:creationId xmlns:a16="http://schemas.microsoft.com/office/drawing/2014/main" id="{66B53CCA-9417-9336-528C-1164F679F312}"/>
              </a:ext>
            </a:extLst>
          </p:cNvPr>
          <p:cNvPicPr>
            <a:picLocks noChangeAspect="1"/>
          </p:cNvPicPr>
          <p:nvPr/>
        </p:nvPicPr>
        <p:blipFill>
          <a:blip r:embed="rId4"/>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4D9FF84C-70AE-D3AA-AD14-E8054227A3C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6" name="Imagen 5">
            <a:extLst>
              <a:ext uri="{FF2B5EF4-FFF2-40B4-BE49-F238E27FC236}">
                <a16:creationId xmlns:a16="http://schemas.microsoft.com/office/drawing/2014/main" id="{FECD402E-4B4C-DE30-3292-A098124F1DF1}"/>
              </a:ext>
            </a:extLst>
          </p:cNvPr>
          <p:cNvPicPr>
            <a:picLocks noChangeAspect="1"/>
          </p:cNvPicPr>
          <p:nvPr/>
        </p:nvPicPr>
        <p:blipFill>
          <a:blip r:embed="rId5"/>
          <a:stretch>
            <a:fillRect/>
          </a:stretch>
        </p:blipFill>
        <p:spPr>
          <a:xfrm>
            <a:off x="693218" y="2319245"/>
            <a:ext cx="2578485" cy="1234547"/>
          </a:xfrm>
          <a:prstGeom prst="rect">
            <a:avLst/>
          </a:prstGeom>
        </p:spPr>
      </p:pic>
      <p:pic>
        <p:nvPicPr>
          <p:cNvPr id="9" name="Imagen 8">
            <a:extLst>
              <a:ext uri="{FF2B5EF4-FFF2-40B4-BE49-F238E27FC236}">
                <a16:creationId xmlns:a16="http://schemas.microsoft.com/office/drawing/2014/main" id="{CF65F56D-2622-31C7-68D7-D546A5017F74}"/>
              </a:ext>
            </a:extLst>
          </p:cNvPr>
          <p:cNvPicPr>
            <a:picLocks noChangeAspect="1"/>
          </p:cNvPicPr>
          <p:nvPr/>
        </p:nvPicPr>
        <p:blipFill>
          <a:blip r:embed="rId6"/>
          <a:stretch>
            <a:fillRect/>
          </a:stretch>
        </p:blipFill>
        <p:spPr>
          <a:xfrm>
            <a:off x="693218" y="4453882"/>
            <a:ext cx="2552921" cy="1234547"/>
          </a:xfrm>
          <a:prstGeom prst="rect">
            <a:avLst/>
          </a:prstGeom>
        </p:spPr>
      </p:pic>
      <mc:AlternateContent xmlns:mc="http://schemas.openxmlformats.org/markup-compatibility/2006" xmlns:a14="http://schemas.microsoft.com/office/drawing/2010/main">
        <mc:Choice Requires="a14">
          <p:sp>
            <p:nvSpPr>
              <p:cNvPr id="12" name="Object 57">
                <a:extLst>
                  <a:ext uri="{FF2B5EF4-FFF2-40B4-BE49-F238E27FC236}">
                    <a16:creationId xmlns:a16="http://schemas.microsoft.com/office/drawing/2014/main" id="{880EA6B9-6CDC-BF5D-99A6-B565918BE9F0}"/>
                  </a:ext>
                </a:extLst>
              </p:cNvPr>
              <p:cNvSpPr txBox="1"/>
              <p:nvPr/>
            </p:nvSpPr>
            <p:spPr bwMode="auto">
              <a:xfrm>
                <a:off x="3665169" y="2319245"/>
                <a:ext cx="5101813" cy="1228725"/>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nor/>
                        </m:rPr>
                        <a:rPr lang="es-ES" i="0" smtClean="0">
                          <a:solidFill>
                            <a:srgbClr val="0070C0"/>
                          </a:solidFill>
                          <a:latin typeface="Cambria Math" panose="02040503050406030204" pitchFamily="18" charset="0"/>
                        </a:rPr>
                        <m:t>I</m:t>
                      </m:r>
                      <m:r>
                        <m:rPr>
                          <m:nor/>
                        </m:rPr>
                        <a:rPr lang="es-ES" i="0" smtClean="0">
                          <a:solidFill>
                            <a:srgbClr val="0070C0"/>
                          </a:solidFill>
                          <a:latin typeface="Cambria Math" panose="02040503050406030204" pitchFamily="18" charset="0"/>
                        </a:rPr>
                        <m:t> </m:t>
                      </m:r>
                      <m:r>
                        <a:rPr lang="es-ES" i="1">
                          <a:solidFill>
                            <a:srgbClr val="0070C0"/>
                          </a:solidFill>
                          <a:latin typeface="Cambria Math" panose="02040503050406030204" pitchFamily="18" charset="0"/>
                        </a:rPr>
                        <m:t>=</m:t>
                      </m:r>
                      <m:r>
                        <m:rPr>
                          <m:nor/>
                        </m:rPr>
                        <a:rPr lang="es-ES" i="0">
                          <a:solidFill>
                            <a:srgbClr val="0070C0"/>
                          </a:solidFill>
                          <a:latin typeface="Cambria Math" panose="02040503050406030204" pitchFamily="18" charset="0"/>
                        </a:rPr>
                        <m:t> </m:t>
                      </m:r>
                      <m:sSub>
                        <m:sSubPr>
                          <m:ctrlPr>
                            <a:rPr lang="es-ES" i="1">
                              <a:solidFill>
                                <a:srgbClr val="0070C0"/>
                              </a:solidFill>
                              <a:latin typeface="Cambria Math" panose="02040503050406030204" pitchFamily="18" charset="0"/>
                            </a:rPr>
                          </m:ctrlPr>
                        </m:sSubPr>
                        <m:e>
                          <m:r>
                            <m:rPr>
                              <m:nor/>
                            </m:rPr>
                            <a:rPr lang="es-ES" i="0">
                              <a:solidFill>
                                <a:srgbClr val="0070C0"/>
                              </a:solidFill>
                              <a:latin typeface="Cambria Math" panose="02040503050406030204" pitchFamily="18" charset="0"/>
                            </a:rPr>
                            <m:t>I</m:t>
                          </m:r>
                        </m:e>
                        <m:sub>
                          <m:r>
                            <m:rPr>
                              <m:sty m:val="p"/>
                            </m:rPr>
                            <a:rPr lang="es-ES" i="0">
                              <a:solidFill>
                                <a:srgbClr val="0070C0"/>
                              </a:solidFill>
                              <a:latin typeface="Cambria Math" panose="02040503050406030204" pitchFamily="18" charset="0"/>
                            </a:rPr>
                            <m:t>L</m:t>
                          </m:r>
                        </m:sub>
                      </m:sSub>
                      <m:r>
                        <m:rPr>
                          <m:nor/>
                        </m:rPr>
                        <a:rPr lang="es-ES" i="0">
                          <a:solidFill>
                            <a:srgbClr val="0070C0"/>
                          </a:solidFill>
                          <a:latin typeface="Cambria Math" panose="02040503050406030204" pitchFamily="18" charset="0"/>
                        </a:rPr>
                        <m:t> </m:t>
                      </m:r>
                      <m:sSub>
                        <m:sSubPr>
                          <m:ctrlPr>
                            <a:rPr lang="es-ES" i="1">
                              <a:solidFill>
                                <a:srgbClr val="0070C0"/>
                              </a:solidFill>
                              <a:latin typeface="Cambria Math" panose="02040503050406030204" pitchFamily="18" charset="0"/>
                            </a:rPr>
                          </m:ctrlPr>
                        </m:sSubPr>
                        <m:e>
                          <m:r>
                            <m:rPr>
                              <m:nor/>
                            </m:rPr>
                            <a:rPr lang="es-ES" i="0">
                              <a:solidFill>
                                <a:srgbClr val="0070C0"/>
                              </a:solidFill>
                              <a:latin typeface="Cambria Math" panose="02040503050406030204" pitchFamily="18" charset="0"/>
                            </a:rPr>
                            <m:t>K</m:t>
                          </m:r>
                        </m:e>
                        <m:sub>
                          <m:r>
                            <m:rPr>
                              <m:sty m:val="p"/>
                            </m:rPr>
                            <a:rPr lang="es-ES" i="0">
                              <a:solidFill>
                                <a:srgbClr val="0070C0"/>
                              </a:solidFill>
                              <a:latin typeface="Cambria Math" panose="02040503050406030204" pitchFamily="18" charset="0"/>
                            </a:rPr>
                            <m:t>d</m:t>
                          </m:r>
                        </m:sub>
                      </m:sSub>
                      <m:r>
                        <a:rPr lang="es-ES" i="0">
                          <a:solidFill>
                            <a:srgbClr val="0070C0"/>
                          </a:solidFill>
                          <a:latin typeface="Cambria Math" panose="02040503050406030204" pitchFamily="18" charset="0"/>
                        </a:rPr>
                        <m:t> </m:t>
                      </m:r>
                      <m:r>
                        <a:rPr lang="es-ES" i="1">
                          <a:solidFill>
                            <a:srgbClr val="0070C0"/>
                          </a:solidFill>
                          <a:latin typeface="Cambria Math" panose="02040503050406030204" pitchFamily="18" charset="0"/>
                        </a:rPr>
                        <m:t>(</m:t>
                      </m:r>
                      <m:r>
                        <m:rPr>
                          <m:nor/>
                        </m:rPr>
                        <a:rPr lang="es-ES" i="0">
                          <a:solidFill>
                            <a:srgbClr val="0070C0"/>
                          </a:solidFill>
                          <a:latin typeface="Cambria Math" panose="02040503050406030204" pitchFamily="18" charset="0"/>
                        </a:rPr>
                        <m:t>cos</m:t>
                      </m:r>
                      <m:r>
                        <m:rPr>
                          <m:nor/>
                        </m:rPr>
                        <a:rPr lang="es-ES" i="0">
                          <a:solidFill>
                            <a:srgbClr val="0070C0"/>
                          </a:solidFill>
                          <a:latin typeface="Cambria Math" panose="02040503050406030204" pitchFamily="18" charset="0"/>
                        </a:rPr>
                        <m:t> </m:t>
                      </m:r>
                      <m:r>
                        <m:rPr>
                          <m:sty m:val="p"/>
                        </m:rPr>
                        <a:rPr lang="es-ES" i="1">
                          <a:solidFill>
                            <a:srgbClr val="0070C0"/>
                          </a:solidFill>
                          <a:latin typeface="Cambria Math" panose="02040503050406030204" pitchFamily="18" charset="0"/>
                        </a:rPr>
                        <m:t>Φ</m:t>
                      </m:r>
                      <m:sSub>
                        <m:sSubPr>
                          <m:ctrlPr>
                            <a:rPr lang="es-ES" i="1">
                              <a:solidFill>
                                <a:srgbClr val="0070C0"/>
                              </a:solidFill>
                              <a:latin typeface="Cambria Math" panose="02040503050406030204" pitchFamily="18" charset="0"/>
                            </a:rPr>
                          </m:ctrlPr>
                        </m:sSubPr>
                        <m:e>
                          <m:r>
                            <a:rPr lang="es-ES" i="1">
                              <a:solidFill>
                                <a:srgbClr val="0070C0"/>
                              </a:solidFill>
                              <a:latin typeface="Cambria Math" panose="02040503050406030204" pitchFamily="18" charset="0"/>
                            </a:rPr>
                            <m:t>)</m:t>
                          </m:r>
                        </m:e>
                        <m:sub>
                          <m:r>
                            <a:rPr lang="es-ES" i="1">
                              <a:solidFill>
                                <a:srgbClr val="0070C0"/>
                              </a:solidFill>
                              <a:latin typeface="Cambria Math" panose="02040503050406030204" pitchFamily="18" charset="0"/>
                            </a:rPr>
                            <m:t>+</m:t>
                          </m:r>
                        </m:sub>
                      </m:sSub>
                      <m:r>
                        <a:rPr lang="es-ES" i="1">
                          <a:solidFill>
                            <a:srgbClr val="0070C0"/>
                          </a:solidFill>
                          <a:latin typeface="Cambria Math" panose="02040503050406030204" pitchFamily="18" charset="0"/>
                        </a:rPr>
                        <m:t>=</m:t>
                      </m:r>
                      <m:r>
                        <m:rPr>
                          <m:nor/>
                        </m:rPr>
                        <a:rPr lang="es-ES" i="0">
                          <a:solidFill>
                            <a:srgbClr val="0070C0"/>
                          </a:solidFill>
                          <a:latin typeface="Cambria Math" panose="02040503050406030204" pitchFamily="18" charset="0"/>
                        </a:rPr>
                        <m:t> </m:t>
                      </m:r>
                      <m:sSub>
                        <m:sSubPr>
                          <m:ctrlPr>
                            <a:rPr lang="es-ES" i="1">
                              <a:solidFill>
                                <a:srgbClr val="0070C0"/>
                              </a:solidFill>
                              <a:latin typeface="Cambria Math" panose="02040503050406030204" pitchFamily="18" charset="0"/>
                            </a:rPr>
                          </m:ctrlPr>
                        </m:sSubPr>
                        <m:e>
                          <m:r>
                            <m:rPr>
                              <m:nor/>
                            </m:rPr>
                            <a:rPr lang="es-ES" i="0">
                              <a:solidFill>
                                <a:srgbClr val="0070C0"/>
                              </a:solidFill>
                              <a:latin typeface="Cambria Math" panose="02040503050406030204" pitchFamily="18" charset="0"/>
                            </a:rPr>
                            <m:t>I</m:t>
                          </m:r>
                        </m:e>
                        <m:sub>
                          <m:r>
                            <m:rPr>
                              <m:sty m:val="p"/>
                            </m:rPr>
                            <a:rPr lang="es-ES" i="0">
                              <a:solidFill>
                                <a:srgbClr val="0070C0"/>
                              </a:solidFill>
                              <a:latin typeface="Cambria Math" panose="02040503050406030204" pitchFamily="18" charset="0"/>
                            </a:rPr>
                            <m:t>L</m:t>
                          </m:r>
                        </m:sub>
                      </m:sSub>
                      <m:r>
                        <m:rPr>
                          <m:nor/>
                        </m:rPr>
                        <a:rPr lang="es-ES" i="0">
                          <a:solidFill>
                            <a:srgbClr val="0070C0"/>
                          </a:solidFill>
                          <a:latin typeface="Cambria Math" panose="02040503050406030204" pitchFamily="18" charset="0"/>
                        </a:rPr>
                        <m:t> </m:t>
                      </m:r>
                      <m:sSub>
                        <m:sSubPr>
                          <m:ctrlPr>
                            <a:rPr lang="es-ES" i="1">
                              <a:solidFill>
                                <a:srgbClr val="0070C0"/>
                              </a:solidFill>
                              <a:latin typeface="Cambria Math" panose="02040503050406030204" pitchFamily="18" charset="0"/>
                            </a:rPr>
                          </m:ctrlPr>
                        </m:sSubPr>
                        <m:e>
                          <m:r>
                            <m:rPr>
                              <m:nor/>
                            </m:rPr>
                            <a:rPr lang="es-ES" i="0">
                              <a:solidFill>
                                <a:srgbClr val="0070C0"/>
                              </a:solidFill>
                              <a:latin typeface="Cambria Math" panose="02040503050406030204" pitchFamily="18" charset="0"/>
                            </a:rPr>
                            <m:t>K</m:t>
                          </m:r>
                        </m:e>
                        <m:sub>
                          <m:r>
                            <m:rPr>
                              <m:sty m:val="p"/>
                            </m:rPr>
                            <a:rPr lang="es-ES" i="0">
                              <a:solidFill>
                                <a:srgbClr val="0070C0"/>
                              </a:solidFill>
                              <a:latin typeface="Cambria Math" panose="02040503050406030204" pitchFamily="18" charset="0"/>
                            </a:rPr>
                            <m:t>d</m:t>
                          </m:r>
                        </m:sub>
                      </m:sSub>
                      <m:r>
                        <a:rPr lang="es-ES" i="1">
                          <a:solidFill>
                            <a:srgbClr val="0070C0"/>
                          </a:solidFill>
                          <a:latin typeface="Cambria Math" panose="02040503050406030204" pitchFamily="18" charset="0"/>
                        </a:rPr>
                        <m:t>(</m:t>
                      </m:r>
                      <m:acc>
                        <m:accPr>
                          <m:chr m:val="⃗"/>
                          <m:ctrlPr>
                            <a:rPr lang="es-ES" i="1" smtClean="0">
                              <a:solidFill>
                                <a:srgbClr val="0070C0"/>
                              </a:solidFill>
                              <a:latin typeface="Cambria Math" panose="02040503050406030204" pitchFamily="18" charset="0"/>
                            </a:rPr>
                          </m:ctrlPr>
                        </m:accPr>
                        <m:e>
                          <m:r>
                            <m:rPr>
                              <m:sty m:val="p"/>
                            </m:rPr>
                            <a:rPr lang="es-ES" b="0" i="0" smtClean="0">
                              <a:solidFill>
                                <a:srgbClr val="0070C0"/>
                              </a:solidFill>
                              <a:latin typeface="Cambria Math" panose="02040503050406030204" pitchFamily="18" charset="0"/>
                            </a:rPr>
                            <m:t>N</m:t>
                          </m:r>
                        </m:e>
                      </m:acc>
                      <m:r>
                        <a:rPr lang="es-ES" b="0" i="0" smtClean="0">
                          <a:solidFill>
                            <a:srgbClr val="0070C0"/>
                          </a:solidFill>
                          <a:latin typeface="Cambria Math" panose="02040503050406030204" pitchFamily="18" charset="0"/>
                        </a:rPr>
                        <m:t> </m:t>
                      </m:r>
                      <m:acc>
                        <m:accPr>
                          <m:chr m:val="⃗"/>
                          <m:ctrlPr>
                            <a:rPr lang="es-ES" b="0" i="1" smtClean="0">
                              <a:solidFill>
                                <a:srgbClr val="0070C0"/>
                              </a:solidFill>
                              <a:latin typeface="Cambria Math" panose="02040503050406030204" pitchFamily="18" charset="0"/>
                            </a:rPr>
                          </m:ctrlPr>
                        </m:accPr>
                        <m:e>
                          <m:r>
                            <m:rPr>
                              <m:sty m:val="p"/>
                            </m:rPr>
                            <a:rPr lang="es-ES" b="0" i="0" smtClean="0">
                              <a:solidFill>
                                <a:srgbClr val="0070C0"/>
                              </a:solidFill>
                              <a:latin typeface="Cambria Math" panose="02040503050406030204" pitchFamily="18" charset="0"/>
                            </a:rPr>
                            <m:t>L</m:t>
                          </m:r>
                        </m:e>
                      </m:acc>
                      <m:sSub>
                        <m:sSubPr>
                          <m:ctrlPr>
                            <a:rPr lang="es-ES" i="1">
                              <a:solidFill>
                                <a:srgbClr val="0070C0"/>
                              </a:solidFill>
                              <a:latin typeface="Cambria Math" panose="02040503050406030204" pitchFamily="18" charset="0"/>
                            </a:rPr>
                          </m:ctrlPr>
                        </m:sSubPr>
                        <m:e>
                          <m:r>
                            <a:rPr lang="es-ES" i="1">
                              <a:solidFill>
                                <a:srgbClr val="0070C0"/>
                              </a:solidFill>
                              <a:latin typeface="Cambria Math" panose="02040503050406030204" pitchFamily="18" charset="0"/>
                            </a:rPr>
                            <m:t>)</m:t>
                          </m:r>
                        </m:e>
                        <m:sub>
                          <m:r>
                            <a:rPr lang="es-ES" i="1" smtClean="0">
                              <a:solidFill>
                                <a:srgbClr val="0070C0"/>
                              </a:solidFill>
                              <a:latin typeface="Cambria Math" panose="02040503050406030204" pitchFamily="18" charset="0"/>
                            </a:rPr>
                            <m:t>+</m:t>
                          </m:r>
                        </m:sub>
                      </m:sSub>
                    </m:oMath>
                  </m:oMathPara>
                </a14:m>
                <a:br>
                  <a:rPr lang="es-ES" i="1" dirty="0">
                    <a:solidFill>
                      <a:srgbClr val="0070C0"/>
                    </a:solidFill>
                    <a:latin typeface="Cambria Math" panose="02040503050406030204" pitchFamily="18" charset="0"/>
                  </a:rPr>
                </a:br>
                <a:br>
                  <a:rPr lang="es-ES" i="1" dirty="0">
                    <a:solidFill>
                      <a:srgbClr val="0070C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s-ES" i="0">
                          <a:solidFill>
                            <a:srgbClr val="0070C0"/>
                          </a:solidFill>
                          <a:latin typeface="Cambria Math" panose="02040503050406030204" pitchFamily="18" charset="0"/>
                        </a:rPr>
                        <m:t>(</m:t>
                      </m:r>
                      <m:r>
                        <m:rPr>
                          <m:sty m:val="p"/>
                        </m:rPr>
                        <a:rPr lang="es-ES" i="0">
                          <a:solidFill>
                            <a:srgbClr val="0070C0"/>
                          </a:solidFill>
                          <a:latin typeface="Cambria Math" panose="02040503050406030204" pitchFamily="18" charset="0"/>
                        </a:rPr>
                        <m:t>x</m:t>
                      </m:r>
                      <m:sSub>
                        <m:sSubPr>
                          <m:ctrlPr>
                            <a:rPr lang="es-ES" i="1">
                              <a:solidFill>
                                <a:srgbClr val="0070C0"/>
                              </a:solidFill>
                              <a:latin typeface="Cambria Math" panose="02040503050406030204" pitchFamily="18" charset="0"/>
                            </a:rPr>
                          </m:ctrlPr>
                        </m:sSubPr>
                        <m:e>
                          <m:r>
                            <a:rPr lang="es-ES" i="0">
                              <a:solidFill>
                                <a:srgbClr val="0070C0"/>
                              </a:solidFill>
                              <a:latin typeface="Cambria Math" panose="02040503050406030204" pitchFamily="18" charset="0"/>
                            </a:rPr>
                            <m:t>)</m:t>
                          </m:r>
                        </m:e>
                        <m:sub>
                          <m:r>
                            <a:rPr lang="es-ES" i="0">
                              <a:solidFill>
                                <a:srgbClr val="0070C0"/>
                              </a:solidFill>
                              <a:latin typeface="Cambria Math" panose="02040503050406030204" pitchFamily="18" charset="0"/>
                            </a:rPr>
                            <m:t>+</m:t>
                          </m:r>
                        </m:sub>
                      </m:sSub>
                      <m:r>
                        <a:rPr lang="es-ES" i="0">
                          <a:solidFill>
                            <a:srgbClr val="0070C0"/>
                          </a:solidFill>
                          <a:latin typeface="Cambria Math" panose="02040503050406030204" pitchFamily="18" charset="0"/>
                        </a:rPr>
                        <m:t>=</m:t>
                      </m:r>
                      <m:func>
                        <m:funcPr>
                          <m:ctrlPr>
                            <a:rPr lang="es-ES" i="1">
                              <a:solidFill>
                                <a:srgbClr val="0070C0"/>
                              </a:solidFill>
                              <a:latin typeface="Cambria Math" panose="02040503050406030204" pitchFamily="18" charset="0"/>
                            </a:rPr>
                          </m:ctrlPr>
                        </m:funcPr>
                        <m:fName>
                          <m:r>
                            <m:rPr>
                              <m:sty m:val="p"/>
                            </m:rPr>
                            <a:rPr lang="es-ES" i="0">
                              <a:solidFill>
                                <a:srgbClr val="0070C0"/>
                              </a:solidFill>
                              <a:latin typeface="Cambria Math" panose="02040503050406030204" pitchFamily="18" charset="0"/>
                            </a:rPr>
                            <m:t>max</m:t>
                          </m:r>
                        </m:fName>
                        <m:e>
                          <m:r>
                            <a:rPr lang="es-ES" i="0">
                              <a:solidFill>
                                <a:srgbClr val="0070C0"/>
                              </a:solidFill>
                              <a:latin typeface="Cambria Math" panose="02040503050406030204" pitchFamily="18" charset="0"/>
                            </a:rPr>
                            <m:t>(</m:t>
                          </m:r>
                        </m:e>
                      </m:func>
                      <m:r>
                        <a:rPr lang="es-ES" i="0">
                          <a:solidFill>
                            <a:srgbClr val="0070C0"/>
                          </a:solidFill>
                          <a:latin typeface="Cambria Math" panose="02040503050406030204" pitchFamily="18" charset="0"/>
                        </a:rPr>
                        <m:t>0,</m:t>
                      </m:r>
                      <m:r>
                        <m:rPr>
                          <m:sty m:val="p"/>
                        </m:rPr>
                        <a:rPr lang="es-ES" i="0">
                          <a:solidFill>
                            <a:srgbClr val="0070C0"/>
                          </a:solidFill>
                          <a:latin typeface="Cambria Math" panose="02040503050406030204" pitchFamily="18" charset="0"/>
                        </a:rPr>
                        <m:t>x</m:t>
                      </m:r>
                      <m:r>
                        <a:rPr lang="es-ES" i="0">
                          <a:solidFill>
                            <a:srgbClr val="0070C0"/>
                          </a:solidFill>
                          <a:latin typeface="Cambria Math" panose="02040503050406030204" pitchFamily="18" charset="0"/>
                        </a:rPr>
                        <m:t>)</m:t>
                      </m:r>
                    </m:oMath>
                  </m:oMathPara>
                </a14:m>
                <a:endParaRPr lang="es-ES" dirty="0">
                  <a:solidFill>
                    <a:srgbClr val="0070C0"/>
                  </a:solidFill>
                </a:endParaRPr>
              </a:p>
            </p:txBody>
          </p:sp>
        </mc:Choice>
        <mc:Fallback xmlns="">
          <p:sp>
            <p:nvSpPr>
              <p:cNvPr id="12" name="Object 57">
                <a:extLst>
                  <a:ext uri="{FF2B5EF4-FFF2-40B4-BE49-F238E27FC236}">
                    <a16:creationId xmlns:a16="http://schemas.microsoft.com/office/drawing/2014/main" id="{880EA6B9-6CDC-BF5D-99A6-B565918BE9F0}"/>
                  </a:ext>
                </a:extLst>
              </p:cNvPr>
              <p:cNvSpPr txBox="1">
                <a:spLocks noRot="1" noChangeAspect="1" noMove="1" noResize="1" noEditPoints="1" noAdjustHandles="1" noChangeArrowheads="1" noChangeShapeType="1" noTextEdit="1"/>
              </p:cNvSpPr>
              <p:nvPr/>
            </p:nvSpPr>
            <p:spPr bwMode="auto">
              <a:xfrm>
                <a:off x="3665169" y="2319245"/>
                <a:ext cx="5101813" cy="1228725"/>
              </a:xfrm>
              <a:prstGeom prst="rect">
                <a:avLst/>
              </a:prstGeom>
              <a:blipFill>
                <a:blip r:embed="rId7"/>
                <a:stretch>
                  <a:fillRect l="-956" b="-7921"/>
                </a:stretch>
              </a:blipFill>
              <a:ln>
                <a:noFill/>
              </a:ln>
              <a:effectLst/>
            </p:spPr>
            <p:txBody>
              <a:bodyPr/>
              <a:lstStyle/>
              <a:p>
                <a:r>
                  <a:rPr lang="es-ES">
                    <a:noFill/>
                  </a:rPr>
                  <a:t> </a:t>
                </a:r>
              </a:p>
            </p:txBody>
          </p:sp>
        </mc:Fallback>
      </mc:AlternateContent>
      <p:grpSp>
        <p:nvGrpSpPr>
          <p:cNvPr id="56" name="Grupo 55">
            <a:extLst>
              <a:ext uri="{FF2B5EF4-FFF2-40B4-BE49-F238E27FC236}">
                <a16:creationId xmlns:a16="http://schemas.microsoft.com/office/drawing/2014/main" id="{FBAA5E11-C444-8B12-70EC-C11A0064D6CA}"/>
              </a:ext>
            </a:extLst>
          </p:cNvPr>
          <p:cNvGrpSpPr/>
          <p:nvPr/>
        </p:nvGrpSpPr>
        <p:grpSpPr>
          <a:xfrm>
            <a:off x="6695201" y="585807"/>
            <a:ext cx="1761858" cy="1365627"/>
            <a:chOff x="5175654" y="4267752"/>
            <a:chExt cx="1761858" cy="1365627"/>
          </a:xfrm>
        </p:grpSpPr>
        <p:sp>
          <p:nvSpPr>
            <p:cNvPr id="17" name="Line 27">
              <a:extLst>
                <a:ext uri="{FF2B5EF4-FFF2-40B4-BE49-F238E27FC236}">
                  <a16:creationId xmlns:a16="http://schemas.microsoft.com/office/drawing/2014/main" id="{4AA9E681-0D1B-FB75-1A31-5E1A72A19689}"/>
                </a:ext>
              </a:extLst>
            </p:cNvPr>
            <p:cNvSpPr>
              <a:spLocks noChangeShapeType="1"/>
            </p:cNvSpPr>
            <p:nvPr/>
          </p:nvSpPr>
          <p:spPr bwMode="auto">
            <a:xfrm flipH="1">
              <a:off x="5175654" y="5632019"/>
              <a:ext cx="176185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5" name="Line 45">
              <a:extLst>
                <a:ext uri="{FF2B5EF4-FFF2-40B4-BE49-F238E27FC236}">
                  <a16:creationId xmlns:a16="http://schemas.microsoft.com/office/drawing/2014/main" id="{A8C7E552-2930-AB87-3755-3BEA75226771}"/>
                </a:ext>
              </a:extLst>
            </p:cNvPr>
            <p:cNvSpPr>
              <a:spLocks noChangeShapeType="1"/>
            </p:cNvSpPr>
            <p:nvPr/>
          </p:nvSpPr>
          <p:spPr bwMode="auto">
            <a:xfrm flipV="1">
              <a:off x="6222262" y="4267752"/>
              <a:ext cx="1394" cy="1358826"/>
            </a:xfrm>
            <a:prstGeom prst="line">
              <a:avLst/>
            </a:prstGeom>
            <a:noFill/>
            <a:ln w="7938">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7" name="Line 47">
              <a:extLst>
                <a:ext uri="{FF2B5EF4-FFF2-40B4-BE49-F238E27FC236}">
                  <a16:creationId xmlns:a16="http://schemas.microsoft.com/office/drawing/2014/main" id="{1BEBB9E7-CB51-FA81-C2F7-976735C5FDB6}"/>
                </a:ext>
              </a:extLst>
            </p:cNvPr>
            <p:cNvSpPr>
              <a:spLocks noChangeShapeType="1"/>
            </p:cNvSpPr>
            <p:nvPr/>
          </p:nvSpPr>
          <p:spPr bwMode="auto">
            <a:xfrm flipH="1" flipV="1">
              <a:off x="5210492" y="4645884"/>
              <a:ext cx="1011770" cy="987495"/>
            </a:xfrm>
            <a:prstGeom prst="line">
              <a:avLst/>
            </a:prstGeom>
            <a:noFill/>
            <a:ln w="28575">
              <a:solidFill>
                <a:srgbClr val="CC3300"/>
              </a:solidFill>
              <a:round/>
              <a:headEnd type="none" w="med" len="med"/>
              <a:tailEnd type="arrow"/>
            </a:ln>
            <a:extLst>
              <a:ext uri="{909E8E84-426E-40DD-AFC4-6F175D3DCCD1}">
                <a14:hiddenFill xmlns:a14="http://schemas.microsoft.com/office/drawing/2010/main">
                  <a:noFill/>
                </a14:hiddenFill>
              </a:ext>
            </a:extLst>
          </p:spPr>
          <p:txBody>
            <a:bodyPr/>
            <a:lstStyle/>
            <a:p>
              <a:endParaRPr lang="es-ES" dirty="0"/>
            </a:p>
          </p:txBody>
        </p:sp>
        <p:sp>
          <p:nvSpPr>
            <p:cNvPr id="38" name="Freeform 48">
              <a:extLst>
                <a:ext uri="{FF2B5EF4-FFF2-40B4-BE49-F238E27FC236}">
                  <a16:creationId xmlns:a16="http://schemas.microsoft.com/office/drawing/2014/main" id="{20C476C0-E753-EF35-C974-582BDE761784}"/>
                </a:ext>
              </a:extLst>
            </p:cNvPr>
            <p:cNvSpPr>
              <a:spLocks/>
            </p:cNvSpPr>
            <p:nvPr/>
          </p:nvSpPr>
          <p:spPr bwMode="auto">
            <a:xfrm>
              <a:off x="5868282" y="5131471"/>
              <a:ext cx="345619" cy="149620"/>
            </a:xfrm>
            <a:custGeom>
              <a:avLst/>
              <a:gdLst>
                <a:gd name="T0" fmla="*/ 0 w 1489"/>
                <a:gd name="T1" fmla="*/ 0 h 661"/>
                <a:gd name="T2" fmla="*/ 0 w 1489"/>
                <a:gd name="T3" fmla="*/ 0 h 661"/>
                <a:gd name="T4" fmla="*/ 0 w 1489"/>
                <a:gd name="T5" fmla="*/ 0 h 661"/>
                <a:gd name="T6" fmla="*/ 0 w 1489"/>
                <a:gd name="T7" fmla="*/ 0 h 661"/>
                <a:gd name="T8" fmla="*/ 0 w 1489"/>
                <a:gd name="T9" fmla="*/ 0 h 661"/>
                <a:gd name="T10" fmla="*/ 0 w 1489"/>
                <a:gd name="T11" fmla="*/ 0 h 661"/>
                <a:gd name="T12" fmla="*/ 0 w 1489"/>
                <a:gd name="T13" fmla="*/ 0 h 661"/>
                <a:gd name="T14" fmla="*/ 0 w 1489"/>
                <a:gd name="T15" fmla="*/ 0 h 661"/>
                <a:gd name="T16" fmla="*/ 0 w 1489"/>
                <a:gd name="T17" fmla="*/ 0 h 661"/>
                <a:gd name="T18" fmla="*/ 0 w 1489"/>
                <a:gd name="T19" fmla="*/ 0 h 661"/>
                <a:gd name="T20" fmla="*/ 0 w 1489"/>
                <a:gd name="T21" fmla="*/ 0 h 661"/>
                <a:gd name="T22" fmla="*/ 0 w 1489"/>
                <a:gd name="T23" fmla="*/ 0 h 661"/>
                <a:gd name="T24" fmla="*/ 0 w 1489"/>
                <a:gd name="T25" fmla="*/ 0 h 661"/>
                <a:gd name="T26" fmla="*/ 0 w 1489"/>
                <a:gd name="T27" fmla="*/ 0 h 661"/>
                <a:gd name="T28" fmla="*/ 1 w 1489"/>
                <a:gd name="T29" fmla="*/ 0 h 661"/>
                <a:gd name="T30" fmla="*/ 1 w 1489"/>
                <a:gd name="T31" fmla="*/ 0 h 661"/>
                <a:gd name="T32" fmla="*/ 1 w 1489"/>
                <a:gd name="T33" fmla="*/ 0 h 661"/>
                <a:gd name="T34" fmla="*/ 1 w 1489"/>
                <a:gd name="T35" fmla="*/ 0 h 661"/>
                <a:gd name="T36" fmla="*/ 1 w 1489"/>
                <a:gd name="T37" fmla="*/ 0 h 661"/>
                <a:gd name="T38" fmla="*/ 1 w 1489"/>
                <a:gd name="T39" fmla="*/ 0 h 661"/>
                <a:gd name="T40" fmla="*/ 1 w 1489"/>
                <a:gd name="T41" fmla="*/ 0 h 661"/>
                <a:gd name="T42" fmla="*/ 1 w 1489"/>
                <a:gd name="T43" fmla="*/ 0 h 661"/>
                <a:gd name="T44" fmla="*/ 1 w 1489"/>
                <a:gd name="T45" fmla="*/ 0 h 661"/>
                <a:gd name="T46" fmla="*/ 1 w 1489"/>
                <a:gd name="T47" fmla="*/ 0 h 661"/>
                <a:gd name="T48" fmla="*/ 1 w 1489"/>
                <a:gd name="T49" fmla="*/ 0 h 6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9"/>
                <a:gd name="T76" fmla="*/ 0 h 661"/>
                <a:gd name="T77" fmla="*/ 1489 w 1489"/>
                <a:gd name="T78" fmla="*/ 661 h 6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9" h="661">
                  <a:moveTo>
                    <a:pt x="0" y="661"/>
                  </a:moveTo>
                  <a:lnTo>
                    <a:pt x="49" y="606"/>
                  </a:lnTo>
                  <a:lnTo>
                    <a:pt x="98" y="554"/>
                  </a:lnTo>
                  <a:lnTo>
                    <a:pt x="149" y="505"/>
                  </a:lnTo>
                  <a:lnTo>
                    <a:pt x="202" y="459"/>
                  </a:lnTo>
                  <a:lnTo>
                    <a:pt x="254" y="417"/>
                  </a:lnTo>
                  <a:lnTo>
                    <a:pt x="309" y="377"/>
                  </a:lnTo>
                  <a:lnTo>
                    <a:pt x="366" y="338"/>
                  </a:lnTo>
                  <a:lnTo>
                    <a:pt x="426" y="301"/>
                  </a:lnTo>
                  <a:lnTo>
                    <a:pt x="488" y="266"/>
                  </a:lnTo>
                  <a:lnTo>
                    <a:pt x="553" y="232"/>
                  </a:lnTo>
                  <a:lnTo>
                    <a:pt x="621" y="199"/>
                  </a:lnTo>
                  <a:lnTo>
                    <a:pt x="695" y="166"/>
                  </a:lnTo>
                  <a:lnTo>
                    <a:pt x="759" y="135"/>
                  </a:lnTo>
                  <a:lnTo>
                    <a:pt x="824" y="106"/>
                  </a:lnTo>
                  <a:lnTo>
                    <a:pt x="888" y="85"/>
                  </a:lnTo>
                  <a:lnTo>
                    <a:pt x="951" y="63"/>
                  </a:lnTo>
                  <a:lnTo>
                    <a:pt x="1014" y="47"/>
                  </a:lnTo>
                  <a:lnTo>
                    <a:pt x="1079" y="33"/>
                  </a:lnTo>
                  <a:lnTo>
                    <a:pt x="1144" y="22"/>
                  </a:lnTo>
                  <a:lnTo>
                    <a:pt x="1209" y="13"/>
                  </a:lnTo>
                  <a:lnTo>
                    <a:pt x="1275" y="7"/>
                  </a:lnTo>
                  <a:lnTo>
                    <a:pt x="1344" y="4"/>
                  </a:lnTo>
                  <a:lnTo>
                    <a:pt x="1415" y="1"/>
                  </a:lnTo>
                  <a:lnTo>
                    <a:pt x="1489" y="0"/>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9" name="Freeform 49">
              <a:extLst>
                <a:ext uri="{FF2B5EF4-FFF2-40B4-BE49-F238E27FC236}">
                  <a16:creationId xmlns:a16="http://schemas.microsoft.com/office/drawing/2014/main" id="{8AF475FA-52DF-5321-7B6F-14E60DC20E68}"/>
                </a:ext>
              </a:extLst>
            </p:cNvPr>
            <p:cNvSpPr>
              <a:spLocks/>
            </p:cNvSpPr>
            <p:nvPr/>
          </p:nvSpPr>
          <p:spPr bwMode="auto">
            <a:xfrm>
              <a:off x="5868282" y="5168196"/>
              <a:ext cx="161660" cy="112895"/>
            </a:xfrm>
            <a:custGeom>
              <a:avLst/>
              <a:gdLst>
                <a:gd name="T0" fmla="*/ 0 w 695"/>
                <a:gd name="T1" fmla="*/ 0 h 495"/>
                <a:gd name="T2" fmla="*/ 0 w 695"/>
                <a:gd name="T3" fmla="*/ 0 h 495"/>
                <a:gd name="T4" fmla="*/ 0 w 695"/>
                <a:gd name="T5" fmla="*/ 0 h 495"/>
                <a:gd name="T6" fmla="*/ 0 w 695"/>
                <a:gd name="T7" fmla="*/ 0 h 495"/>
                <a:gd name="T8" fmla="*/ 0 w 695"/>
                <a:gd name="T9" fmla="*/ 0 h 495"/>
                <a:gd name="T10" fmla="*/ 0 w 695"/>
                <a:gd name="T11" fmla="*/ 0 h 495"/>
                <a:gd name="T12" fmla="*/ 0 w 695"/>
                <a:gd name="T13" fmla="*/ 0 h 495"/>
                <a:gd name="T14" fmla="*/ 0 w 695"/>
                <a:gd name="T15" fmla="*/ 0 h 495"/>
                <a:gd name="T16" fmla="*/ 0 w 695"/>
                <a:gd name="T17" fmla="*/ 0 h 495"/>
                <a:gd name="T18" fmla="*/ 0 w 695"/>
                <a:gd name="T19" fmla="*/ 0 h 495"/>
                <a:gd name="T20" fmla="*/ 0 w 695"/>
                <a:gd name="T21" fmla="*/ 0 h 495"/>
                <a:gd name="T22" fmla="*/ 0 w 695"/>
                <a:gd name="T23" fmla="*/ 0 h 495"/>
                <a:gd name="T24" fmla="*/ 0 w 695"/>
                <a:gd name="T25" fmla="*/ 0 h 495"/>
                <a:gd name="T26" fmla="*/ 0 w 695"/>
                <a:gd name="T27" fmla="*/ 0 h 495"/>
                <a:gd name="T28" fmla="*/ 0 w 695"/>
                <a:gd name="T29" fmla="*/ 0 h 495"/>
                <a:gd name="T30" fmla="*/ 0 w 695"/>
                <a:gd name="T31" fmla="*/ 0 h 495"/>
                <a:gd name="T32" fmla="*/ 0 w 695"/>
                <a:gd name="T33" fmla="*/ 0 h 495"/>
                <a:gd name="T34" fmla="*/ 0 w 695"/>
                <a:gd name="T35" fmla="*/ 0 h 495"/>
                <a:gd name="T36" fmla="*/ 0 w 695"/>
                <a:gd name="T37" fmla="*/ 0 h 495"/>
                <a:gd name="T38" fmla="*/ 0 w 695"/>
                <a:gd name="T39" fmla="*/ 0 h 495"/>
                <a:gd name="T40" fmla="*/ 0 w 695"/>
                <a:gd name="T41" fmla="*/ 0 h 495"/>
                <a:gd name="T42" fmla="*/ 0 w 695"/>
                <a:gd name="T43" fmla="*/ 0 h 495"/>
                <a:gd name="T44" fmla="*/ 0 w 695"/>
                <a:gd name="T45" fmla="*/ 0 h 495"/>
                <a:gd name="T46" fmla="*/ 0 w 695"/>
                <a:gd name="T47" fmla="*/ 0 h 495"/>
                <a:gd name="T48" fmla="*/ 0 w 695"/>
                <a:gd name="T49" fmla="*/ 0 h 495"/>
                <a:gd name="T50" fmla="*/ 0 w 695"/>
                <a:gd name="T51" fmla="*/ 0 h 495"/>
                <a:gd name="T52" fmla="*/ 0 w 695"/>
                <a:gd name="T53" fmla="*/ 0 h 495"/>
                <a:gd name="T54" fmla="*/ 0 w 695"/>
                <a:gd name="T55" fmla="*/ 0 h 495"/>
                <a:gd name="T56" fmla="*/ 0 w 695"/>
                <a:gd name="T57" fmla="*/ 0 h 495"/>
                <a:gd name="T58" fmla="*/ 0 w 695"/>
                <a:gd name="T59" fmla="*/ 0 h 495"/>
                <a:gd name="T60" fmla="*/ 0 w 695"/>
                <a:gd name="T61" fmla="*/ 0 h 495"/>
                <a:gd name="T62" fmla="*/ 0 w 695"/>
                <a:gd name="T63" fmla="*/ 0 h 495"/>
                <a:gd name="T64" fmla="*/ 1 w 695"/>
                <a:gd name="T65" fmla="*/ 0 h 495"/>
                <a:gd name="T66" fmla="*/ 1 w 695"/>
                <a:gd name="T67" fmla="*/ 0 h 495"/>
                <a:gd name="T68" fmla="*/ 1 w 695"/>
                <a:gd name="T69" fmla="*/ 0 h 495"/>
                <a:gd name="T70" fmla="*/ 1 w 695"/>
                <a:gd name="T71" fmla="*/ 0 h 495"/>
                <a:gd name="T72" fmla="*/ 1 w 695"/>
                <a:gd name="T73" fmla="*/ 0 h 495"/>
                <a:gd name="T74" fmla="*/ 1 w 695"/>
                <a:gd name="T75" fmla="*/ 0 h 495"/>
                <a:gd name="T76" fmla="*/ 1 w 695"/>
                <a:gd name="T77" fmla="*/ 0 h 495"/>
                <a:gd name="T78" fmla="*/ 1 w 695"/>
                <a:gd name="T79" fmla="*/ 0 h 495"/>
                <a:gd name="T80" fmla="*/ 1 w 695"/>
                <a:gd name="T81" fmla="*/ 0 h 4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95"/>
                <a:gd name="T124" fmla="*/ 0 h 495"/>
                <a:gd name="T125" fmla="*/ 695 w 695"/>
                <a:gd name="T126" fmla="*/ 495 h 4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95" h="495">
                  <a:moveTo>
                    <a:pt x="0" y="495"/>
                  </a:moveTo>
                  <a:lnTo>
                    <a:pt x="14" y="477"/>
                  </a:lnTo>
                  <a:lnTo>
                    <a:pt x="30" y="462"/>
                  </a:lnTo>
                  <a:lnTo>
                    <a:pt x="46" y="445"/>
                  </a:lnTo>
                  <a:lnTo>
                    <a:pt x="60" y="429"/>
                  </a:lnTo>
                  <a:lnTo>
                    <a:pt x="75" y="413"/>
                  </a:lnTo>
                  <a:lnTo>
                    <a:pt x="89" y="398"/>
                  </a:lnTo>
                  <a:lnTo>
                    <a:pt x="105" y="382"/>
                  </a:lnTo>
                  <a:lnTo>
                    <a:pt x="120" y="368"/>
                  </a:lnTo>
                  <a:lnTo>
                    <a:pt x="135" y="353"/>
                  </a:lnTo>
                  <a:lnTo>
                    <a:pt x="149" y="338"/>
                  </a:lnTo>
                  <a:lnTo>
                    <a:pt x="166" y="325"/>
                  </a:lnTo>
                  <a:lnTo>
                    <a:pt x="180" y="311"/>
                  </a:lnTo>
                  <a:lnTo>
                    <a:pt x="197" y="297"/>
                  </a:lnTo>
                  <a:lnTo>
                    <a:pt x="211" y="284"/>
                  </a:lnTo>
                  <a:lnTo>
                    <a:pt x="228" y="271"/>
                  </a:lnTo>
                  <a:lnTo>
                    <a:pt x="245" y="258"/>
                  </a:lnTo>
                  <a:lnTo>
                    <a:pt x="260" y="246"/>
                  </a:lnTo>
                  <a:lnTo>
                    <a:pt x="277" y="233"/>
                  </a:lnTo>
                  <a:lnTo>
                    <a:pt x="292" y="222"/>
                  </a:lnTo>
                  <a:lnTo>
                    <a:pt x="310" y="209"/>
                  </a:lnTo>
                  <a:lnTo>
                    <a:pt x="327" y="199"/>
                  </a:lnTo>
                  <a:lnTo>
                    <a:pt x="344" y="188"/>
                  </a:lnTo>
                  <a:lnTo>
                    <a:pt x="361" y="176"/>
                  </a:lnTo>
                  <a:lnTo>
                    <a:pt x="378" y="164"/>
                  </a:lnTo>
                  <a:lnTo>
                    <a:pt x="396" y="153"/>
                  </a:lnTo>
                  <a:lnTo>
                    <a:pt x="414" y="143"/>
                  </a:lnTo>
                  <a:lnTo>
                    <a:pt x="432" y="132"/>
                  </a:lnTo>
                  <a:lnTo>
                    <a:pt x="451" y="121"/>
                  </a:lnTo>
                  <a:lnTo>
                    <a:pt x="470" y="110"/>
                  </a:lnTo>
                  <a:lnTo>
                    <a:pt x="488" y="100"/>
                  </a:lnTo>
                  <a:lnTo>
                    <a:pt x="507" y="90"/>
                  </a:lnTo>
                  <a:lnTo>
                    <a:pt x="527" y="79"/>
                  </a:lnTo>
                  <a:lnTo>
                    <a:pt x="546" y="69"/>
                  </a:lnTo>
                  <a:lnTo>
                    <a:pt x="566" y="59"/>
                  </a:lnTo>
                  <a:lnTo>
                    <a:pt x="587" y="49"/>
                  </a:lnTo>
                  <a:lnTo>
                    <a:pt x="608" y="39"/>
                  </a:lnTo>
                  <a:lnTo>
                    <a:pt x="628" y="29"/>
                  </a:lnTo>
                  <a:lnTo>
                    <a:pt x="650" y="19"/>
                  </a:lnTo>
                  <a:lnTo>
                    <a:pt x="672" y="9"/>
                  </a:lnTo>
                  <a:lnTo>
                    <a:pt x="695" y="0"/>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40" name="Freeform 50">
              <a:extLst>
                <a:ext uri="{FF2B5EF4-FFF2-40B4-BE49-F238E27FC236}">
                  <a16:creationId xmlns:a16="http://schemas.microsoft.com/office/drawing/2014/main" id="{50038F6E-AEB7-8257-9077-97A1C9CE5482}"/>
                </a:ext>
              </a:extLst>
            </p:cNvPr>
            <p:cNvSpPr>
              <a:spLocks/>
            </p:cNvSpPr>
            <p:nvPr/>
          </p:nvSpPr>
          <p:spPr bwMode="auto">
            <a:xfrm>
              <a:off x="6029942" y="5131471"/>
              <a:ext cx="183958" cy="36725"/>
            </a:xfrm>
            <a:custGeom>
              <a:avLst/>
              <a:gdLst>
                <a:gd name="T0" fmla="*/ 0 w 794"/>
                <a:gd name="T1" fmla="*/ 0 h 166"/>
                <a:gd name="T2" fmla="*/ 0 w 794"/>
                <a:gd name="T3" fmla="*/ 0 h 166"/>
                <a:gd name="T4" fmla="*/ 0 w 794"/>
                <a:gd name="T5" fmla="*/ 0 h 166"/>
                <a:gd name="T6" fmla="*/ 0 w 794"/>
                <a:gd name="T7" fmla="*/ 0 h 166"/>
                <a:gd name="T8" fmla="*/ 0 w 794"/>
                <a:gd name="T9" fmla="*/ 0 h 166"/>
                <a:gd name="T10" fmla="*/ 0 w 794"/>
                <a:gd name="T11" fmla="*/ 0 h 166"/>
                <a:gd name="T12" fmla="*/ 0 w 794"/>
                <a:gd name="T13" fmla="*/ 0 h 166"/>
                <a:gd name="T14" fmla="*/ 0 w 794"/>
                <a:gd name="T15" fmla="*/ 0 h 166"/>
                <a:gd name="T16" fmla="*/ 0 w 794"/>
                <a:gd name="T17" fmla="*/ 0 h 166"/>
                <a:gd name="T18" fmla="*/ 0 w 794"/>
                <a:gd name="T19" fmla="*/ 0 h 166"/>
                <a:gd name="T20" fmla="*/ 0 w 794"/>
                <a:gd name="T21" fmla="*/ 0 h 166"/>
                <a:gd name="T22" fmla="*/ 0 w 794"/>
                <a:gd name="T23" fmla="*/ 0 h 166"/>
                <a:gd name="T24" fmla="*/ 0 w 794"/>
                <a:gd name="T25" fmla="*/ 0 h 166"/>
                <a:gd name="T26" fmla="*/ 0 w 794"/>
                <a:gd name="T27" fmla="*/ 0 h 166"/>
                <a:gd name="T28" fmla="*/ 0 w 794"/>
                <a:gd name="T29" fmla="*/ 0 h 166"/>
                <a:gd name="T30" fmla="*/ 0 w 794"/>
                <a:gd name="T31" fmla="*/ 0 h 166"/>
                <a:gd name="T32" fmla="*/ 0 w 794"/>
                <a:gd name="T33" fmla="*/ 0 h 166"/>
                <a:gd name="T34" fmla="*/ 0 w 794"/>
                <a:gd name="T35" fmla="*/ 0 h 166"/>
                <a:gd name="T36" fmla="*/ 0 w 794"/>
                <a:gd name="T37" fmla="*/ 0 h 166"/>
                <a:gd name="T38" fmla="*/ 0 w 794"/>
                <a:gd name="T39" fmla="*/ 0 h 166"/>
                <a:gd name="T40" fmla="*/ 0 w 794"/>
                <a:gd name="T41" fmla="*/ 0 h 166"/>
                <a:gd name="T42" fmla="*/ 0 w 794"/>
                <a:gd name="T43" fmla="*/ 0 h 166"/>
                <a:gd name="T44" fmla="*/ 0 w 794"/>
                <a:gd name="T45" fmla="*/ 0 h 166"/>
                <a:gd name="T46" fmla="*/ 0 w 794"/>
                <a:gd name="T47" fmla="*/ 0 h 166"/>
                <a:gd name="T48" fmla="*/ 0 w 794"/>
                <a:gd name="T49" fmla="*/ 0 h 166"/>
                <a:gd name="T50" fmla="*/ 0 w 794"/>
                <a:gd name="T51" fmla="*/ 0 h 166"/>
                <a:gd name="T52" fmla="*/ 0 w 794"/>
                <a:gd name="T53" fmla="*/ 0 h 166"/>
                <a:gd name="T54" fmla="*/ 0 w 794"/>
                <a:gd name="T55" fmla="*/ 0 h 166"/>
                <a:gd name="T56" fmla="*/ 0 w 794"/>
                <a:gd name="T57" fmla="*/ 0 h 166"/>
                <a:gd name="T58" fmla="*/ 0 w 794"/>
                <a:gd name="T59" fmla="*/ 0 h 166"/>
                <a:gd name="T60" fmla="*/ 0 w 794"/>
                <a:gd name="T61" fmla="*/ 0 h 166"/>
                <a:gd name="T62" fmla="*/ 0 w 794"/>
                <a:gd name="T63" fmla="*/ 0 h 166"/>
                <a:gd name="T64" fmla="*/ 0 w 794"/>
                <a:gd name="T65" fmla="*/ 0 h 166"/>
                <a:gd name="T66" fmla="*/ 0 w 794"/>
                <a:gd name="T67" fmla="*/ 0 h 166"/>
                <a:gd name="T68" fmla="*/ 0 w 794"/>
                <a:gd name="T69" fmla="*/ 0 h 166"/>
                <a:gd name="T70" fmla="*/ 0 w 794"/>
                <a:gd name="T71" fmla="*/ 0 h 166"/>
                <a:gd name="T72" fmla="*/ 0 w 794"/>
                <a:gd name="T73" fmla="*/ 0 h 166"/>
                <a:gd name="T74" fmla="*/ 0 w 794"/>
                <a:gd name="T75" fmla="*/ 0 h 166"/>
                <a:gd name="T76" fmla="*/ 0 w 794"/>
                <a:gd name="T77" fmla="*/ 0 h 166"/>
                <a:gd name="T78" fmla="*/ 0 w 794"/>
                <a:gd name="T79" fmla="*/ 0 h 166"/>
                <a:gd name="T80" fmla="*/ 1 w 794"/>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94"/>
                <a:gd name="T124" fmla="*/ 0 h 166"/>
                <a:gd name="T125" fmla="*/ 794 w 794"/>
                <a:gd name="T126" fmla="*/ 166 h 1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94" h="166">
                  <a:moveTo>
                    <a:pt x="0" y="166"/>
                  </a:moveTo>
                  <a:lnTo>
                    <a:pt x="18" y="155"/>
                  </a:lnTo>
                  <a:lnTo>
                    <a:pt x="38" y="147"/>
                  </a:lnTo>
                  <a:lnTo>
                    <a:pt x="58" y="137"/>
                  </a:lnTo>
                  <a:lnTo>
                    <a:pt x="78" y="128"/>
                  </a:lnTo>
                  <a:lnTo>
                    <a:pt x="97" y="120"/>
                  </a:lnTo>
                  <a:lnTo>
                    <a:pt x="117" y="112"/>
                  </a:lnTo>
                  <a:lnTo>
                    <a:pt x="135" y="104"/>
                  </a:lnTo>
                  <a:lnTo>
                    <a:pt x="155" y="97"/>
                  </a:lnTo>
                  <a:lnTo>
                    <a:pt x="174" y="91"/>
                  </a:lnTo>
                  <a:lnTo>
                    <a:pt x="194" y="83"/>
                  </a:lnTo>
                  <a:lnTo>
                    <a:pt x="212" y="76"/>
                  </a:lnTo>
                  <a:lnTo>
                    <a:pt x="231" y="70"/>
                  </a:lnTo>
                  <a:lnTo>
                    <a:pt x="250" y="66"/>
                  </a:lnTo>
                  <a:lnTo>
                    <a:pt x="269" y="60"/>
                  </a:lnTo>
                  <a:lnTo>
                    <a:pt x="288" y="55"/>
                  </a:lnTo>
                  <a:lnTo>
                    <a:pt x="307" y="49"/>
                  </a:lnTo>
                  <a:lnTo>
                    <a:pt x="327" y="44"/>
                  </a:lnTo>
                  <a:lnTo>
                    <a:pt x="346" y="41"/>
                  </a:lnTo>
                  <a:lnTo>
                    <a:pt x="365" y="37"/>
                  </a:lnTo>
                  <a:lnTo>
                    <a:pt x="384" y="32"/>
                  </a:lnTo>
                  <a:lnTo>
                    <a:pt x="403" y="30"/>
                  </a:lnTo>
                  <a:lnTo>
                    <a:pt x="423" y="26"/>
                  </a:lnTo>
                  <a:lnTo>
                    <a:pt x="441" y="23"/>
                  </a:lnTo>
                  <a:lnTo>
                    <a:pt x="461" y="19"/>
                  </a:lnTo>
                  <a:lnTo>
                    <a:pt x="481" y="17"/>
                  </a:lnTo>
                  <a:lnTo>
                    <a:pt x="501" y="14"/>
                  </a:lnTo>
                  <a:lnTo>
                    <a:pt x="521" y="12"/>
                  </a:lnTo>
                  <a:lnTo>
                    <a:pt x="541" y="11"/>
                  </a:lnTo>
                  <a:lnTo>
                    <a:pt x="561" y="8"/>
                  </a:lnTo>
                  <a:lnTo>
                    <a:pt x="580" y="7"/>
                  </a:lnTo>
                  <a:lnTo>
                    <a:pt x="601" y="6"/>
                  </a:lnTo>
                  <a:lnTo>
                    <a:pt x="622" y="5"/>
                  </a:lnTo>
                  <a:lnTo>
                    <a:pt x="643" y="4"/>
                  </a:lnTo>
                  <a:lnTo>
                    <a:pt x="663" y="2"/>
                  </a:lnTo>
                  <a:lnTo>
                    <a:pt x="684" y="1"/>
                  </a:lnTo>
                  <a:lnTo>
                    <a:pt x="705" y="1"/>
                  </a:lnTo>
                  <a:lnTo>
                    <a:pt x="728" y="1"/>
                  </a:lnTo>
                  <a:lnTo>
                    <a:pt x="748" y="0"/>
                  </a:lnTo>
                  <a:lnTo>
                    <a:pt x="771" y="0"/>
                  </a:lnTo>
                  <a:lnTo>
                    <a:pt x="794" y="0"/>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41" name="Line 51">
              <a:extLst>
                <a:ext uri="{FF2B5EF4-FFF2-40B4-BE49-F238E27FC236}">
                  <a16:creationId xmlns:a16="http://schemas.microsoft.com/office/drawing/2014/main" id="{ECD4CED1-0C3A-6116-1A2B-A571646852F6}"/>
                </a:ext>
              </a:extLst>
            </p:cNvPr>
            <p:cNvSpPr>
              <a:spLocks noChangeShapeType="1"/>
            </p:cNvSpPr>
            <p:nvPr/>
          </p:nvSpPr>
          <p:spPr bwMode="auto">
            <a:xfrm flipV="1">
              <a:off x="6222262" y="4274548"/>
              <a:ext cx="0" cy="1358829"/>
            </a:xfrm>
            <a:prstGeom prst="line">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txBody>
            <a:bodyPr/>
            <a:lstStyle/>
            <a:p>
              <a:endParaRPr lang="es-ES"/>
            </a:p>
          </p:txBody>
        </p:sp>
        <p:grpSp>
          <p:nvGrpSpPr>
            <p:cNvPr id="42" name="Group 52">
              <a:extLst>
                <a:ext uri="{FF2B5EF4-FFF2-40B4-BE49-F238E27FC236}">
                  <a16:creationId xmlns:a16="http://schemas.microsoft.com/office/drawing/2014/main" id="{63E2B03B-2A5E-AC3B-CA1F-14351889E54D}"/>
                </a:ext>
              </a:extLst>
            </p:cNvPr>
            <p:cNvGrpSpPr>
              <a:grpSpLocks/>
            </p:cNvGrpSpPr>
            <p:nvPr/>
          </p:nvGrpSpPr>
          <p:grpSpPr bwMode="auto">
            <a:xfrm>
              <a:off x="6231466" y="4520714"/>
              <a:ext cx="349799" cy="365890"/>
              <a:chOff x="2970" y="2329"/>
              <a:chExt cx="251" cy="269"/>
            </a:xfrm>
          </p:grpSpPr>
          <p:sp>
            <p:nvSpPr>
              <p:cNvPr id="51" name="Line 53">
                <a:extLst>
                  <a:ext uri="{FF2B5EF4-FFF2-40B4-BE49-F238E27FC236}">
                    <a16:creationId xmlns:a16="http://schemas.microsoft.com/office/drawing/2014/main" id="{A34F2ACF-544F-15E6-CD86-01FB0D5CFA5C}"/>
                  </a:ext>
                </a:extLst>
              </p:cNvPr>
              <p:cNvSpPr>
                <a:spLocks noChangeShapeType="1"/>
              </p:cNvSpPr>
              <p:nvPr/>
            </p:nvSpPr>
            <p:spPr bwMode="auto">
              <a:xfrm>
                <a:off x="3093" y="2370"/>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52" name="Line 54">
                <a:extLst>
                  <a:ext uri="{FF2B5EF4-FFF2-40B4-BE49-F238E27FC236}">
                    <a16:creationId xmlns:a16="http://schemas.microsoft.com/office/drawing/2014/main" id="{38DAA5D0-0717-E9D6-E330-5CB04491E205}"/>
                  </a:ext>
                </a:extLst>
              </p:cNvPr>
              <p:cNvSpPr>
                <a:spLocks noChangeShapeType="1"/>
              </p:cNvSpPr>
              <p:nvPr/>
            </p:nvSpPr>
            <p:spPr bwMode="auto">
              <a:xfrm flipH="1" flipV="1">
                <a:off x="3113" y="2361"/>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53" name="Line 55">
                <a:extLst>
                  <a:ext uri="{FF2B5EF4-FFF2-40B4-BE49-F238E27FC236}">
                    <a16:creationId xmlns:a16="http://schemas.microsoft.com/office/drawing/2014/main" id="{189FA222-A980-4EBD-BD40-B806BAD2B1EC}"/>
                  </a:ext>
                </a:extLst>
              </p:cNvPr>
              <p:cNvSpPr>
                <a:spLocks noChangeShapeType="1"/>
              </p:cNvSpPr>
              <p:nvPr/>
            </p:nvSpPr>
            <p:spPr bwMode="auto">
              <a:xfrm flipH="1">
                <a:off x="3113" y="2370"/>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54" name="Freeform 56">
                <a:extLst>
                  <a:ext uri="{FF2B5EF4-FFF2-40B4-BE49-F238E27FC236}">
                    <a16:creationId xmlns:a16="http://schemas.microsoft.com/office/drawing/2014/main" id="{77F336FC-8253-84AD-C874-36C7385822E5}"/>
                  </a:ext>
                </a:extLst>
              </p:cNvPr>
              <p:cNvSpPr>
                <a:spLocks noChangeArrowheads="1"/>
              </p:cNvSpPr>
              <p:nvPr/>
            </p:nvSpPr>
            <p:spPr bwMode="auto">
              <a:xfrm>
                <a:off x="3074" y="2370"/>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55" name="Text Box 57">
                <a:extLst>
                  <a:ext uri="{FF2B5EF4-FFF2-40B4-BE49-F238E27FC236}">
                    <a16:creationId xmlns:a16="http://schemas.microsoft.com/office/drawing/2014/main" id="{FFB93FA8-4ABE-9AB0-8601-927565ECC3EB}"/>
                  </a:ext>
                </a:extLst>
              </p:cNvPr>
              <p:cNvSpPr txBox="1">
                <a:spLocks noChangeArrowheads="1"/>
              </p:cNvSpPr>
              <p:nvPr/>
            </p:nvSpPr>
            <p:spPr bwMode="auto">
              <a:xfrm>
                <a:off x="2970" y="2329"/>
                <a:ext cx="25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t>N</a:t>
                </a:r>
              </a:p>
            </p:txBody>
          </p:sp>
        </p:grpSp>
        <p:grpSp>
          <p:nvGrpSpPr>
            <p:cNvPr id="43" name="Group 58">
              <a:extLst>
                <a:ext uri="{FF2B5EF4-FFF2-40B4-BE49-F238E27FC236}">
                  <a16:creationId xmlns:a16="http://schemas.microsoft.com/office/drawing/2014/main" id="{678FD40A-63E1-7A22-F6B7-7DFAE8B00696}"/>
                </a:ext>
              </a:extLst>
            </p:cNvPr>
            <p:cNvGrpSpPr>
              <a:grpSpLocks/>
            </p:cNvGrpSpPr>
            <p:nvPr/>
          </p:nvGrpSpPr>
          <p:grpSpPr bwMode="auto">
            <a:xfrm>
              <a:off x="5345509" y="4446340"/>
              <a:ext cx="326108" cy="369971"/>
              <a:chOff x="2049" y="2457"/>
              <a:chExt cx="234" cy="272"/>
            </a:xfrm>
          </p:grpSpPr>
          <p:sp>
            <p:nvSpPr>
              <p:cNvPr id="46" name="Line 59">
                <a:extLst>
                  <a:ext uri="{FF2B5EF4-FFF2-40B4-BE49-F238E27FC236}">
                    <a16:creationId xmlns:a16="http://schemas.microsoft.com/office/drawing/2014/main" id="{8DE2EDA5-4B16-169E-F4E2-F18156460214}"/>
                  </a:ext>
                </a:extLst>
              </p:cNvPr>
              <p:cNvSpPr>
                <a:spLocks noChangeShapeType="1"/>
              </p:cNvSpPr>
              <p:nvPr/>
            </p:nvSpPr>
            <p:spPr bwMode="auto">
              <a:xfrm>
                <a:off x="2154" y="2507"/>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47" name="Line 60">
                <a:extLst>
                  <a:ext uri="{FF2B5EF4-FFF2-40B4-BE49-F238E27FC236}">
                    <a16:creationId xmlns:a16="http://schemas.microsoft.com/office/drawing/2014/main" id="{D714F9D8-12BD-D3DF-A085-908A2D0E8D61}"/>
                  </a:ext>
                </a:extLst>
              </p:cNvPr>
              <p:cNvSpPr>
                <a:spLocks noChangeShapeType="1"/>
              </p:cNvSpPr>
              <p:nvPr/>
            </p:nvSpPr>
            <p:spPr bwMode="auto">
              <a:xfrm flipH="1" flipV="1">
                <a:off x="2174" y="2498"/>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48" name="Line 61">
                <a:extLst>
                  <a:ext uri="{FF2B5EF4-FFF2-40B4-BE49-F238E27FC236}">
                    <a16:creationId xmlns:a16="http://schemas.microsoft.com/office/drawing/2014/main" id="{E5494294-4C28-8CBF-6B10-FDB3F89CCA27}"/>
                  </a:ext>
                </a:extLst>
              </p:cNvPr>
              <p:cNvSpPr>
                <a:spLocks noChangeShapeType="1"/>
              </p:cNvSpPr>
              <p:nvPr/>
            </p:nvSpPr>
            <p:spPr bwMode="auto">
              <a:xfrm flipH="1">
                <a:off x="2174" y="2507"/>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49" name="Freeform 62">
                <a:extLst>
                  <a:ext uri="{FF2B5EF4-FFF2-40B4-BE49-F238E27FC236}">
                    <a16:creationId xmlns:a16="http://schemas.microsoft.com/office/drawing/2014/main" id="{75E45BEC-0ADB-C0DC-D63B-408B559F8013}"/>
                  </a:ext>
                </a:extLst>
              </p:cNvPr>
              <p:cNvSpPr>
                <a:spLocks noChangeArrowheads="1"/>
              </p:cNvSpPr>
              <p:nvPr/>
            </p:nvSpPr>
            <p:spPr bwMode="auto">
              <a:xfrm>
                <a:off x="2135" y="2507"/>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50" name="Text Box 63">
                <a:extLst>
                  <a:ext uri="{FF2B5EF4-FFF2-40B4-BE49-F238E27FC236}">
                    <a16:creationId xmlns:a16="http://schemas.microsoft.com/office/drawing/2014/main" id="{5F23F566-B0E8-A326-BCE8-98527DB82B32}"/>
                  </a:ext>
                </a:extLst>
              </p:cNvPr>
              <p:cNvSpPr txBox="1">
                <a:spLocks noChangeArrowheads="1"/>
              </p:cNvSpPr>
              <p:nvPr/>
            </p:nvSpPr>
            <p:spPr bwMode="auto">
              <a:xfrm>
                <a:off x="2049" y="2457"/>
                <a:ext cx="23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L</a:t>
                </a:r>
                <a:endParaRPr lang="es-ES_tradnl" altLang="es-ES" sz="1800" i="0" dirty="0"/>
              </a:p>
            </p:txBody>
          </p:sp>
        </p:grpSp>
        <p:sp>
          <p:nvSpPr>
            <p:cNvPr id="44" name="Text Box 64">
              <a:extLst>
                <a:ext uri="{FF2B5EF4-FFF2-40B4-BE49-F238E27FC236}">
                  <a16:creationId xmlns:a16="http://schemas.microsoft.com/office/drawing/2014/main" id="{BFA1B7F6-23ED-BAE0-6D05-50DCD734D29B}"/>
                </a:ext>
              </a:extLst>
            </p:cNvPr>
            <p:cNvSpPr txBox="1">
              <a:spLocks noChangeArrowheads="1"/>
            </p:cNvSpPr>
            <p:nvPr/>
          </p:nvSpPr>
          <p:spPr bwMode="auto">
            <a:xfrm>
              <a:off x="5745799" y="4817587"/>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sym typeface="Symbol" panose="05050102010706020507" pitchFamily="18" charset="2"/>
                </a:rPr>
                <a:t></a:t>
              </a:r>
              <a:endParaRPr lang="es-ES_tradnl" altLang="es-ES" sz="1800" i="0" dirty="0"/>
            </a:p>
          </p:txBody>
        </p:sp>
      </p:grpSp>
      <mc:AlternateContent xmlns:mc="http://schemas.openxmlformats.org/markup-compatibility/2006" xmlns:a14="http://schemas.microsoft.com/office/drawing/2010/main">
        <mc:Choice Requires="a14">
          <p:sp>
            <p:nvSpPr>
              <p:cNvPr id="57" name="Object 57">
                <a:extLst>
                  <a:ext uri="{FF2B5EF4-FFF2-40B4-BE49-F238E27FC236}">
                    <a16:creationId xmlns:a16="http://schemas.microsoft.com/office/drawing/2014/main" id="{C310769F-55CA-146B-8847-F3C3E11C5748}"/>
                  </a:ext>
                </a:extLst>
              </p:cNvPr>
              <p:cNvSpPr txBox="1"/>
              <p:nvPr/>
            </p:nvSpPr>
            <p:spPr bwMode="auto">
              <a:xfrm>
                <a:off x="3673385" y="4505717"/>
                <a:ext cx="6399773" cy="1538193"/>
              </a:xfrm>
              <a:prstGeom prst="rect">
                <a:avLst/>
              </a:prstGeom>
              <a:noFill/>
              <a:ln>
                <a:noFill/>
              </a:ln>
              <a:effectLst/>
            </p:spPr>
            <p:txBody>
              <a:bodyPr>
                <a:noAutofit/>
              </a:bodyPr>
              <a:lstStyle/>
              <a:p>
                <a:pPr>
                  <a:lnSpc>
                    <a:spcPts val="2800"/>
                  </a:lnSpc>
                </a:pPr>
                <a14:m>
                  <m:oMathPara xmlns:m="http://schemas.openxmlformats.org/officeDocument/2006/math">
                    <m:oMathParaPr>
                      <m:jc m:val="left"/>
                    </m:oMathParaPr>
                    <m:oMath xmlns:m="http://schemas.openxmlformats.org/officeDocument/2006/math">
                      <m:r>
                        <m:rPr>
                          <m:nor/>
                        </m:rPr>
                        <a:rPr lang="es-ES" smtClean="0">
                          <a:solidFill>
                            <a:srgbClr val="0070C0"/>
                          </a:solidFill>
                          <a:latin typeface="Cambria Math" panose="02040503050406030204" pitchFamily="18" charset="0"/>
                        </a:rPr>
                        <m:t>I</m:t>
                      </m:r>
                      <m:r>
                        <m:rPr>
                          <m:nor/>
                        </m:rPr>
                        <a:rPr lang="es-ES" smtClean="0">
                          <a:solidFill>
                            <a:srgbClr val="0070C0"/>
                          </a:solidFill>
                          <a:latin typeface="Cambria Math" panose="02040503050406030204" pitchFamily="18" charset="0"/>
                        </a:rPr>
                        <m:t> </m:t>
                      </m:r>
                      <m:r>
                        <a:rPr lang="es-ES" i="0">
                          <a:solidFill>
                            <a:srgbClr val="0070C0"/>
                          </a:solidFill>
                          <a:latin typeface="Cambria Math" panose="02040503050406030204" pitchFamily="18" charset="0"/>
                        </a:rPr>
                        <m:t>=</m:t>
                      </m:r>
                      <m:r>
                        <m:rPr>
                          <m:nor/>
                        </m:rPr>
                        <a:rPr lang="es-ES">
                          <a:solidFill>
                            <a:srgbClr val="0070C0"/>
                          </a:solidFill>
                          <a:latin typeface="Cambria Math" panose="02040503050406030204" pitchFamily="18" charset="0"/>
                        </a:rPr>
                        <m:t> </m:t>
                      </m:r>
                      <m:sSub>
                        <m:sSubPr>
                          <m:ctrlPr>
                            <a:rPr lang="es-ES" i="1">
                              <a:solidFill>
                                <a:srgbClr val="0070C0"/>
                              </a:solidFill>
                              <a:latin typeface="Cambria Math" panose="02040503050406030204" pitchFamily="18" charset="0"/>
                            </a:rPr>
                          </m:ctrlPr>
                        </m:sSubPr>
                        <m:e>
                          <m:r>
                            <m:rPr>
                              <m:nor/>
                            </m:rPr>
                            <a:rPr lang="es-ES">
                              <a:solidFill>
                                <a:srgbClr val="0070C0"/>
                              </a:solidFill>
                              <a:latin typeface="Cambria Math" panose="02040503050406030204" pitchFamily="18" charset="0"/>
                            </a:rPr>
                            <m:t>I</m:t>
                          </m:r>
                        </m:e>
                        <m:sub>
                          <m:r>
                            <m:rPr>
                              <m:sty m:val="p"/>
                            </m:rPr>
                            <a:rPr lang="es-ES" i="0">
                              <a:solidFill>
                                <a:srgbClr val="0070C0"/>
                              </a:solidFill>
                              <a:latin typeface="Cambria Math" panose="02040503050406030204" pitchFamily="18" charset="0"/>
                            </a:rPr>
                            <m:t>L</m:t>
                          </m:r>
                        </m:sub>
                      </m:sSub>
                      <m:r>
                        <m:rPr>
                          <m:nor/>
                        </m:rPr>
                        <a:rPr lang="es-ES">
                          <a:solidFill>
                            <a:srgbClr val="0070C0"/>
                          </a:solidFill>
                          <a:latin typeface="Cambria Math" panose="02040503050406030204" pitchFamily="18" charset="0"/>
                        </a:rPr>
                        <m:t> </m:t>
                      </m:r>
                      <m:sSub>
                        <m:sSubPr>
                          <m:ctrlPr>
                            <a:rPr lang="es-ES" i="1">
                              <a:solidFill>
                                <a:srgbClr val="0070C0"/>
                              </a:solidFill>
                              <a:latin typeface="Cambria Math" panose="02040503050406030204" pitchFamily="18" charset="0"/>
                            </a:rPr>
                          </m:ctrlPr>
                        </m:sSubPr>
                        <m:e>
                          <m:r>
                            <m:rPr>
                              <m:nor/>
                            </m:rPr>
                            <a:rPr lang="es-ES">
                              <a:solidFill>
                                <a:srgbClr val="0070C0"/>
                              </a:solidFill>
                              <a:latin typeface="Cambria Math" panose="02040503050406030204" pitchFamily="18" charset="0"/>
                            </a:rPr>
                            <m:t>K</m:t>
                          </m:r>
                        </m:e>
                        <m:sub>
                          <m:r>
                            <m:rPr>
                              <m:sty m:val="p"/>
                            </m:rPr>
                            <a:rPr lang="es-ES" i="0">
                              <a:solidFill>
                                <a:srgbClr val="0070C0"/>
                              </a:solidFill>
                              <a:latin typeface="Cambria Math" panose="02040503050406030204" pitchFamily="18" charset="0"/>
                            </a:rPr>
                            <m:t>d</m:t>
                          </m:r>
                        </m:sub>
                      </m:sSub>
                      <m:r>
                        <a:rPr lang="es-ES" b="0" i="0" smtClean="0">
                          <a:solidFill>
                            <a:srgbClr val="0070C0"/>
                          </a:solidFill>
                          <a:latin typeface="Cambria Math" panose="02040503050406030204" pitchFamily="18" charset="0"/>
                        </a:rPr>
                        <m:t>  </m:t>
                      </m:r>
                      <m:sSub>
                        <m:sSubPr>
                          <m:ctrlPr>
                            <a:rPr lang="es-ES" b="0" i="1" smtClean="0">
                              <a:solidFill>
                                <a:srgbClr val="0070C0"/>
                              </a:solidFill>
                              <a:latin typeface="Cambria Math" panose="02040503050406030204" pitchFamily="18" charset="0"/>
                            </a:rPr>
                          </m:ctrlPr>
                        </m:sSubPr>
                        <m:e>
                          <m:d>
                            <m:dPr>
                              <m:ctrlPr>
                                <a:rPr lang="es-ES" i="1">
                                  <a:solidFill>
                                    <a:srgbClr val="0070C0"/>
                                  </a:solidFill>
                                  <a:latin typeface="Cambria Math" panose="02040503050406030204" pitchFamily="18" charset="0"/>
                                </a:rPr>
                              </m:ctrlPr>
                            </m:dPr>
                            <m:e>
                              <m:f>
                                <m:fPr>
                                  <m:ctrlPr>
                                    <a:rPr lang="es-ES" i="1">
                                      <a:solidFill>
                                        <a:srgbClr val="0070C0"/>
                                      </a:solidFill>
                                      <a:latin typeface="Cambria Math" panose="02040503050406030204" pitchFamily="18" charset="0"/>
                                    </a:rPr>
                                  </m:ctrlPr>
                                </m:fPr>
                                <m:num>
                                  <m:acc>
                                    <m:accPr>
                                      <m:chr m:val="⃗"/>
                                      <m:ctrlPr>
                                        <a:rPr lang="es-ES" i="1">
                                          <a:solidFill>
                                            <a:srgbClr val="0070C0"/>
                                          </a:solidFill>
                                          <a:latin typeface="Cambria Math" panose="02040503050406030204" pitchFamily="18" charset="0"/>
                                        </a:rPr>
                                      </m:ctrlPr>
                                    </m:accPr>
                                    <m:e>
                                      <m:r>
                                        <m:rPr>
                                          <m:sty m:val="p"/>
                                        </m:rPr>
                                        <a:rPr lang="es-ES" i="0">
                                          <a:solidFill>
                                            <a:srgbClr val="0070C0"/>
                                          </a:solidFill>
                                          <a:latin typeface="Cambria Math" panose="02040503050406030204" pitchFamily="18" charset="0"/>
                                        </a:rPr>
                                        <m:t>N</m:t>
                                      </m:r>
                                    </m:e>
                                  </m:acc>
                                  <m:r>
                                    <a:rPr lang="es-ES" i="0">
                                      <a:solidFill>
                                        <a:srgbClr val="0070C0"/>
                                      </a:solidFill>
                                      <a:latin typeface="Cambria Math" panose="02040503050406030204" pitchFamily="18" charset="0"/>
                                    </a:rPr>
                                    <m:t> </m:t>
                                  </m:r>
                                  <m:acc>
                                    <m:accPr>
                                      <m:chr m:val="⃗"/>
                                      <m:ctrlPr>
                                        <a:rPr lang="es-ES" i="1">
                                          <a:solidFill>
                                            <a:srgbClr val="0070C0"/>
                                          </a:solidFill>
                                          <a:latin typeface="Cambria Math" panose="02040503050406030204" pitchFamily="18" charset="0"/>
                                        </a:rPr>
                                      </m:ctrlPr>
                                    </m:accPr>
                                    <m:e>
                                      <m:r>
                                        <m:rPr>
                                          <m:sty m:val="p"/>
                                        </m:rPr>
                                        <a:rPr lang="es-ES" i="0">
                                          <a:solidFill>
                                            <a:srgbClr val="0070C0"/>
                                          </a:solidFill>
                                          <a:latin typeface="Cambria Math" panose="02040503050406030204" pitchFamily="18" charset="0"/>
                                        </a:rPr>
                                        <m:t>L</m:t>
                                      </m:r>
                                    </m:e>
                                  </m:acc>
                                  <m:r>
                                    <a:rPr lang="es-ES" i="0">
                                      <a:solidFill>
                                        <a:srgbClr val="0070C0"/>
                                      </a:solidFill>
                                      <a:latin typeface="Cambria Math" panose="02040503050406030204" pitchFamily="18" charset="0"/>
                                    </a:rPr>
                                    <m:t> +</m:t>
                                  </m:r>
                                  <m:r>
                                    <m:rPr>
                                      <m:sty m:val="p"/>
                                    </m:rPr>
                                    <a:rPr lang="es-ES" i="0">
                                      <a:solidFill>
                                        <a:srgbClr val="0070C0"/>
                                      </a:solidFill>
                                      <a:latin typeface="Cambria Math" panose="02040503050406030204" pitchFamily="18" charset="0"/>
                                    </a:rPr>
                                    <m:t>w</m:t>
                                  </m:r>
                                </m:num>
                                <m:den>
                                  <m:r>
                                    <a:rPr lang="es-ES" i="0">
                                      <a:solidFill>
                                        <a:srgbClr val="0070C0"/>
                                      </a:solidFill>
                                      <a:latin typeface="Cambria Math" panose="02040503050406030204" pitchFamily="18" charset="0"/>
                                    </a:rPr>
                                    <m:t>1+</m:t>
                                  </m:r>
                                  <m:r>
                                    <m:rPr>
                                      <m:sty m:val="p"/>
                                    </m:rPr>
                                    <a:rPr lang="es-ES" i="0">
                                      <a:solidFill>
                                        <a:srgbClr val="0070C0"/>
                                      </a:solidFill>
                                      <a:latin typeface="Cambria Math" panose="02040503050406030204" pitchFamily="18" charset="0"/>
                                    </a:rPr>
                                    <m:t>w</m:t>
                                  </m:r>
                                </m:den>
                              </m:f>
                            </m:e>
                          </m:d>
                        </m:e>
                        <m:sub>
                          <m:r>
                            <a:rPr lang="es-ES" b="0" i="0" smtClean="0">
                              <a:solidFill>
                                <a:srgbClr val="0070C0"/>
                              </a:solidFill>
                              <a:latin typeface="Cambria Math" panose="02040503050406030204" pitchFamily="18" charset="0"/>
                            </a:rPr>
                            <m:t>[0, 1]</m:t>
                          </m:r>
                        </m:sub>
                      </m:sSub>
                    </m:oMath>
                  </m:oMathPara>
                </a14:m>
                <a:br>
                  <a:rPr lang="es-ES" dirty="0">
                    <a:solidFill>
                      <a:srgbClr val="0070C0"/>
                    </a:solidFill>
                    <a:latin typeface="Cambria Math" panose="02040503050406030204" pitchFamily="18" charset="0"/>
                  </a:rPr>
                </a:br>
                <a:br>
                  <a:rPr lang="es-ES" dirty="0">
                    <a:solidFill>
                      <a:srgbClr val="0070C0"/>
                    </a:solidFill>
                    <a:latin typeface="Cambria Math" panose="02040503050406030204" pitchFamily="18" charset="0"/>
                  </a:rPr>
                </a:br>
                <a14:m>
                  <m:oMath xmlns:m="http://schemas.openxmlformats.org/officeDocument/2006/math">
                    <m:r>
                      <a:rPr lang="es-ES" i="0">
                        <a:solidFill>
                          <a:srgbClr val="0070C0"/>
                        </a:solidFill>
                        <a:latin typeface="Cambria Math" panose="02040503050406030204" pitchFamily="18" charset="0"/>
                      </a:rPr>
                      <m:t>(</m:t>
                    </m:r>
                    <m:r>
                      <m:rPr>
                        <m:sty m:val="p"/>
                      </m:rPr>
                      <a:rPr lang="es-ES" i="0">
                        <a:solidFill>
                          <a:srgbClr val="0070C0"/>
                        </a:solidFill>
                        <a:latin typeface="Cambria Math" panose="02040503050406030204" pitchFamily="18" charset="0"/>
                      </a:rPr>
                      <m:t>x</m:t>
                    </m:r>
                    <m:sSub>
                      <m:sSubPr>
                        <m:ctrlPr>
                          <a:rPr lang="es-ES" i="1">
                            <a:solidFill>
                              <a:srgbClr val="0070C0"/>
                            </a:solidFill>
                            <a:latin typeface="Cambria Math" panose="02040503050406030204" pitchFamily="18" charset="0"/>
                          </a:rPr>
                        </m:ctrlPr>
                      </m:sSubPr>
                      <m:e>
                        <m:r>
                          <a:rPr lang="es-ES" i="0">
                            <a:solidFill>
                              <a:srgbClr val="0070C0"/>
                            </a:solidFill>
                            <a:latin typeface="Cambria Math" panose="02040503050406030204" pitchFamily="18" charset="0"/>
                          </a:rPr>
                          <m:t>)</m:t>
                        </m:r>
                      </m:e>
                      <m:sub>
                        <m:d>
                          <m:dPr>
                            <m:begChr m:val="["/>
                            <m:endChr m:val="]"/>
                            <m:ctrlPr>
                              <a:rPr lang="es-ES" b="0" i="1" smtClean="0">
                                <a:solidFill>
                                  <a:srgbClr val="0070C0"/>
                                </a:solidFill>
                                <a:latin typeface="Cambria Math" panose="02040503050406030204" pitchFamily="18" charset="0"/>
                              </a:rPr>
                            </m:ctrlPr>
                          </m:dPr>
                          <m:e>
                            <m:r>
                              <a:rPr lang="es-ES" b="0" i="0" smtClean="0">
                                <a:solidFill>
                                  <a:srgbClr val="0070C0"/>
                                </a:solidFill>
                                <a:latin typeface="Cambria Math" panose="02040503050406030204" pitchFamily="18" charset="0"/>
                              </a:rPr>
                              <m:t>0,  1</m:t>
                            </m:r>
                          </m:e>
                        </m:d>
                      </m:sub>
                    </m:sSub>
                    <m:r>
                      <a:rPr lang="es-ES" i="0">
                        <a:solidFill>
                          <a:srgbClr val="0070C0"/>
                        </a:solidFill>
                        <a:latin typeface="Cambria Math" panose="02040503050406030204" pitchFamily="18" charset="0"/>
                      </a:rPr>
                      <m:t>=</m:t>
                    </m:r>
                    <m:func>
                      <m:funcPr>
                        <m:ctrlPr>
                          <a:rPr lang="es-ES" i="1">
                            <a:solidFill>
                              <a:srgbClr val="0070C0"/>
                            </a:solidFill>
                            <a:latin typeface="Cambria Math" panose="02040503050406030204" pitchFamily="18" charset="0"/>
                          </a:rPr>
                        </m:ctrlPr>
                      </m:funcPr>
                      <m:fName>
                        <m:r>
                          <m:rPr>
                            <m:sty m:val="p"/>
                          </m:rPr>
                          <a:rPr lang="es-ES" b="0" i="0" smtClean="0">
                            <a:solidFill>
                              <a:srgbClr val="0070C0"/>
                            </a:solidFill>
                            <a:latin typeface="Cambria Math" panose="02040503050406030204" pitchFamily="18" charset="0"/>
                          </a:rPr>
                          <m:t>clamp</m:t>
                        </m:r>
                      </m:fName>
                      <m:e>
                        <m:r>
                          <a:rPr lang="es-ES" i="0">
                            <a:solidFill>
                              <a:srgbClr val="0070C0"/>
                            </a:solidFill>
                            <a:latin typeface="Cambria Math" panose="02040503050406030204" pitchFamily="18" charset="0"/>
                          </a:rPr>
                          <m:t>(</m:t>
                        </m:r>
                      </m:e>
                    </m:func>
                    <m:r>
                      <m:rPr>
                        <m:sty m:val="p"/>
                      </m:rPr>
                      <a:rPr lang="es-ES" i="0">
                        <a:solidFill>
                          <a:srgbClr val="0070C0"/>
                        </a:solidFill>
                        <a:latin typeface="Cambria Math" panose="02040503050406030204" pitchFamily="18" charset="0"/>
                      </a:rPr>
                      <m:t>x</m:t>
                    </m:r>
                    <m:r>
                      <a:rPr lang="es-ES" b="0" i="0" smtClean="0">
                        <a:solidFill>
                          <a:srgbClr val="0070C0"/>
                        </a:solidFill>
                        <a:latin typeface="Cambria Math" panose="02040503050406030204" pitchFamily="18" charset="0"/>
                      </a:rPr>
                      <m:t>, 0, 1</m:t>
                    </m:r>
                    <m:r>
                      <a:rPr lang="es-ES" i="0">
                        <a:solidFill>
                          <a:srgbClr val="0070C0"/>
                        </a:solidFill>
                        <a:latin typeface="Cambria Math" panose="02040503050406030204" pitchFamily="18" charset="0"/>
                      </a:rPr>
                      <m:t>)</m:t>
                    </m:r>
                  </m:oMath>
                </a14:m>
                <a:r>
                  <a:rPr lang="es-ES" dirty="0">
                    <a:solidFill>
                      <a:srgbClr val="0070C0"/>
                    </a:solidFill>
                  </a:rPr>
                  <a:t>=</a:t>
                </a:r>
                <a:r>
                  <a:rPr lang="es-ES" dirty="0"/>
                  <a:t> </a:t>
                </a:r>
                <a:r>
                  <a:rPr lang="es-ES" dirty="0">
                    <a:solidFill>
                      <a:srgbClr val="0070C0"/>
                    </a:solidFill>
                    <a:latin typeface="Cambria Math" panose="02040503050406030204" pitchFamily="18" charset="0"/>
                  </a:rPr>
                  <a:t>min(</a:t>
                </a:r>
                <a:r>
                  <a:rPr lang="es-ES" dirty="0" err="1">
                    <a:solidFill>
                      <a:srgbClr val="0070C0"/>
                    </a:solidFill>
                    <a:latin typeface="Cambria Math" panose="02040503050406030204" pitchFamily="18" charset="0"/>
                  </a:rPr>
                  <a:t>max</a:t>
                </a:r>
                <a:r>
                  <a:rPr lang="es-ES" dirty="0">
                    <a:solidFill>
                      <a:srgbClr val="0070C0"/>
                    </a:solidFill>
                    <a:latin typeface="Cambria Math" panose="02040503050406030204" pitchFamily="18" charset="0"/>
                  </a:rPr>
                  <a:t>(x,0),1)</a:t>
                </a:r>
              </a:p>
            </p:txBody>
          </p:sp>
        </mc:Choice>
        <mc:Fallback xmlns="">
          <p:sp>
            <p:nvSpPr>
              <p:cNvPr id="57" name="Object 57">
                <a:extLst>
                  <a:ext uri="{FF2B5EF4-FFF2-40B4-BE49-F238E27FC236}">
                    <a16:creationId xmlns:a16="http://schemas.microsoft.com/office/drawing/2014/main" id="{C310769F-55CA-146B-8847-F3C3E11C5748}"/>
                  </a:ext>
                </a:extLst>
              </p:cNvPr>
              <p:cNvSpPr txBox="1">
                <a:spLocks noRot="1" noChangeAspect="1" noMove="1" noResize="1" noEditPoints="1" noAdjustHandles="1" noChangeArrowheads="1" noChangeShapeType="1" noTextEdit="1"/>
              </p:cNvSpPr>
              <p:nvPr/>
            </p:nvSpPr>
            <p:spPr bwMode="auto">
              <a:xfrm>
                <a:off x="3673385" y="4505717"/>
                <a:ext cx="6399773" cy="1538193"/>
              </a:xfrm>
              <a:prstGeom prst="rect">
                <a:avLst/>
              </a:prstGeom>
              <a:blipFill>
                <a:blip r:embed="rId8"/>
                <a:stretch>
                  <a:fillRect l="-858" t="-21825"/>
                </a:stretch>
              </a:blipFill>
              <a:ln>
                <a:noFill/>
              </a:ln>
              <a:effectLst/>
            </p:spPr>
            <p:txBody>
              <a:bodyPr/>
              <a:lstStyle/>
              <a:p>
                <a:r>
                  <a:rPr lang="es-ES">
                    <a:noFill/>
                  </a:rPr>
                  <a:t> </a:t>
                </a:r>
              </a:p>
            </p:txBody>
          </p:sp>
        </mc:Fallback>
      </mc:AlternateContent>
      <p:sp>
        <p:nvSpPr>
          <p:cNvPr id="2" name="Object 57">
            <a:extLst>
              <a:ext uri="{FF2B5EF4-FFF2-40B4-BE49-F238E27FC236}">
                <a16:creationId xmlns:a16="http://schemas.microsoft.com/office/drawing/2014/main" id="{E898AE25-9ECE-F91F-E261-333B92F33BE3}"/>
              </a:ext>
            </a:extLst>
          </p:cNvPr>
          <p:cNvSpPr txBox="1"/>
          <p:nvPr/>
        </p:nvSpPr>
        <p:spPr bwMode="auto">
          <a:xfrm>
            <a:off x="3379326" y="6003409"/>
            <a:ext cx="3882434" cy="760377"/>
          </a:xfrm>
          <a:prstGeom prst="rect">
            <a:avLst/>
          </a:prstGeom>
          <a:noFill/>
          <a:ln>
            <a:noFill/>
          </a:ln>
          <a:effectLst/>
        </p:spPr>
        <p:txBody>
          <a:bodyPr>
            <a:noAutofit/>
          </a:bodyPr>
          <a:lstStyle/>
          <a:p>
            <a:pPr marL="288000"/>
            <a:r>
              <a:rPr lang="es-ES" dirty="0">
                <a:solidFill>
                  <a:srgbClr val="0070C0"/>
                </a:solidFill>
                <a:latin typeface="Cambria Math" panose="02040503050406030204" pitchFamily="18" charset="0"/>
              </a:rPr>
              <a:t>w=0.3,  valor por defecto</a:t>
            </a:r>
          </a:p>
          <a:p>
            <a:pPr marL="288000"/>
            <a:endParaRPr lang="es-ES" dirty="0">
              <a:solidFill>
                <a:srgbClr val="0070C0"/>
              </a:solidFill>
              <a:latin typeface="Cambria Math" panose="02040503050406030204" pitchFamily="18" charset="0"/>
            </a:endParaRPr>
          </a:p>
          <a:p>
            <a:pPr marL="288000"/>
            <a:endParaRPr lang="es-ES" dirty="0">
              <a:solidFill>
                <a:srgbClr val="0070C0"/>
              </a:solidFill>
              <a:latin typeface="Cambria Math" panose="02040503050406030204" pitchFamily="18" charset="0"/>
            </a:endParaRPr>
          </a:p>
        </p:txBody>
      </p:sp>
    </p:spTree>
    <p:extLst>
      <p:ext uri="{BB962C8B-B14F-4D97-AF65-F5344CB8AC3E}">
        <p14:creationId xmlns:p14="http://schemas.microsoft.com/office/powerpoint/2010/main" val="1077806995"/>
      </p:ext>
    </p:extLst>
  </p:cSld>
  <p:clrMapOvr>
    <a:masterClrMapping/>
  </p:clrMapOvr>
  <p:extLst>
    <p:ext uri="{6950BFC3-D8DA-4A85-94F7-54DA5524770B}">
      <p188:commentRel xmlns:p188="http://schemas.microsoft.com/office/powerpoint/2018/8/main" r:id="rId3"/>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F9D59-D192-DD88-A135-D07809C15EFE}"/>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0422E4EC-814E-6E2C-0946-E7A814E861DC}"/>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F2DAFBBC-137B-922B-90E2-C8F4AE07C7C6}"/>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Material, </a:t>
            </a:r>
            <a:r>
              <a:rPr lang="es-ES_tradnl" sz="2400" dirty="0" err="1">
                <a:solidFill>
                  <a:srgbClr val="008080"/>
                </a:solidFill>
                <a:latin typeface="Univers" panose="020B0503020202020204" pitchFamily="34" charset="0"/>
              </a:rPr>
              <a:t>shading</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(parte difusa) </a:t>
            </a: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a:latin typeface="Univers" panose="020B0503020202020204" pitchFamily="34" charset="0"/>
              </a:rPr>
              <a:t>El modelo de </a:t>
            </a:r>
            <a:r>
              <a:rPr lang="es-ES_tradnl" sz="2200" dirty="0" err="1">
                <a:solidFill>
                  <a:srgbClr val="008080"/>
                </a:solidFill>
                <a:latin typeface="Univers" panose="020B0503020202020204" pitchFamily="34" charset="0"/>
              </a:rPr>
              <a:t>Burley</a:t>
            </a:r>
            <a:r>
              <a:rPr lang="es-ES_tradnl" sz="2200" dirty="0">
                <a:latin typeface="Univers" panose="020B0503020202020204" pitchFamily="34" charset="0"/>
              </a:rPr>
              <a:t> (2012) es tanto empírico como basado en la física o </a:t>
            </a:r>
            <a:r>
              <a:rPr lang="en-US" sz="2200" dirty="0">
                <a:latin typeface="Univers" panose="020B0503020202020204" pitchFamily="34" charset="0"/>
              </a:rPr>
              <a:t>PBR (Physically Based Rendering</a:t>
            </a:r>
          </a:p>
          <a:p>
            <a:pPr marL="966788" lvl="1" indent="-342900" algn="just">
              <a:spcBef>
                <a:spcPct val="0"/>
              </a:spcBef>
              <a:buFont typeface="Courier New" panose="02070309020205020404" pitchFamily="49" charset="0"/>
              <a:buChar char="o"/>
            </a:pPr>
            <a:endParaRPr lang="en-US" sz="10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n-US" sz="2200" dirty="0">
                <a:latin typeface="Univers" panose="020B0503020202020204" pitchFamily="34" charset="0"/>
              </a:rPr>
              <a:t>Para luces no </a:t>
            </a:r>
            <a:r>
              <a:rPr lang="en-US" sz="2200" dirty="0" err="1">
                <a:latin typeface="Univers" panose="020B0503020202020204" pitchFamily="34" charset="0"/>
              </a:rPr>
              <a:t>extensas</a:t>
            </a:r>
            <a:r>
              <a:rPr lang="en-US" sz="2200" dirty="0">
                <a:latin typeface="Univers" panose="020B0503020202020204" pitchFamily="34" charset="0"/>
              </a:rPr>
              <a:t> se </a:t>
            </a:r>
            <a:r>
              <a:rPr lang="en-US" sz="2200" dirty="0" err="1">
                <a:latin typeface="Univers" panose="020B0503020202020204" pitchFamily="34" charset="0"/>
              </a:rPr>
              <a:t>tiene</a:t>
            </a:r>
            <a:r>
              <a:rPr lang="en-US" sz="2200" dirty="0">
                <a:latin typeface="Univers" panose="020B0503020202020204" pitchFamily="34" charset="0"/>
              </a:rPr>
              <a:t> la </a:t>
            </a:r>
            <a:r>
              <a:rPr lang="en-US" sz="2200" dirty="0" err="1">
                <a:latin typeface="Univers" panose="020B0503020202020204" pitchFamily="34" charset="0"/>
              </a:rPr>
              <a:t>ecuación</a:t>
            </a:r>
            <a:r>
              <a:rPr lang="en-US" sz="2200" dirty="0">
                <a:latin typeface="Univers" panose="020B0503020202020204" pitchFamily="34" charset="0"/>
              </a:rPr>
              <a:t> </a:t>
            </a:r>
            <a:r>
              <a:rPr lang="en-US" sz="2200" dirty="0" err="1">
                <a:latin typeface="Univers" panose="020B0503020202020204" pitchFamily="34" charset="0"/>
              </a:rPr>
              <a:t>siguiente</a:t>
            </a:r>
            <a:r>
              <a:rPr lang="en-US" sz="2200" dirty="0">
                <a:latin typeface="Univers" panose="020B0503020202020204" pitchFamily="34" charset="0"/>
              </a:rPr>
              <a:t>:</a:t>
            </a:r>
            <a:endParaRPr lang="es-ES_tradnl" sz="2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1648B163-FCE8-54A4-55D9-EDFF3C89A5D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113</a:t>
            </a:fld>
            <a:endParaRPr lang="en-US" altLang="es-ES" sz="1400" dirty="0"/>
          </a:p>
        </p:txBody>
      </p:sp>
      <p:pic>
        <p:nvPicPr>
          <p:cNvPr id="11" name="Imagen 10">
            <a:extLst>
              <a:ext uri="{FF2B5EF4-FFF2-40B4-BE49-F238E27FC236}">
                <a16:creationId xmlns:a16="http://schemas.microsoft.com/office/drawing/2014/main" id="{7D4CB764-F3B1-CC07-5CA0-C0615617747A}"/>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9936D30E-A115-3BFC-5D6D-CE32A549E033}"/>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7" name="Imagen 6">
            <a:extLst>
              <a:ext uri="{FF2B5EF4-FFF2-40B4-BE49-F238E27FC236}">
                <a16:creationId xmlns:a16="http://schemas.microsoft.com/office/drawing/2014/main" id="{7FB57819-63CD-17CB-889D-6C9C07D324F4}"/>
              </a:ext>
            </a:extLst>
          </p:cNvPr>
          <p:cNvPicPr>
            <a:picLocks noChangeAspect="1"/>
          </p:cNvPicPr>
          <p:nvPr/>
        </p:nvPicPr>
        <p:blipFill>
          <a:blip r:embed="rId4"/>
          <a:stretch>
            <a:fillRect/>
          </a:stretch>
        </p:blipFill>
        <p:spPr>
          <a:xfrm>
            <a:off x="593372" y="3209842"/>
            <a:ext cx="2717037" cy="1333667"/>
          </a:xfrm>
          <a:prstGeom prst="rect">
            <a:avLst/>
          </a:prstGeom>
        </p:spPr>
      </p:pic>
      <mc:AlternateContent xmlns:mc="http://schemas.openxmlformats.org/markup-compatibility/2006" xmlns:a14="http://schemas.microsoft.com/office/drawing/2010/main">
        <mc:Choice Requires="a14">
          <p:sp>
            <p:nvSpPr>
              <p:cNvPr id="2" name="Object 57">
                <a:extLst>
                  <a:ext uri="{FF2B5EF4-FFF2-40B4-BE49-F238E27FC236}">
                    <a16:creationId xmlns:a16="http://schemas.microsoft.com/office/drawing/2014/main" id="{FA8B5E85-AB51-7546-EF1A-C11934D40036}"/>
                  </a:ext>
                </a:extLst>
              </p:cNvPr>
              <p:cNvSpPr txBox="1"/>
              <p:nvPr/>
            </p:nvSpPr>
            <p:spPr bwMode="auto">
              <a:xfrm>
                <a:off x="3482513" y="3153077"/>
                <a:ext cx="5504185" cy="1538193"/>
              </a:xfrm>
              <a:prstGeom prst="rect">
                <a:avLst/>
              </a:prstGeom>
              <a:noFill/>
              <a:ln>
                <a:noFill/>
              </a:ln>
              <a:effectLst/>
            </p:spPr>
            <p:txBody>
              <a:bodyPr>
                <a:noAutofit/>
              </a:bodyPr>
              <a:lstStyle/>
              <a:p>
                <a:pPr marL="288000"/>
                <a14:m>
                  <m:oMath xmlns:m="http://schemas.openxmlformats.org/officeDocument/2006/math">
                    <m:r>
                      <m:rPr>
                        <m:nor/>
                      </m:rPr>
                      <a:rPr lang="es-ES" i="0" smtClean="0">
                        <a:solidFill>
                          <a:srgbClr val="0070C0"/>
                        </a:solidFill>
                        <a:latin typeface="Cambria Math" panose="02040503050406030204" pitchFamily="18" charset="0"/>
                      </a:rPr>
                      <m:t>I</m:t>
                    </m:r>
                    <m:r>
                      <m:rPr>
                        <m:nor/>
                      </m:rPr>
                      <a:rPr lang="es-ES" i="0" smtClean="0">
                        <a:solidFill>
                          <a:srgbClr val="0070C0"/>
                        </a:solidFill>
                        <a:latin typeface="Cambria Math" panose="02040503050406030204" pitchFamily="18" charset="0"/>
                      </a:rPr>
                      <m:t> </m:t>
                    </m:r>
                    <m:r>
                      <a:rPr lang="es-ES" i="1" smtClean="0">
                        <a:solidFill>
                          <a:srgbClr val="0070C0"/>
                        </a:solidFill>
                        <a:latin typeface="Cambria Math" panose="02040503050406030204" pitchFamily="18" charset="0"/>
                        <a:ea typeface="Cambria Math" panose="02040503050406030204" pitchFamily="18" charset="0"/>
                      </a:rPr>
                      <m:t>∝</m:t>
                    </m:r>
                    <m:r>
                      <m:rPr>
                        <m:nor/>
                      </m:rPr>
                      <a:rPr lang="es-ES" i="0">
                        <a:solidFill>
                          <a:srgbClr val="0070C0"/>
                        </a:solidFill>
                        <a:latin typeface="Cambria Math" panose="02040503050406030204" pitchFamily="18" charset="0"/>
                      </a:rPr>
                      <m:t> </m:t>
                    </m:r>
                    <m:sSub>
                      <m:sSubPr>
                        <m:ctrlPr>
                          <a:rPr lang="es-ES" i="1">
                            <a:solidFill>
                              <a:srgbClr val="0070C0"/>
                            </a:solidFill>
                            <a:latin typeface="Cambria Math" panose="02040503050406030204" pitchFamily="18" charset="0"/>
                          </a:rPr>
                        </m:ctrlPr>
                      </m:sSubPr>
                      <m:e>
                        <m:r>
                          <m:rPr>
                            <m:nor/>
                          </m:rPr>
                          <a:rPr lang="es-ES" i="0">
                            <a:solidFill>
                              <a:srgbClr val="0070C0"/>
                            </a:solidFill>
                            <a:latin typeface="Cambria Math" panose="02040503050406030204" pitchFamily="18" charset="0"/>
                          </a:rPr>
                          <m:t>I</m:t>
                        </m:r>
                      </m:e>
                      <m:sub>
                        <m:r>
                          <m:rPr>
                            <m:sty m:val="p"/>
                          </m:rPr>
                          <a:rPr lang="es-ES" i="0">
                            <a:solidFill>
                              <a:srgbClr val="0070C0"/>
                            </a:solidFill>
                            <a:latin typeface="Cambria Math" panose="02040503050406030204" pitchFamily="18" charset="0"/>
                          </a:rPr>
                          <m:t>L</m:t>
                        </m:r>
                      </m:sub>
                    </m:sSub>
                    <m:r>
                      <a:rPr lang="es-ES" i="1" smtClean="0">
                        <a:solidFill>
                          <a:srgbClr val="0070C0"/>
                        </a:solidFill>
                        <a:latin typeface="Cambria Math" panose="02040503050406030204" pitchFamily="18" charset="0"/>
                      </a:rPr>
                      <m:t> </m:t>
                    </m:r>
                    <m:r>
                      <a:rPr lang="es-ES" b="0" i="1" smtClean="0">
                        <a:solidFill>
                          <a:srgbClr val="0070C0"/>
                        </a:solidFill>
                        <a:latin typeface="Cambria Math" panose="02040503050406030204" pitchFamily="18" charset="0"/>
                      </a:rPr>
                      <m:t>(</m:t>
                    </m:r>
                    <m:sSub>
                      <m:sSubPr>
                        <m:ctrlPr>
                          <a:rPr lang="es-ES" i="1" smtClean="0">
                            <a:solidFill>
                              <a:srgbClr val="0070C0"/>
                            </a:solidFill>
                            <a:latin typeface="Cambria Math" panose="02040503050406030204" pitchFamily="18" charset="0"/>
                          </a:rPr>
                        </m:ctrlPr>
                      </m:sSubPr>
                      <m:e>
                        <m:r>
                          <m:rPr>
                            <m:nor/>
                          </m:rPr>
                          <a:rPr lang="es-ES" b="0" i="0" smtClean="0">
                            <a:solidFill>
                              <a:srgbClr val="0070C0"/>
                            </a:solidFill>
                            <a:latin typeface="Cambria Math" panose="02040503050406030204" pitchFamily="18" charset="0"/>
                          </a:rPr>
                          <m:t>f</m:t>
                        </m:r>
                      </m:e>
                      <m:sub>
                        <m:r>
                          <m:rPr>
                            <m:sty m:val="p"/>
                          </m:rPr>
                          <a:rPr lang="es-ES" i="0" smtClean="0">
                            <a:solidFill>
                              <a:srgbClr val="0070C0"/>
                            </a:solidFill>
                            <a:latin typeface="Cambria Math" panose="02040503050406030204" pitchFamily="18" charset="0"/>
                          </a:rPr>
                          <m:t>d</m:t>
                        </m:r>
                      </m:sub>
                    </m:sSub>
                    <m:r>
                      <a:rPr lang="es-ES" b="0" i="1" smtClean="0">
                        <a:solidFill>
                          <a:srgbClr val="0070C0"/>
                        </a:solidFill>
                        <a:latin typeface="Cambria Math" panose="02040503050406030204" pitchFamily="18" charset="0"/>
                      </a:rPr>
                      <m:t>+</m:t>
                    </m:r>
                  </m:oMath>
                </a14:m>
                <a:r>
                  <a:rPr lang="es-ES" dirty="0">
                    <a:solidFill>
                      <a:srgbClr val="0070C0"/>
                    </a:solidFill>
                  </a:rPr>
                  <a:t> </a:t>
                </a:r>
                <a14:m>
                  <m:oMath xmlns:m="http://schemas.openxmlformats.org/officeDocument/2006/math">
                    <m:sSub>
                      <m:sSubPr>
                        <m:ctrlPr>
                          <a:rPr lang="es-ES" i="1">
                            <a:solidFill>
                              <a:srgbClr val="0070C0"/>
                            </a:solidFill>
                            <a:latin typeface="Cambria Math" panose="02040503050406030204" pitchFamily="18" charset="0"/>
                          </a:rPr>
                        </m:ctrlPr>
                      </m:sSubPr>
                      <m:e>
                        <m:r>
                          <m:rPr>
                            <m:nor/>
                          </m:rPr>
                          <a:rPr lang="es-ES">
                            <a:solidFill>
                              <a:srgbClr val="0070C0"/>
                            </a:solidFill>
                            <a:latin typeface="Cambria Math" panose="02040503050406030204" pitchFamily="18" charset="0"/>
                          </a:rPr>
                          <m:t>f</m:t>
                        </m:r>
                      </m:e>
                      <m:sub>
                        <m:r>
                          <m:rPr>
                            <m:sty m:val="p"/>
                          </m:rPr>
                          <a:rPr lang="es-ES" b="0" i="0" smtClean="0">
                            <a:solidFill>
                              <a:srgbClr val="0070C0"/>
                            </a:solidFill>
                            <a:latin typeface="Cambria Math" panose="02040503050406030204" pitchFamily="18" charset="0"/>
                          </a:rPr>
                          <m:t>s</m:t>
                        </m:r>
                      </m:sub>
                    </m:sSub>
                    <m:r>
                      <a:rPr lang="es-ES" b="0" i="1" smtClean="0">
                        <a:solidFill>
                          <a:srgbClr val="0070C0"/>
                        </a:solidFill>
                        <a:latin typeface="Cambria Math" panose="02040503050406030204" pitchFamily="18" charset="0"/>
                      </a:rPr>
                      <m:t>)</m:t>
                    </m:r>
                  </m:oMath>
                </a14:m>
                <a:br>
                  <a:rPr lang="es-ES" i="1" dirty="0">
                    <a:solidFill>
                      <a:srgbClr val="0070C0"/>
                    </a:solidFill>
                    <a:latin typeface="Cambria Math" panose="02040503050406030204" pitchFamily="18" charset="0"/>
                  </a:rPr>
                </a:br>
                <a:br>
                  <a:rPr lang="es-ES" i="1" dirty="0">
                    <a:solidFill>
                      <a:srgbClr val="0070C0"/>
                    </a:solidFill>
                    <a:latin typeface="Cambria Math" panose="02040503050406030204" pitchFamily="18" charset="0"/>
                  </a:rPr>
                </a:br>
                <a14:m>
                  <m:oMath xmlns:m="http://schemas.openxmlformats.org/officeDocument/2006/math">
                    <m:sSub>
                      <m:sSubPr>
                        <m:ctrlPr>
                          <a:rPr lang="es-ES" i="1">
                            <a:solidFill>
                              <a:srgbClr val="0070C0"/>
                            </a:solidFill>
                            <a:latin typeface="Cambria Math" panose="02040503050406030204" pitchFamily="18" charset="0"/>
                          </a:rPr>
                        </m:ctrlPr>
                      </m:sSubPr>
                      <m:e>
                        <m:r>
                          <m:rPr>
                            <m:nor/>
                          </m:rPr>
                          <a:rPr lang="es-ES">
                            <a:solidFill>
                              <a:srgbClr val="0070C0"/>
                            </a:solidFill>
                            <a:latin typeface="Cambria Math" panose="02040503050406030204" pitchFamily="18" charset="0"/>
                          </a:rPr>
                          <m:t>f</m:t>
                        </m:r>
                      </m:e>
                      <m:sub>
                        <m:r>
                          <m:rPr>
                            <m:sty m:val="p"/>
                          </m:rPr>
                          <a:rPr lang="es-ES" i="0">
                            <a:solidFill>
                              <a:srgbClr val="0070C0"/>
                            </a:solidFill>
                            <a:latin typeface="Cambria Math" panose="02040503050406030204" pitchFamily="18" charset="0"/>
                          </a:rPr>
                          <m:t>d</m:t>
                        </m:r>
                      </m:sub>
                    </m:sSub>
                    <m:r>
                      <a:rPr lang="es-ES" i="0">
                        <a:solidFill>
                          <a:srgbClr val="0070C0"/>
                        </a:solidFill>
                        <a:latin typeface="Cambria Math" panose="02040503050406030204" pitchFamily="18" charset="0"/>
                      </a:rPr>
                      <m:t>=</m:t>
                    </m:r>
                    <m:f>
                      <m:fPr>
                        <m:ctrlPr>
                          <a:rPr lang="es-ES" i="1" smtClean="0">
                            <a:solidFill>
                              <a:srgbClr val="0070C0"/>
                            </a:solidFill>
                            <a:latin typeface="Cambria Math" panose="02040503050406030204" pitchFamily="18" charset="0"/>
                          </a:rPr>
                        </m:ctrlPr>
                      </m:fPr>
                      <m:num>
                        <m:sSub>
                          <m:sSubPr>
                            <m:ctrlPr>
                              <a:rPr lang="es-ES" i="1">
                                <a:solidFill>
                                  <a:srgbClr val="0070C0"/>
                                </a:solidFill>
                                <a:latin typeface="Cambria Math" panose="02040503050406030204" pitchFamily="18" charset="0"/>
                              </a:rPr>
                            </m:ctrlPr>
                          </m:sSubPr>
                          <m:e>
                            <m:r>
                              <m:rPr>
                                <m:sty m:val="p"/>
                              </m:rPr>
                              <a:rPr lang="es-ES" b="0" i="0" smtClean="0">
                                <a:solidFill>
                                  <a:srgbClr val="0070C0"/>
                                </a:solidFill>
                                <a:latin typeface="Cambria Math" panose="02040503050406030204" pitchFamily="18" charset="0"/>
                              </a:rPr>
                              <m:t>k</m:t>
                            </m:r>
                          </m:e>
                          <m:sub>
                            <m:r>
                              <m:rPr>
                                <m:sty m:val="p"/>
                              </m:rPr>
                              <a:rPr lang="es-ES" b="0" i="0" smtClean="0">
                                <a:solidFill>
                                  <a:srgbClr val="0070C0"/>
                                </a:solidFill>
                                <a:latin typeface="Cambria Math" panose="02040503050406030204" pitchFamily="18" charset="0"/>
                              </a:rPr>
                              <m:t>d</m:t>
                            </m:r>
                          </m:sub>
                        </m:sSub>
                      </m:num>
                      <m:den>
                        <m:r>
                          <m:rPr>
                            <m:sty m:val="p"/>
                          </m:rPr>
                          <a:rPr lang="es-ES" i="0" smtClean="0">
                            <a:solidFill>
                              <a:srgbClr val="0070C0"/>
                            </a:solidFill>
                            <a:latin typeface="Cambria Math" panose="02040503050406030204" pitchFamily="18" charset="0"/>
                            <a:ea typeface="Cambria Math" panose="02040503050406030204" pitchFamily="18" charset="0"/>
                          </a:rPr>
                          <m:t>π</m:t>
                        </m:r>
                      </m:den>
                    </m:f>
                    <m:d>
                      <m:dPr>
                        <m:ctrlPr>
                          <a:rPr lang="es-ES" i="1">
                            <a:solidFill>
                              <a:srgbClr val="0070C0"/>
                            </a:solidFill>
                            <a:latin typeface="Cambria Math" panose="02040503050406030204" pitchFamily="18" charset="0"/>
                          </a:rPr>
                        </m:ctrlPr>
                      </m:dPr>
                      <m:e>
                        <m:r>
                          <a:rPr lang="es-ES" i="0">
                            <a:solidFill>
                              <a:srgbClr val="0070C0"/>
                            </a:solidFill>
                            <a:latin typeface="Cambria Math" panose="02040503050406030204" pitchFamily="18" charset="0"/>
                          </a:rPr>
                          <m:t>1−</m:t>
                        </m:r>
                        <m:d>
                          <m:dPr>
                            <m:ctrlPr>
                              <a:rPr lang="es-ES" i="1">
                                <a:solidFill>
                                  <a:srgbClr val="0070C0"/>
                                </a:solidFill>
                                <a:latin typeface="Cambria Math" panose="02040503050406030204" pitchFamily="18" charset="0"/>
                              </a:rPr>
                            </m:ctrlPr>
                          </m:dPr>
                          <m:e>
                            <m:sSub>
                              <m:sSubPr>
                                <m:ctrlPr>
                                  <a:rPr lang="es-ES" i="1">
                                    <a:solidFill>
                                      <a:srgbClr val="0070C0"/>
                                    </a:solidFill>
                                    <a:latin typeface="Cambria Math" panose="02040503050406030204" pitchFamily="18" charset="0"/>
                                  </a:rPr>
                                </m:ctrlPr>
                              </m:sSubPr>
                              <m:e>
                                <m:r>
                                  <m:rPr>
                                    <m:sty m:val="p"/>
                                  </m:rPr>
                                  <a:rPr lang="es-ES" i="0">
                                    <a:solidFill>
                                      <a:srgbClr val="0070C0"/>
                                    </a:solidFill>
                                    <a:latin typeface="Cambria Math" panose="02040503050406030204" pitchFamily="18" charset="0"/>
                                  </a:rPr>
                                  <m:t>F</m:t>
                                </m:r>
                              </m:e>
                              <m:sub>
                                <m:r>
                                  <m:rPr>
                                    <m:sty m:val="p"/>
                                  </m:rPr>
                                  <a:rPr lang="es-ES" i="0">
                                    <a:solidFill>
                                      <a:srgbClr val="0070C0"/>
                                    </a:solidFill>
                                    <a:latin typeface="Cambria Math" panose="02040503050406030204" pitchFamily="18" charset="0"/>
                                  </a:rPr>
                                  <m:t>D</m:t>
                                </m:r>
                                <m:r>
                                  <a:rPr lang="es-ES" i="0">
                                    <a:solidFill>
                                      <a:srgbClr val="0070C0"/>
                                    </a:solidFill>
                                    <a:latin typeface="Cambria Math" panose="02040503050406030204" pitchFamily="18" charset="0"/>
                                  </a:rPr>
                                  <m:t>90</m:t>
                                </m:r>
                              </m:sub>
                            </m:sSub>
                            <m:r>
                              <a:rPr lang="es-ES" i="0">
                                <a:solidFill>
                                  <a:srgbClr val="0070C0"/>
                                </a:solidFill>
                                <a:latin typeface="Cambria Math" panose="02040503050406030204" pitchFamily="18" charset="0"/>
                              </a:rPr>
                              <m:t>−1</m:t>
                            </m:r>
                          </m:e>
                        </m:d>
                        <m:sSup>
                          <m:sSupPr>
                            <m:ctrlPr>
                              <a:rPr lang="es-ES" i="1">
                                <a:solidFill>
                                  <a:srgbClr val="0070C0"/>
                                </a:solidFill>
                                <a:latin typeface="Cambria Math" panose="02040503050406030204" pitchFamily="18" charset="0"/>
                              </a:rPr>
                            </m:ctrlPr>
                          </m:sSupPr>
                          <m:e>
                            <m:d>
                              <m:dPr>
                                <m:ctrlPr>
                                  <a:rPr lang="es-ES" i="1">
                                    <a:solidFill>
                                      <a:srgbClr val="0070C0"/>
                                    </a:solidFill>
                                    <a:latin typeface="Cambria Math" panose="02040503050406030204" pitchFamily="18" charset="0"/>
                                  </a:rPr>
                                </m:ctrlPr>
                              </m:dPr>
                              <m:e>
                                <m:r>
                                  <a:rPr lang="es-ES" i="0">
                                    <a:solidFill>
                                      <a:srgbClr val="0070C0"/>
                                    </a:solidFill>
                                    <a:latin typeface="Cambria Math" panose="02040503050406030204" pitchFamily="18" charset="0"/>
                                  </a:rPr>
                                  <m:t>1−</m:t>
                                </m:r>
                                <m:acc>
                                  <m:accPr>
                                    <m:chr m:val="⃗"/>
                                    <m:ctrlPr>
                                      <a:rPr lang="es-ES" i="1">
                                        <a:solidFill>
                                          <a:srgbClr val="0070C0"/>
                                        </a:solidFill>
                                        <a:latin typeface="Cambria Math" panose="02040503050406030204" pitchFamily="18" charset="0"/>
                                      </a:rPr>
                                    </m:ctrlPr>
                                  </m:accPr>
                                  <m:e>
                                    <m:r>
                                      <m:rPr>
                                        <m:sty m:val="p"/>
                                      </m:rPr>
                                      <a:rPr lang="es-ES" i="0">
                                        <a:solidFill>
                                          <a:srgbClr val="0070C0"/>
                                        </a:solidFill>
                                        <a:latin typeface="Cambria Math" panose="02040503050406030204" pitchFamily="18" charset="0"/>
                                      </a:rPr>
                                      <m:t>N</m:t>
                                    </m:r>
                                  </m:e>
                                </m:acc>
                                <m:r>
                                  <a:rPr lang="es-ES" i="0">
                                    <a:solidFill>
                                      <a:srgbClr val="0070C0"/>
                                    </a:solidFill>
                                    <a:latin typeface="Cambria Math" panose="02040503050406030204" pitchFamily="18" charset="0"/>
                                  </a:rPr>
                                  <m:t> </m:t>
                                </m:r>
                                <m:acc>
                                  <m:accPr>
                                    <m:chr m:val="⃗"/>
                                    <m:ctrlPr>
                                      <a:rPr lang="es-ES" i="1">
                                        <a:solidFill>
                                          <a:srgbClr val="0070C0"/>
                                        </a:solidFill>
                                        <a:latin typeface="Cambria Math" panose="02040503050406030204" pitchFamily="18" charset="0"/>
                                      </a:rPr>
                                    </m:ctrlPr>
                                  </m:accPr>
                                  <m:e>
                                    <m:r>
                                      <m:rPr>
                                        <m:sty m:val="p"/>
                                      </m:rPr>
                                      <a:rPr lang="es-ES" i="0">
                                        <a:solidFill>
                                          <a:srgbClr val="0070C0"/>
                                        </a:solidFill>
                                        <a:latin typeface="Cambria Math" panose="02040503050406030204" pitchFamily="18" charset="0"/>
                                      </a:rPr>
                                      <m:t>L</m:t>
                                    </m:r>
                                  </m:e>
                                </m:acc>
                              </m:e>
                            </m:d>
                          </m:e>
                          <m:sup>
                            <m:r>
                              <a:rPr lang="es-ES" i="0">
                                <a:solidFill>
                                  <a:srgbClr val="0070C0"/>
                                </a:solidFill>
                                <a:latin typeface="Cambria Math" panose="02040503050406030204" pitchFamily="18" charset="0"/>
                              </a:rPr>
                              <m:t>5</m:t>
                            </m:r>
                          </m:sup>
                        </m:sSup>
                      </m:e>
                    </m:d>
                    <m:r>
                      <a:rPr lang="es-ES" i="0">
                        <a:solidFill>
                          <a:srgbClr val="0070C0"/>
                        </a:solidFill>
                        <a:latin typeface="Cambria Math" panose="02040503050406030204" pitchFamily="18" charset="0"/>
                        <a:ea typeface="Cambria Math" panose="02040503050406030204" pitchFamily="18" charset="0"/>
                      </a:rPr>
                      <m:t>×</m:t>
                    </m:r>
                  </m:oMath>
                </a14:m>
                <a:r>
                  <a:rPr lang="es-ES" dirty="0">
                    <a:solidFill>
                      <a:srgbClr val="0070C0"/>
                    </a:solidFill>
                  </a:rPr>
                  <a:t>	</a:t>
                </a:r>
                <a14:m>
                  <m:oMath xmlns:m="http://schemas.openxmlformats.org/officeDocument/2006/math">
                    <m:d>
                      <m:dPr>
                        <m:ctrlPr>
                          <a:rPr lang="es-ES" i="1">
                            <a:solidFill>
                              <a:srgbClr val="0070C0"/>
                            </a:solidFill>
                            <a:latin typeface="Cambria Math" panose="02040503050406030204" pitchFamily="18" charset="0"/>
                          </a:rPr>
                        </m:ctrlPr>
                      </m:dPr>
                      <m:e>
                        <m:r>
                          <a:rPr lang="es-ES" i="0">
                            <a:solidFill>
                              <a:srgbClr val="0070C0"/>
                            </a:solidFill>
                            <a:latin typeface="Cambria Math" panose="02040503050406030204" pitchFamily="18" charset="0"/>
                          </a:rPr>
                          <m:t>1−</m:t>
                        </m:r>
                        <m:d>
                          <m:dPr>
                            <m:ctrlPr>
                              <a:rPr lang="es-ES" i="1">
                                <a:solidFill>
                                  <a:srgbClr val="0070C0"/>
                                </a:solidFill>
                                <a:latin typeface="Cambria Math" panose="02040503050406030204" pitchFamily="18" charset="0"/>
                              </a:rPr>
                            </m:ctrlPr>
                          </m:dPr>
                          <m:e>
                            <m:sSub>
                              <m:sSubPr>
                                <m:ctrlPr>
                                  <a:rPr lang="es-ES" i="1">
                                    <a:solidFill>
                                      <a:srgbClr val="0070C0"/>
                                    </a:solidFill>
                                    <a:latin typeface="Cambria Math" panose="02040503050406030204" pitchFamily="18" charset="0"/>
                                  </a:rPr>
                                </m:ctrlPr>
                              </m:sSubPr>
                              <m:e>
                                <m:r>
                                  <m:rPr>
                                    <m:sty m:val="p"/>
                                  </m:rPr>
                                  <a:rPr lang="es-ES" i="0">
                                    <a:solidFill>
                                      <a:srgbClr val="0070C0"/>
                                    </a:solidFill>
                                    <a:latin typeface="Cambria Math" panose="02040503050406030204" pitchFamily="18" charset="0"/>
                                  </a:rPr>
                                  <m:t>F</m:t>
                                </m:r>
                              </m:e>
                              <m:sub>
                                <m:r>
                                  <m:rPr>
                                    <m:sty m:val="p"/>
                                  </m:rPr>
                                  <a:rPr lang="es-ES" i="0">
                                    <a:solidFill>
                                      <a:srgbClr val="0070C0"/>
                                    </a:solidFill>
                                    <a:latin typeface="Cambria Math" panose="02040503050406030204" pitchFamily="18" charset="0"/>
                                  </a:rPr>
                                  <m:t>D</m:t>
                                </m:r>
                                <m:r>
                                  <a:rPr lang="es-ES" i="0">
                                    <a:solidFill>
                                      <a:srgbClr val="0070C0"/>
                                    </a:solidFill>
                                    <a:latin typeface="Cambria Math" panose="02040503050406030204" pitchFamily="18" charset="0"/>
                                  </a:rPr>
                                  <m:t>90</m:t>
                                </m:r>
                              </m:sub>
                            </m:sSub>
                            <m:r>
                              <a:rPr lang="es-ES" i="0">
                                <a:solidFill>
                                  <a:srgbClr val="0070C0"/>
                                </a:solidFill>
                                <a:latin typeface="Cambria Math" panose="02040503050406030204" pitchFamily="18" charset="0"/>
                              </a:rPr>
                              <m:t>−1</m:t>
                            </m:r>
                          </m:e>
                        </m:d>
                        <m:sSup>
                          <m:sSupPr>
                            <m:ctrlPr>
                              <a:rPr lang="es-ES" i="1">
                                <a:solidFill>
                                  <a:srgbClr val="0070C0"/>
                                </a:solidFill>
                                <a:latin typeface="Cambria Math" panose="02040503050406030204" pitchFamily="18" charset="0"/>
                              </a:rPr>
                            </m:ctrlPr>
                          </m:sSupPr>
                          <m:e>
                            <m:d>
                              <m:dPr>
                                <m:ctrlPr>
                                  <a:rPr lang="es-ES" i="1">
                                    <a:solidFill>
                                      <a:srgbClr val="0070C0"/>
                                    </a:solidFill>
                                    <a:latin typeface="Cambria Math" panose="02040503050406030204" pitchFamily="18" charset="0"/>
                                  </a:rPr>
                                </m:ctrlPr>
                              </m:dPr>
                              <m:e>
                                <m:r>
                                  <a:rPr lang="es-ES" i="0">
                                    <a:solidFill>
                                      <a:srgbClr val="0070C0"/>
                                    </a:solidFill>
                                    <a:latin typeface="Cambria Math" panose="02040503050406030204" pitchFamily="18" charset="0"/>
                                  </a:rPr>
                                  <m:t>1−</m:t>
                                </m:r>
                                <m:acc>
                                  <m:accPr>
                                    <m:chr m:val="⃗"/>
                                    <m:ctrlPr>
                                      <a:rPr lang="es-ES" i="1">
                                        <a:solidFill>
                                          <a:srgbClr val="0070C0"/>
                                        </a:solidFill>
                                        <a:latin typeface="Cambria Math" panose="02040503050406030204" pitchFamily="18" charset="0"/>
                                      </a:rPr>
                                    </m:ctrlPr>
                                  </m:accPr>
                                  <m:e>
                                    <m:r>
                                      <m:rPr>
                                        <m:sty m:val="p"/>
                                      </m:rPr>
                                      <a:rPr lang="es-ES" i="0">
                                        <a:solidFill>
                                          <a:srgbClr val="0070C0"/>
                                        </a:solidFill>
                                        <a:latin typeface="Cambria Math" panose="02040503050406030204" pitchFamily="18" charset="0"/>
                                      </a:rPr>
                                      <m:t>N</m:t>
                                    </m:r>
                                  </m:e>
                                </m:acc>
                                <m:r>
                                  <a:rPr lang="es-ES" i="0">
                                    <a:solidFill>
                                      <a:srgbClr val="0070C0"/>
                                    </a:solidFill>
                                    <a:latin typeface="Cambria Math" panose="02040503050406030204" pitchFamily="18" charset="0"/>
                                  </a:rPr>
                                  <m:t> </m:t>
                                </m:r>
                                <m:acc>
                                  <m:accPr>
                                    <m:chr m:val="⃗"/>
                                    <m:ctrlPr>
                                      <a:rPr lang="es-ES" i="1">
                                        <a:solidFill>
                                          <a:srgbClr val="0070C0"/>
                                        </a:solidFill>
                                        <a:latin typeface="Cambria Math" panose="02040503050406030204" pitchFamily="18" charset="0"/>
                                      </a:rPr>
                                    </m:ctrlPr>
                                  </m:accPr>
                                  <m:e>
                                    <m:r>
                                      <m:rPr>
                                        <m:sty m:val="p"/>
                                      </m:rPr>
                                      <a:rPr lang="es-ES" b="0" i="0" smtClean="0">
                                        <a:solidFill>
                                          <a:srgbClr val="0070C0"/>
                                        </a:solidFill>
                                        <a:latin typeface="Cambria Math" panose="02040503050406030204" pitchFamily="18" charset="0"/>
                                      </a:rPr>
                                      <m:t>V</m:t>
                                    </m:r>
                                  </m:e>
                                </m:acc>
                              </m:e>
                            </m:d>
                          </m:e>
                          <m:sup>
                            <m:r>
                              <a:rPr lang="es-ES" i="0">
                                <a:solidFill>
                                  <a:srgbClr val="0070C0"/>
                                </a:solidFill>
                                <a:latin typeface="Cambria Math" panose="02040503050406030204" pitchFamily="18" charset="0"/>
                              </a:rPr>
                              <m:t>5</m:t>
                            </m:r>
                          </m:sup>
                        </m:sSup>
                      </m:e>
                    </m:d>
                  </m:oMath>
                </a14:m>
                <a:endParaRPr lang="es-ES" dirty="0">
                  <a:solidFill>
                    <a:srgbClr val="0070C0"/>
                  </a:solidFill>
                  <a:latin typeface="Cambria Math" panose="02040503050406030204" pitchFamily="18" charset="0"/>
                </a:endParaRPr>
              </a:p>
              <a:p>
                <a:pPr marL="288000"/>
                <a:endParaRPr lang="es-ES" dirty="0">
                  <a:solidFill>
                    <a:srgbClr val="0070C0"/>
                  </a:solidFill>
                  <a:latin typeface="Cambria Math" panose="02040503050406030204" pitchFamily="18" charset="0"/>
                </a:endParaRPr>
              </a:p>
              <a:p>
                <a:pPr marL="288000"/>
                <a14:m>
                  <m:oMath xmlns:m="http://schemas.openxmlformats.org/officeDocument/2006/math">
                    <m:sSub>
                      <m:sSubPr>
                        <m:ctrlPr>
                          <a:rPr lang="es-ES" i="1">
                            <a:solidFill>
                              <a:srgbClr val="0070C0"/>
                            </a:solidFill>
                            <a:latin typeface="Cambria Math" panose="02040503050406030204" pitchFamily="18" charset="0"/>
                          </a:rPr>
                        </m:ctrlPr>
                      </m:sSubPr>
                      <m:e>
                        <m:r>
                          <a:rPr lang="es-ES" i="1">
                            <a:solidFill>
                              <a:srgbClr val="0070C0"/>
                            </a:solidFill>
                            <a:latin typeface="Cambria Math" panose="02040503050406030204" pitchFamily="18" charset="0"/>
                          </a:rPr>
                          <m:t>𝐹</m:t>
                        </m:r>
                      </m:e>
                      <m:sub>
                        <m:r>
                          <a:rPr lang="es-ES" i="1">
                            <a:solidFill>
                              <a:srgbClr val="0070C0"/>
                            </a:solidFill>
                            <a:latin typeface="Cambria Math" panose="02040503050406030204" pitchFamily="18" charset="0"/>
                          </a:rPr>
                          <m:t>𝐷</m:t>
                        </m:r>
                        <m:r>
                          <a:rPr lang="es-ES" i="1">
                            <a:solidFill>
                              <a:srgbClr val="0070C0"/>
                            </a:solidFill>
                            <a:latin typeface="Cambria Math" panose="02040503050406030204" pitchFamily="18" charset="0"/>
                          </a:rPr>
                          <m:t>90</m:t>
                        </m:r>
                      </m:sub>
                    </m:sSub>
                    <m:r>
                      <a:rPr lang="es-ES" b="0" i="1" smtClean="0">
                        <a:solidFill>
                          <a:srgbClr val="0070C0"/>
                        </a:solidFill>
                        <a:latin typeface="Cambria Math" panose="02040503050406030204" pitchFamily="18" charset="0"/>
                      </a:rPr>
                      <m:t>=</m:t>
                    </m:r>
                  </m:oMath>
                </a14:m>
                <a:r>
                  <a:rPr lang="es-ES" dirty="0">
                    <a:solidFill>
                      <a:srgbClr val="0070C0"/>
                    </a:solidFill>
                    <a:latin typeface="Cambria Math" panose="02040503050406030204" pitchFamily="18" charset="0"/>
                  </a:rPr>
                  <a:t>0.5+2</a:t>
                </a:r>
                <a:r>
                  <a:rPr lang="es-ES" dirty="0">
                    <a:solidFill>
                      <a:srgbClr val="0070C0"/>
                    </a:solidFill>
                    <a:ea typeface="Cambria Math" panose="02040503050406030204" pitchFamily="18" charset="0"/>
                  </a:rPr>
                  <a:t> </a:t>
                </a:r>
                <a14:m>
                  <m:oMath xmlns:m="http://schemas.openxmlformats.org/officeDocument/2006/math">
                    <m:r>
                      <a:rPr lang="es-ES">
                        <a:solidFill>
                          <a:srgbClr val="0070C0"/>
                        </a:solidFill>
                        <a:latin typeface="Cambria Math" panose="02040503050406030204" pitchFamily="18" charset="0"/>
                        <a:ea typeface="Cambria Math" panose="02040503050406030204" pitchFamily="18" charset="0"/>
                      </a:rPr>
                      <m:t>×</m:t>
                    </m:r>
                    <m:r>
                      <a:rPr lang="es-ES" i="1">
                        <a:solidFill>
                          <a:srgbClr val="0070C0"/>
                        </a:solidFill>
                        <a:latin typeface="Cambria Math" panose="02040503050406030204" pitchFamily="18" charset="0"/>
                        <a:ea typeface="Cambria Math" panose="02040503050406030204" pitchFamily="18" charset="0"/>
                      </a:rPr>
                      <m:t> </m:t>
                    </m:r>
                  </m:oMath>
                </a14:m>
                <a:r>
                  <a:rPr lang="es-ES" dirty="0">
                    <a:solidFill>
                      <a:srgbClr val="0070C0"/>
                    </a:solidFill>
                    <a:latin typeface="Cambria Math" panose="02040503050406030204" pitchFamily="18" charset="0"/>
                  </a:rPr>
                  <a:t>rugosidad</a:t>
                </a:r>
                <a:r>
                  <a:rPr lang="es-ES" dirty="0">
                    <a:solidFill>
                      <a:srgbClr val="0070C0"/>
                    </a:solidFill>
                    <a:ea typeface="Cambria Math" panose="02040503050406030204" pitchFamily="18" charset="0"/>
                  </a:rPr>
                  <a:t> </a:t>
                </a:r>
                <a14:m>
                  <m:oMath xmlns:m="http://schemas.openxmlformats.org/officeDocument/2006/math">
                    <m:r>
                      <a:rPr lang="es-ES">
                        <a:solidFill>
                          <a:srgbClr val="0070C0"/>
                        </a:solidFill>
                        <a:latin typeface="Cambria Math" panose="02040503050406030204" pitchFamily="18" charset="0"/>
                        <a:ea typeface="Cambria Math" panose="02040503050406030204" pitchFamily="18" charset="0"/>
                      </a:rPr>
                      <m:t>×</m:t>
                    </m:r>
                    <m:sSup>
                      <m:sSupPr>
                        <m:ctrlPr>
                          <a:rPr lang="es-ES" i="1" smtClean="0">
                            <a:solidFill>
                              <a:srgbClr val="0070C0"/>
                            </a:solidFill>
                            <a:latin typeface="Cambria Math" panose="02040503050406030204" pitchFamily="18" charset="0"/>
                            <a:ea typeface="Cambria Math" panose="02040503050406030204" pitchFamily="18" charset="0"/>
                          </a:rPr>
                        </m:ctrlPr>
                      </m:sSupPr>
                      <m:e>
                        <m:d>
                          <m:dPr>
                            <m:ctrlPr>
                              <a:rPr lang="es-ES" i="1">
                                <a:solidFill>
                                  <a:srgbClr val="0070C0"/>
                                </a:solidFill>
                                <a:latin typeface="Cambria Math" panose="02040503050406030204" pitchFamily="18" charset="0"/>
                                <a:ea typeface="Cambria Math" panose="02040503050406030204" pitchFamily="18" charset="0"/>
                              </a:rPr>
                            </m:ctrlPr>
                          </m:dPr>
                          <m:e>
                            <m:acc>
                              <m:accPr>
                                <m:chr m:val="⃗"/>
                                <m:ctrlPr>
                                  <a:rPr lang="es-ES" i="1">
                                    <a:solidFill>
                                      <a:srgbClr val="0070C0"/>
                                    </a:solidFill>
                                    <a:latin typeface="Cambria Math" panose="02040503050406030204" pitchFamily="18" charset="0"/>
                                  </a:rPr>
                                </m:ctrlPr>
                              </m:accPr>
                              <m:e>
                                <m:r>
                                  <m:rPr>
                                    <m:sty m:val="p"/>
                                  </m:rPr>
                                  <a:rPr lang="es-ES">
                                    <a:solidFill>
                                      <a:srgbClr val="0070C0"/>
                                    </a:solidFill>
                                    <a:latin typeface="Cambria Math" panose="02040503050406030204" pitchFamily="18" charset="0"/>
                                  </a:rPr>
                                  <m:t>H</m:t>
                                </m:r>
                              </m:e>
                            </m:acc>
                            <m:r>
                              <a:rPr lang="es-ES">
                                <a:solidFill>
                                  <a:srgbClr val="0070C0"/>
                                </a:solidFill>
                                <a:latin typeface="Cambria Math" panose="02040503050406030204" pitchFamily="18" charset="0"/>
                              </a:rPr>
                              <m:t> </m:t>
                            </m:r>
                            <m:acc>
                              <m:accPr>
                                <m:chr m:val="⃗"/>
                                <m:ctrlPr>
                                  <a:rPr lang="es-ES" i="1">
                                    <a:solidFill>
                                      <a:srgbClr val="0070C0"/>
                                    </a:solidFill>
                                    <a:latin typeface="Cambria Math" panose="02040503050406030204" pitchFamily="18" charset="0"/>
                                  </a:rPr>
                                </m:ctrlPr>
                              </m:accPr>
                              <m:e>
                                <m:r>
                                  <m:rPr>
                                    <m:sty m:val="p"/>
                                  </m:rPr>
                                  <a:rPr lang="es-ES">
                                    <a:solidFill>
                                      <a:srgbClr val="0070C0"/>
                                    </a:solidFill>
                                    <a:latin typeface="Cambria Math" panose="02040503050406030204" pitchFamily="18" charset="0"/>
                                  </a:rPr>
                                  <m:t>L</m:t>
                                </m:r>
                              </m:e>
                            </m:acc>
                          </m:e>
                        </m:d>
                      </m:e>
                      <m:sup>
                        <m:r>
                          <a:rPr lang="es-ES" b="0" i="1" smtClean="0">
                            <a:solidFill>
                              <a:srgbClr val="0070C0"/>
                            </a:solidFill>
                            <a:latin typeface="Cambria Math" panose="02040503050406030204" pitchFamily="18" charset="0"/>
                            <a:ea typeface="Cambria Math" panose="02040503050406030204" pitchFamily="18" charset="0"/>
                          </a:rPr>
                          <m:t>2</m:t>
                        </m:r>
                      </m:sup>
                    </m:sSup>
                  </m:oMath>
                </a14:m>
                <a:endParaRPr lang="es-ES" dirty="0">
                  <a:solidFill>
                    <a:srgbClr val="0070C0"/>
                  </a:solidFill>
                  <a:latin typeface="Cambria Math" panose="02040503050406030204" pitchFamily="18" charset="0"/>
                </a:endParaRPr>
              </a:p>
            </p:txBody>
          </p:sp>
        </mc:Choice>
        <mc:Fallback xmlns="">
          <p:sp>
            <p:nvSpPr>
              <p:cNvPr id="2" name="Object 57">
                <a:extLst>
                  <a:ext uri="{FF2B5EF4-FFF2-40B4-BE49-F238E27FC236}">
                    <a16:creationId xmlns:a16="http://schemas.microsoft.com/office/drawing/2014/main" id="{FA8B5E85-AB51-7546-EF1A-C11934D40036}"/>
                  </a:ext>
                </a:extLst>
              </p:cNvPr>
              <p:cNvSpPr txBox="1">
                <a:spLocks noRot="1" noChangeAspect="1" noMove="1" noResize="1" noEditPoints="1" noAdjustHandles="1" noChangeArrowheads="1" noChangeShapeType="1" noTextEdit="1"/>
              </p:cNvSpPr>
              <p:nvPr/>
            </p:nvSpPr>
            <p:spPr bwMode="auto">
              <a:xfrm>
                <a:off x="3482513" y="3153077"/>
                <a:ext cx="5504185" cy="1538193"/>
              </a:xfrm>
              <a:prstGeom prst="rect">
                <a:avLst/>
              </a:prstGeom>
              <a:blipFill>
                <a:blip r:embed="rId5"/>
                <a:stretch>
                  <a:fillRect b="-93281"/>
                </a:stretch>
              </a:blipFill>
              <a:ln>
                <a:noFill/>
              </a:ln>
              <a:effectLst/>
            </p:spPr>
            <p:txBody>
              <a:bodyPr/>
              <a:lstStyle/>
              <a:p>
                <a:r>
                  <a:rPr lang="es-ES">
                    <a:noFill/>
                  </a:rPr>
                  <a:t> </a:t>
                </a:r>
              </a:p>
            </p:txBody>
          </p:sp>
        </mc:Fallback>
      </mc:AlternateContent>
      <p:grpSp>
        <p:nvGrpSpPr>
          <p:cNvPr id="93" name="Grupo 92">
            <a:extLst>
              <a:ext uri="{FF2B5EF4-FFF2-40B4-BE49-F238E27FC236}">
                <a16:creationId xmlns:a16="http://schemas.microsoft.com/office/drawing/2014/main" id="{C7A7608A-A96C-BDBA-A5CD-66BECA8C4FE0}"/>
              </a:ext>
            </a:extLst>
          </p:cNvPr>
          <p:cNvGrpSpPr/>
          <p:nvPr/>
        </p:nvGrpSpPr>
        <p:grpSpPr>
          <a:xfrm>
            <a:off x="867349" y="4940959"/>
            <a:ext cx="2013927" cy="1383984"/>
            <a:chOff x="718264" y="4940959"/>
            <a:chExt cx="2013927" cy="1383984"/>
          </a:xfrm>
        </p:grpSpPr>
        <p:sp>
          <p:nvSpPr>
            <p:cNvPr id="8" name="Line 9">
              <a:extLst>
                <a:ext uri="{FF2B5EF4-FFF2-40B4-BE49-F238E27FC236}">
                  <a16:creationId xmlns:a16="http://schemas.microsoft.com/office/drawing/2014/main" id="{2936E6E1-5A1B-6E64-FF6F-73DA63612EDF}"/>
                </a:ext>
              </a:extLst>
            </p:cNvPr>
            <p:cNvSpPr>
              <a:spLocks noChangeShapeType="1"/>
            </p:cNvSpPr>
            <p:nvPr/>
          </p:nvSpPr>
          <p:spPr bwMode="auto">
            <a:xfrm flipH="1" flipV="1">
              <a:off x="1522704" y="4972913"/>
              <a:ext cx="280075" cy="1333669"/>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0" name="Line 39">
              <a:extLst>
                <a:ext uri="{FF2B5EF4-FFF2-40B4-BE49-F238E27FC236}">
                  <a16:creationId xmlns:a16="http://schemas.microsoft.com/office/drawing/2014/main" id="{33FAF916-0D8E-AA36-BA58-BB9D928DD95F}"/>
                </a:ext>
              </a:extLst>
            </p:cNvPr>
            <p:cNvSpPr>
              <a:spLocks noChangeShapeType="1"/>
            </p:cNvSpPr>
            <p:nvPr/>
          </p:nvSpPr>
          <p:spPr bwMode="auto">
            <a:xfrm flipV="1">
              <a:off x="1799154" y="5101217"/>
              <a:ext cx="658423" cy="122372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61" name="Line 27">
              <a:extLst>
                <a:ext uri="{FF2B5EF4-FFF2-40B4-BE49-F238E27FC236}">
                  <a16:creationId xmlns:a16="http://schemas.microsoft.com/office/drawing/2014/main" id="{E60EBBAA-BB63-DD31-2D93-EBE1C84CC4DD}"/>
                </a:ext>
              </a:extLst>
            </p:cNvPr>
            <p:cNvSpPr>
              <a:spLocks noChangeShapeType="1"/>
            </p:cNvSpPr>
            <p:nvPr/>
          </p:nvSpPr>
          <p:spPr bwMode="auto">
            <a:xfrm flipH="1">
              <a:off x="850991" y="6305226"/>
              <a:ext cx="176185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62" name="Line 45">
              <a:extLst>
                <a:ext uri="{FF2B5EF4-FFF2-40B4-BE49-F238E27FC236}">
                  <a16:creationId xmlns:a16="http://schemas.microsoft.com/office/drawing/2014/main" id="{96443EBC-F105-7A8E-38B8-CAE2339FE648}"/>
                </a:ext>
              </a:extLst>
            </p:cNvPr>
            <p:cNvSpPr>
              <a:spLocks noChangeShapeType="1"/>
            </p:cNvSpPr>
            <p:nvPr/>
          </p:nvSpPr>
          <p:spPr bwMode="auto">
            <a:xfrm flipV="1">
              <a:off x="1808148" y="4940959"/>
              <a:ext cx="1394" cy="1358826"/>
            </a:xfrm>
            <a:prstGeom prst="line">
              <a:avLst/>
            </a:prstGeom>
            <a:noFill/>
            <a:ln w="7938">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63" name="Line 47">
              <a:extLst>
                <a:ext uri="{FF2B5EF4-FFF2-40B4-BE49-F238E27FC236}">
                  <a16:creationId xmlns:a16="http://schemas.microsoft.com/office/drawing/2014/main" id="{7E43F0FB-CD65-3EAC-E779-C7741651480D}"/>
                </a:ext>
              </a:extLst>
            </p:cNvPr>
            <p:cNvSpPr>
              <a:spLocks noChangeShapeType="1"/>
            </p:cNvSpPr>
            <p:nvPr/>
          </p:nvSpPr>
          <p:spPr bwMode="auto">
            <a:xfrm flipH="1" flipV="1">
              <a:off x="796378" y="5319091"/>
              <a:ext cx="1011770" cy="987495"/>
            </a:xfrm>
            <a:prstGeom prst="line">
              <a:avLst/>
            </a:prstGeom>
            <a:noFill/>
            <a:ln w="28575">
              <a:solidFill>
                <a:srgbClr val="CC3300"/>
              </a:solidFill>
              <a:round/>
              <a:headEnd type="none" w="med" len="med"/>
              <a:tailEnd type="arrow"/>
            </a:ln>
            <a:extLst>
              <a:ext uri="{909E8E84-426E-40DD-AFC4-6F175D3DCCD1}">
                <a14:hiddenFill xmlns:a14="http://schemas.microsoft.com/office/drawing/2010/main">
                  <a:noFill/>
                </a14:hiddenFill>
              </a:ext>
            </a:extLst>
          </p:spPr>
          <p:txBody>
            <a:bodyPr/>
            <a:lstStyle/>
            <a:p>
              <a:endParaRPr lang="es-ES" dirty="0"/>
            </a:p>
          </p:txBody>
        </p:sp>
        <p:sp>
          <p:nvSpPr>
            <p:cNvPr id="64" name="Freeform 48">
              <a:extLst>
                <a:ext uri="{FF2B5EF4-FFF2-40B4-BE49-F238E27FC236}">
                  <a16:creationId xmlns:a16="http://schemas.microsoft.com/office/drawing/2014/main" id="{DAC8EDB7-E5AD-2474-DB81-F84F58C1AD80}"/>
                </a:ext>
              </a:extLst>
            </p:cNvPr>
            <p:cNvSpPr>
              <a:spLocks/>
            </p:cNvSpPr>
            <p:nvPr/>
          </p:nvSpPr>
          <p:spPr bwMode="auto">
            <a:xfrm>
              <a:off x="1454168" y="5804678"/>
              <a:ext cx="345619" cy="149620"/>
            </a:xfrm>
            <a:custGeom>
              <a:avLst/>
              <a:gdLst>
                <a:gd name="T0" fmla="*/ 0 w 1489"/>
                <a:gd name="T1" fmla="*/ 0 h 661"/>
                <a:gd name="T2" fmla="*/ 0 w 1489"/>
                <a:gd name="T3" fmla="*/ 0 h 661"/>
                <a:gd name="T4" fmla="*/ 0 w 1489"/>
                <a:gd name="T5" fmla="*/ 0 h 661"/>
                <a:gd name="T6" fmla="*/ 0 w 1489"/>
                <a:gd name="T7" fmla="*/ 0 h 661"/>
                <a:gd name="T8" fmla="*/ 0 w 1489"/>
                <a:gd name="T9" fmla="*/ 0 h 661"/>
                <a:gd name="T10" fmla="*/ 0 w 1489"/>
                <a:gd name="T11" fmla="*/ 0 h 661"/>
                <a:gd name="T12" fmla="*/ 0 w 1489"/>
                <a:gd name="T13" fmla="*/ 0 h 661"/>
                <a:gd name="T14" fmla="*/ 0 w 1489"/>
                <a:gd name="T15" fmla="*/ 0 h 661"/>
                <a:gd name="T16" fmla="*/ 0 w 1489"/>
                <a:gd name="T17" fmla="*/ 0 h 661"/>
                <a:gd name="T18" fmla="*/ 0 w 1489"/>
                <a:gd name="T19" fmla="*/ 0 h 661"/>
                <a:gd name="T20" fmla="*/ 0 w 1489"/>
                <a:gd name="T21" fmla="*/ 0 h 661"/>
                <a:gd name="T22" fmla="*/ 0 w 1489"/>
                <a:gd name="T23" fmla="*/ 0 h 661"/>
                <a:gd name="T24" fmla="*/ 0 w 1489"/>
                <a:gd name="T25" fmla="*/ 0 h 661"/>
                <a:gd name="T26" fmla="*/ 0 w 1489"/>
                <a:gd name="T27" fmla="*/ 0 h 661"/>
                <a:gd name="T28" fmla="*/ 1 w 1489"/>
                <a:gd name="T29" fmla="*/ 0 h 661"/>
                <a:gd name="T30" fmla="*/ 1 w 1489"/>
                <a:gd name="T31" fmla="*/ 0 h 661"/>
                <a:gd name="T32" fmla="*/ 1 w 1489"/>
                <a:gd name="T33" fmla="*/ 0 h 661"/>
                <a:gd name="T34" fmla="*/ 1 w 1489"/>
                <a:gd name="T35" fmla="*/ 0 h 661"/>
                <a:gd name="T36" fmla="*/ 1 w 1489"/>
                <a:gd name="T37" fmla="*/ 0 h 661"/>
                <a:gd name="T38" fmla="*/ 1 w 1489"/>
                <a:gd name="T39" fmla="*/ 0 h 661"/>
                <a:gd name="T40" fmla="*/ 1 w 1489"/>
                <a:gd name="T41" fmla="*/ 0 h 661"/>
                <a:gd name="T42" fmla="*/ 1 w 1489"/>
                <a:gd name="T43" fmla="*/ 0 h 661"/>
                <a:gd name="T44" fmla="*/ 1 w 1489"/>
                <a:gd name="T45" fmla="*/ 0 h 661"/>
                <a:gd name="T46" fmla="*/ 1 w 1489"/>
                <a:gd name="T47" fmla="*/ 0 h 661"/>
                <a:gd name="T48" fmla="*/ 1 w 1489"/>
                <a:gd name="T49" fmla="*/ 0 h 6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9"/>
                <a:gd name="T76" fmla="*/ 0 h 661"/>
                <a:gd name="T77" fmla="*/ 1489 w 1489"/>
                <a:gd name="T78" fmla="*/ 661 h 6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9" h="661">
                  <a:moveTo>
                    <a:pt x="0" y="661"/>
                  </a:moveTo>
                  <a:lnTo>
                    <a:pt x="49" y="606"/>
                  </a:lnTo>
                  <a:lnTo>
                    <a:pt x="98" y="554"/>
                  </a:lnTo>
                  <a:lnTo>
                    <a:pt x="149" y="505"/>
                  </a:lnTo>
                  <a:lnTo>
                    <a:pt x="202" y="459"/>
                  </a:lnTo>
                  <a:lnTo>
                    <a:pt x="254" y="417"/>
                  </a:lnTo>
                  <a:lnTo>
                    <a:pt x="309" y="377"/>
                  </a:lnTo>
                  <a:lnTo>
                    <a:pt x="366" y="338"/>
                  </a:lnTo>
                  <a:lnTo>
                    <a:pt x="426" y="301"/>
                  </a:lnTo>
                  <a:lnTo>
                    <a:pt x="488" y="266"/>
                  </a:lnTo>
                  <a:lnTo>
                    <a:pt x="553" y="232"/>
                  </a:lnTo>
                  <a:lnTo>
                    <a:pt x="621" y="199"/>
                  </a:lnTo>
                  <a:lnTo>
                    <a:pt x="695" y="166"/>
                  </a:lnTo>
                  <a:lnTo>
                    <a:pt x="759" y="135"/>
                  </a:lnTo>
                  <a:lnTo>
                    <a:pt x="824" y="106"/>
                  </a:lnTo>
                  <a:lnTo>
                    <a:pt x="888" y="85"/>
                  </a:lnTo>
                  <a:lnTo>
                    <a:pt x="951" y="63"/>
                  </a:lnTo>
                  <a:lnTo>
                    <a:pt x="1014" y="47"/>
                  </a:lnTo>
                  <a:lnTo>
                    <a:pt x="1079" y="33"/>
                  </a:lnTo>
                  <a:lnTo>
                    <a:pt x="1144" y="22"/>
                  </a:lnTo>
                  <a:lnTo>
                    <a:pt x="1209" y="13"/>
                  </a:lnTo>
                  <a:lnTo>
                    <a:pt x="1275" y="7"/>
                  </a:lnTo>
                  <a:lnTo>
                    <a:pt x="1344" y="4"/>
                  </a:lnTo>
                  <a:lnTo>
                    <a:pt x="1415" y="1"/>
                  </a:lnTo>
                  <a:lnTo>
                    <a:pt x="1489" y="0"/>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65" name="Freeform 49">
              <a:extLst>
                <a:ext uri="{FF2B5EF4-FFF2-40B4-BE49-F238E27FC236}">
                  <a16:creationId xmlns:a16="http://schemas.microsoft.com/office/drawing/2014/main" id="{10F5F8AF-C432-C297-2255-4E37FAC4A653}"/>
                </a:ext>
              </a:extLst>
            </p:cNvPr>
            <p:cNvSpPr>
              <a:spLocks/>
            </p:cNvSpPr>
            <p:nvPr/>
          </p:nvSpPr>
          <p:spPr bwMode="auto">
            <a:xfrm>
              <a:off x="1454168" y="5841403"/>
              <a:ext cx="161660" cy="112895"/>
            </a:xfrm>
            <a:custGeom>
              <a:avLst/>
              <a:gdLst>
                <a:gd name="T0" fmla="*/ 0 w 695"/>
                <a:gd name="T1" fmla="*/ 0 h 495"/>
                <a:gd name="T2" fmla="*/ 0 w 695"/>
                <a:gd name="T3" fmla="*/ 0 h 495"/>
                <a:gd name="T4" fmla="*/ 0 w 695"/>
                <a:gd name="T5" fmla="*/ 0 h 495"/>
                <a:gd name="T6" fmla="*/ 0 w 695"/>
                <a:gd name="T7" fmla="*/ 0 h 495"/>
                <a:gd name="T8" fmla="*/ 0 w 695"/>
                <a:gd name="T9" fmla="*/ 0 h 495"/>
                <a:gd name="T10" fmla="*/ 0 w 695"/>
                <a:gd name="T11" fmla="*/ 0 h 495"/>
                <a:gd name="T12" fmla="*/ 0 w 695"/>
                <a:gd name="T13" fmla="*/ 0 h 495"/>
                <a:gd name="T14" fmla="*/ 0 w 695"/>
                <a:gd name="T15" fmla="*/ 0 h 495"/>
                <a:gd name="T16" fmla="*/ 0 w 695"/>
                <a:gd name="T17" fmla="*/ 0 h 495"/>
                <a:gd name="T18" fmla="*/ 0 w 695"/>
                <a:gd name="T19" fmla="*/ 0 h 495"/>
                <a:gd name="T20" fmla="*/ 0 w 695"/>
                <a:gd name="T21" fmla="*/ 0 h 495"/>
                <a:gd name="T22" fmla="*/ 0 w 695"/>
                <a:gd name="T23" fmla="*/ 0 h 495"/>
                <a:gd name="T24" fmla="*/ 0 w 695"/>
                <a:gd name="T25" fmla="*/ 0 h 495"/>
                <a:gd name="T26" fmla="*/ 0 w 695"/>
                <a:gd name="T27" fmla="*/ 0 h 495"/>
                <a:gd name="T28" fmla="*/ 0 w 695"/>
                <a:gd name="T29" fmla="*/ 0 h 495"/>
                <a:gd name="T30" fmla="*/ 0 w 695"/>
                <a:gd name="T31" fmla="*/ 0 h 495"/>
                <a:gd name="T32" fmla="*/ 0 w 695"/>
                <a:gd name="T33" fmla="*/ 0 h 495"/>
                <a:gd name="T34" fmla="*/ 0 w 695"/>
                <a:gd name="T35" fmla="*/ 0 h 495"/>
                <a:gd name="T36" fmla="*/ 0 w 695"/>
                <a:gd name="T37" fmla="*/ 0 h 495"/>
                <a:gd name="T38" fmla="*/ 0 w 695"/>
                <a:gd name="T39" fmla="*/ 0 h 495"/>
                <a:gd name="T40" fmla="*/ 0 w 695"/>
                <a:gd name="T41" fmla="*/ 0 h 495"/>
                <a:gd name="T42" fmla="*/ 0 w 695"/>
                <a:gd name="T43" fmla="*/ 0 h 495"/>
                <a:gd name="T44" fmla="*/ 0 w 695"/>
                <a:gd name="T45" fmla="*/ 0 h 495"/>
                <a:gd name="T46" fmla="*/ 0 w 695"/>
                <a:gd name="T47" fmla="*/ 0 h 495"/>
                <a:gd name="T48" fmla="*/ 0 w 695"/>
                <a:gd name="T49" fmla="*/ 0 h 495"/>
                <a:gd name="T50" fmla="*/ 0 w 695"/>
                <a:gd name="T51" fmla="*/ 0 h 495"/>
                <a:gd name="T52" fmla="*/ 0 w 695"/>
                <a:gd name="T53" fmla="*/ 0 h 495"/>
                <a:gd name="T54" fmla="*/ 0 w 695"/>
                <a:gd name="T55" fmla="*/ 0 h 495"/>
                <a:gd name="T56" fmla="*/ 0 w 695"/>
                <a:gd name="T57" fmla="*/ 0 h 495"/>
                <a:gd name="T58" fmla="*/ 0 w 695"/>
                <a:gd name="T59" fmla="*/ 0 h 495"/>
                <a:gd name="T60" fmla="*/ 0 w 695"/>
                <a:gd name="T61" fmla="*/ 0 h 495"/>
                <a:gd name="T62" fmla="*/ 0 w 695"/>
                <a:gd name="T63" fmla="*/ 0 h 495"/>
                <a:gd name="T64" fmla="*/ 1 w 695"/>
                <a:gd name="T65" fmla="*/ 0 h 495"/>
                <a:gd name="T66" fmla="*/ 1 w 695"/>
                <a:gd name="T67" fmla="*/ 0 h 495"/>
                <a:gd name="T68" fmla="*/ 1 w 695"/>
                <a:gd name="T69" fmla="*/ 0 h 495"/>
                <a:gd name="T70" fmla="*/ 1 w 695"/>
                <a:gd name="T71" fmla="*/ 0 h 495"/>
                <a:gd name="T72" fmla="*/ 1 w 695"/>
                <a:gd name="T73" fmla="*/ 0 h 495"/>
                <a:gd name="T74" fmla="*/ 1 w 695"/>
                <a:gd name="T75" fmla="*/ 0 h 495"/>
                <a:gd name="T76" fmla="*/ 1 w 695"/>
                <a:gd name="T77" fmla="*/ 0 h 495"/>
                <a:gd name="T78" fmla="*/ 1 w 695"/>
                <a:gd name="T79" fmla="*/ 0 h 495"/>
                <a:gd name="T80" fmla="*/ 1 w 695"/>
                <a:gd name="T81" fmla="*/ 0 h 4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95"/>
                <a:gd name="T124" fmla="*/ 0 h 495"/>
                <a:gd name="T125" fmla="*/ 695 w 695"/>
                <a:gd name="T126" fmla="*/ 495 h 4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95" h="495">
                  <a:moveTo>
                    <a:pt x="0" y="495"/>
                  </a:moveTo>
                  <a:lnTo>
                    <a:pt x="14" y="477"/>
                  </a:lnTo>
                  <a:lnTo>
                    <a:pt x="30" y="462"/>
                  </a:lnTo>
                  <a:lnTo>
                    <a:pt x="46" y="445"/>
                  </a:lnTo>
                  <a:lnTo>
                    <a:pt x="60" y="429"/>
                  </a:lnTo>
                  <a:lnTo>
                    <a:pt x="75" y="413"/>
                  </a:lnTo>
                  <a:lnTo>
                    <a:pt x="89" y="398"/>
                  </a:lnTo>
                  <a:lnTo>
                    <a:pt x="105" y="382"/>
                  </a:lnTo>
                  <a:lnTo>
                    <a:pt x="120" y="368"/>
                  </a:lnTo>
                  <a:lnTo>
                    <a:pt x="135" y="353"/>
                  </a:lnTo>
                  <a:lnTo>
                    <a:pt x="149" y="338"/>
                  </a:lnTo>
                  <a:lnTo>
                    <a:pt x="166" y="325"/>
                  </a:lnTo>
                  <a:lnTo>
                    <a:pt x="180" y="311"/>
                  </a:lnTo>
                  <a:lnTo>
                    <a:pt x="197" y="297"/>
                  </a:lnTo>
                  <a:lnTo>
                    <a:pt x="211" y="284"/>
                  </a:lnTo>
                  <a:lnTo>
                    <a:pt x="228" y="271"/>
                  </a:lnTo>
                  <a:lnTo>
                    <a:pt x="245" y="258"/>
                  </a:lnTo>
                  <a:lnTo>
                    <a:pt x="260" y="246"/>
                  </a:lnTo>
                  <a:lnTo>
                    <a:pt x="277" y="233"/>
                  </a:lnTo>
                  <a:lnTo>
                    <a:pt x="292" y="222"/>
                  </a:lnTo>
                  <a:lnTo>
                    <a:pt x="310" y="209"/>
                  </a:lnTo>
                  <a:lnTo>
                    <a:pt x="327" y="199"/>
                  </a:lnTo>
                  <a:lnTo>
                    <a:pt x="344" y="188"/>
                  </a:lnTo>
                  <a:lnTo>
                    <a:pt x="361" y="176"/>
                  </a:lnTo>
                  <a:lnTo>
                    <a:pt x="378" y="164"/>
                  </a:lnTo>
                  <a:lnTo>
                    <a:pt x="396" y="153"/>
                  </a:lnTo>
                  <a:lnTo>
                    <a:pt x="414" y="143"/>
                  </a:lnTo>
                  <a:lnTo>
                    <a:pt x="432" y="132"/>
                  </a:lnTo>
                  <a:lnTo>
                    <a:pt x="451" y="121"/>
                  </a:lnTo>
                  <a:lnTo>
                    <a:pt x="470" y="110"/>
                  </a:lnTo>
                  <a:lnTo>
                    <a:pt x="488" y="100"/>
                  </a:lnTo>
                  <a:lnTo>
                    <a:pt x="507" y="90"/>
                  </a:lnTo>
                  <a:lnTo>
                    <a:pt x="527" y="79"/>
                  </a:lnTo>
                  <a:lnTo>
                    <a:pt x="546" y="69"/>
                  </a:lnTo>
                  <a:lnTo>
                    <a:pt x="566" y="59"/>
                  </a:lnTo>
                  <a:lnTo>
                    <a:pt x="587" y="49"/>
                  </a:lnTo>
                  <a:lnTo>
                    <a:pt x="608" y="39"/>
                  </a:lnTo>
                  <a:lnTo>
                    <a:pt x="628" y="29"/>
                  </a:lnTo>
                  <a:lnTo>
                    <a:pt x="650" y="19"/>
                  </a:lnTo>
                  <a:lnTo>
                    <a:pt x="672" y="9"/>
                  </a:lnTo>
                  <a:lnTo>
                    <a:pt x="695" y="0"/>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66" name="Freeform 50">
              <a:extLst>
                <a:ext uri="{FF2B5EF4-FFF2-40B4-BE49-F238E27FC236}">
                  <a16:creationId xmlns:a16="http://schemas.microsoft.com/office/drawing/2014/main" id="{139F5ED6-E997-D608-ED21-6C7B2E06A7DB}"/>
                </a:ext>
              </a:extLst>
            </p:cNvPr>
            <p:cNvSpPr>
              <a:spLocks/>
            </p:cNvSpPr>
            <p:nvPr/>
          </p:nvSpPr>
          <p:spPr bwMode="auto">
            <a:xfrm>
              <a:off x="1615828" y="5804678"/>
              <a:ext cx="183958" cy="36725"/>
            </a:xfrm>
            <a:custGeom>
              <a:avLst/>
              <a:gdLst>
                <a:gd name="T0" fmla="*/ 0 w 794"/>
                <a:gd name="T1" fmla="*/ 0 h 166"/>
                <a:gd name="T2" fmla="*/ 0 w 794"/>
                <a:gd name="T3" fmla="*/ 0 h 166"/>
                <a:gd name="T4" fmla="*/ 0 w 794"/>
                <a:gd name="T5" fmla="*/ 0 h 166"/>
                <a:gd name="T6" fmla="*/ 0 w 794"/>
                <a:gd name="T7" fmla="*/ 0 h 166"/>
                <a:gd name="T8" fmla="*/ 0 w 794"/>
                <a:gd name="T9" fmla="*/ 0 h 166"/>
                <a:gd name="T10" fmla="*/ 0 w 794"/>
                <a:gd name="T11" fmla="*/ 0 h 166"/>
                <a:gd name="T12" fmla="*/ 0 w 794"/>
                <a:gd name="T13" fmla="*/ 0 h 166"/>
                <a:gd name="T14" fmla="*/ 0 w 794"/>
                <a:gd name="T15" fmla="*/ 0 h 166"/>
                <a:gd name="T16" fmla="*/ 0 w 794"/>
                <a:gd name="T17" fmla="*/ 0 h 166"/>
                <a:gd name="T18" fmla="*/ 0 w 794"/>
                <a:gd name="T19" fmla="*/ 0 h 166"/>
                <a:gd name="T20" fmla="*/ 0 w 794"/>
                <a:gd name="T21" fmla="*/ 0 h 166"/>
                <a:gd name="T22" fmla="*/ 0 w 794"/>
                <a:gd name="T23" fmla="*/ 0 h 166"/>
                <a:gd name="T24" fmla="*/ 0 w 794"/>
                <a:gd name="T25" fmla="*/ 0 h 166"/>
                <a:gd name="T26" fmla="*/ 0 w 794"/>
                <a:gd name="T27" fmla="*/ 0 h 166"/>
                <a:gd name="T28" fmla="*/ 0 w 794"/>
                <a:gd name="T29" fmla="*/ 0 h 166"/>
                <a:gd name="T30" fmla="*/ 0 w 794"/>
                <a:gd name="T31" fmla="*/ 0 h 166"/>
                <a:gd name="T32" fmla="*/ 0 w 794"/>
                <a:gd name="T33" fmla="*/ 0 h 166"/>
                <a:gd name="T34" fmla="*/ 0 w 794"/>
                <a:gd name="T35" fmla="*/ 0 h 166"/>
                <a:gd name="T36" fmla="*/ 0 w 794"/>
                <a:gd name="T37" fmla="*/ 0 h 166"/>
                <a:gd name="T38" fmla="*/ 0 w 794"/>
                <a:gd name="T39" fmla="*/ 0 h 166"/>
                <a:gd name="T40" fmla="*/ 0 w 794"/>
                <a:gd name="T41" fmla="*/ 0 h 166"/>
                <a:gd name="T42" fmla="*/ 0 w 794"/>
                <a:gd name="T43" fmla="*/ 0 h 166"/>
                <a:gd name="T44" fmla="*/ 0 w 794"/>
                <a:gd name="T45" fmla="*/ 0 h 166"/>
                <a:gd name="T46" fmla="*/ 0 w 794"/>
                <a:gd name="T47" fmla="*/ 0 h 166"/>
                <a:gd name="T48" fmla="*/ 0 w 794"/>
                <a:gd name="T49" fmla="*/ 0 h 166"/>
                <a:gd name="T50" fmla="*/ 0 w 794"/>
                <a:gd name="T51" fmla="*/ 0 h 166"/>
                <a:gd name="T52" fmla="*/ 0 w 794"/>
                <a:gd name="T53" fmla="*/ 0 h 166"/>
                <a:gd name="T54" fmla="*/ 0 w 794"/>
                <a:gd name="T55" fmla="*/ 0 h 166"/>
                <a:gd name="T56" fmla="*/ 0 w 794"/>
                <a:gd name="T57" fmla="*/ 0 h 166"/>
                <a:gd name="T58" fmla="*/ 0 w 794"/>
                <a:gd name="T59" fmla="*/ 0 h 166"/>
                <a:gd name="T60" fmla="*/ 0 w 794"/>
                <a:gd name="T61" fmla="*/ 0 h 166"/>
                <a:gd name="T62" fmla="*/ 0 w 794"/>
                <a:gd name="T63" fmla="*/ 0 h 166"/>
                <a:gd name="T64" fmla="*/ 0 w 794"/>
                <a:gd name="T65" fmla="*/ 0 h 166"/>
                <a:gd name="T66" fmla="*/ 0 w 794"/>
                <a:gd name="T67" fmla="*/ 0 h 166"/>
                <a:gd name="T68" fmla="*/ 0 w 794"/>
                <a:gd name="T69" fmla="*/ 0 h 166"/>
                <a:gd name="T70" fmla="*/ 0 w 794"/>
                <a:gd name="T71" fmla="*/ 0 h 166"/>
                <a:gd name="T72" fmla="*/ 0 w 794"/>
                <a:gd name="T73" fmla="*/ 0 h 166"/>
                <a:gd name="T74" fmla="*/ 0 w 794"/>
                <a:gd name="T75" fmla="*/ 0 h 166"/>
                <a:gd name="T76" fmla="*/ 0 w 794"/>
                <a:gd name="T77" fmla="*/ 0 h 166"/>
                <a:gd name="T78" fmla="*/ 0 w 794"/>
                <a:gd name="T79" fmla="*/ 0 h 166"/>
                <a:gd name="T80" fmla="*/ 1 w 794"/>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94"/>
                <a:gd name="T124" fmla="*/ 0 h 166"/>
                <a:gd name="T125" fmla="*/ 794 w 794"/>
                <a:gd name="T126" fmla="*/ 166 h 1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94" h="166">
                  <a:moveTo>
                    <a:pt x="0" y="166"/>
                  </a:moveTo>
                  <a:lnTo>
                    <a:pt x="18" y="155"/>
                  </a:lnTo>
                  <a:lnTo>
                    <a:pt x="38" y="147"/>
                  </a:lnTo>
                  <a:lnTo>
                    <a:pt x="58" y="137"/>
                  </a:lnTo>
                  <a:lnTo>
                    <a:pt x="78" y="128"/>
                  </a:lnTo>
                  <a:lnTo>
                    <a:pt x="97" y="120"/>
                  </a:lnTo>
                  <a:lnTo>
                    <a:pt x="117" y="112"/>
                  </a:lnTo>
                  <a:lnTo>
                    <a:pt x="135" y="104"/>
                  </a:lnTo>
                  <a:lnTo>
                    <a:pt x="155" y="97"/>
                  </a:lnTo>
                  <a:lnTo>
                    <a:pt x="174" y="91"/>
                  </a:lnTo>
                  <a:lnTo>
                    <a:pt x="194" y="83"/>
                  </a:lnTo>
                  <a:lnTo>
                    <a:pt x="212" y="76"/>
                  </a:lnTo>
                  <a:lnTo>
                    <a:pt x="231" y="70"/>
                  </a:lnTo>
                  <a:lnTo>
                    <a:pt x="250" y="66"/>
                  </a:lnTo>
                  <a:lnTo>
                    <a:pt x="269" y="60"/>
                  </a:lnTo>
                  <a:lnTo>
                    <a:pt x="288" y="55"/>
                  </a:lnTo>
                  <a:lnTo>
                    <a:pt x="307" y="49"/>
                  </a:lnTo>
                  <a:lnTo>
                    <a:pt x="327" y="44"/>
                  </a:lnTo>
                  <a:lnTo>
                    <a:pt x="346" y="41"/>
                  </a:lnTo>
                  <a:lnTo>
                    <a:pt x="365" y="37"/>
                  </a:lnTo>
                  <a:lnTo>
                    <a:pt x="384" y="32"/>
                  </a:lnTo>
                  <a:lnTo>
                    <a:pt x="403" y="30"/>
                  </a:lnTo>
                  <a:lnTo>
                    <a:pt x="423" y="26"/>
                  </a:lnTo>
                  <a:lnTo>
                    <a:pt x="441" y="23"/>
                  </a:lnTo>
                  <a:lnTo>
                    <a:pt x="461" y="19"/>
                  </a:lnTo>
                  <a:lnTo>
                    <a:pt x="481" y="17"/>
                  </a:lnTo>
                  <a:lnTo>
                    <a:pt x="501" y="14"/>
                  </a:lnTo>
                  <a:lnTo>
                    <a:pt x="521" y="12"/>
                  </a:lnTo>
                  <a:lnTo>
                    <a:pt x="541" y="11"/>
                  </a:lnTo>
                  <a:lnTo>
                    <a:pt x="561" y="8"/>
                  </a:lnTo>
                  <a:lnTo>
                    <a:pt x="580" y="7"/>
                  </a:lnTo>
                  <a:lnTo>
                    <a:pt x="601" y="6"/>
                  </a:lnTo>
                  <a:lnTo>
                    <a:pt x="622" y="5"/>
                  </a:lnTo>
                  <a:lnTo>
                    <a:pt x="643" y="4"/>
                  </a:lnTo>
                  <a:lnTo>
                    <a:pt x="663" y="2"/>
                  </a:lnTo>
                  <a:lnTo>
                    <a:pt x="684" y="1"/>
                  </a:lnTo>
                  <a:lnTo>
                    <a:pt x="705" y="1"/>
                  </a:lnTo>
                  <a:lnTo>
                    <a:pt x="728" y="1"/>
                  </a:lnTo>
                  <a:lnTo>
                    <a:pt x="748" y="0"/>
                  </a:lnTo>
                  <a:lnTo>
                    <a:pt x="771" y="0"/>
                  </a:lnTo>
                  <a:lnTo>
                    <a:pt x="794" y="0"/>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67" name="Line 51">
              <a:extLst>
                <a:ext uri="{FF2B5EF4-FFF2-40B4-BE49-F238E27FC236}">
                  <a16:creationId xmlns:a16="http://schemas.microsoft.com/office/drawing/2014/main" id="{670A07BF-029B-B6BB-2B11-49ECD2590982}"/>
                </a:ext>
              </a:extLst>
            </p:cNvPr>
            <p:cNvSpPr>
              <a:spLocks noChangeShapeType="1"/>
            </p:cNvSpPr>
            <p:nvPr/>
          </p:nvSpPr>
          <p:spPr bwMode="auto">
            <a:xfrm flipV="1">
              <a:off x="1808148" y="4947755"/>
              <a:ext cx="0" cy="1358829"/>
            </a:xfrm>
            <a:prstGeom prst="line">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txBody>
            <a:bodyPr/>
            <a:lstStyle/>
            <a:p>
              <a:endParaRPr lang="es-ES"/>
            </a:p>
          </p:txBody>
        </p:sp>
        <p:grpSp>
          <p:nvGrpSpPr>
            <p:cNvPr id="68" name="Group 52">
              <a:extLst>
                <a:ext uri="{FF2B5EF4-FFF2-40B4-BE49-F238E27FC236}">
                  <a16:creationId xmlns:a16="http://schemas.microsoft.com/office/drawing/2014/main" id="{63B14C6B-7A57-FB88-84A0-72F32D7F14AD}"/>
                </a:ext>
              </a:extLst>
            </p:cNvPr>
            <p:cNvGrpSpPr>
              <a:grpSpLocks/>
            </p:cNvGrpSpPr>
            <p:nvPr/>
          </p:nvGrpSpPr>
          <p:grpSpPr bwMode="auto">
            <a:xfrm>
              <a:off x="1817352" y="5193921"/>
              <a:ext cx="349799" cy="365890"/>
              <a:chOff x="2970" y="2329"/>
              <a:chExt cx="251" cy="269"/>
            </a:xfrm>
          </p:grpSpPr>
          <p:sp>
            <p:nvSpPr>
              <p:cNvPr id="76" name="Line 53">
                <a:extLst>
                  <a:ext uri="{FF2B5EF4-FFF2-40B4-BE49-F238E27FC236}">
                    <a16:creationId xmlns:a16="http://schemas.microsoft.com/office/drawing/2014/main" id="{39496762-9122-B936-4154-990BD8F5A105}"/>
                  </a:ext>
                </a:extLst>
              </p:cNvPr>
              <p:cNvSpPr>
                <a:spLocks noChangeShapeType="1"/>
              </p:cNvSpPr>
              <p:nvPr/>
            </p:nvSpPr>
            <p:spPr bwMode="auto">
              <a:xfrm>
                <a:off x="3093" y="2370"/>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77" name="Line 54">
                <a:extLst>
                  <a:ext uri="{FF2B5EF4-FFF2-40B4-BE49-F238E27FC236}">
                    <a16:creationId xmlns:a16="http://schemas.microsoft.com/office/drawing/2014/main" id="{7152790B-2B1C-D13F-0289-4BEFB2470B01}"/>
                  </a:ext>
                </a:extLst>
              </p:cNvPr>
              <p:cNvSpPr>
                <a:spLocks noChangeShapeType="1"/>
              </p:cNvSpPr>
              <p:nvPr/>
            </p:nvSpPr>
            <p:spPr bwMode="auto">
              <a:xfrm flipH="1" flipV="1">
                <a:off x="3113" y="2361"/>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78" name="Line 55">
                <a:extLst>
                  <a:ext uri="{FF2B5EF4-FFF2-40B4-BE49-F238E27FC236}">
                    <a16:creationId xmlns:a16="http://schemas.microsoft.com/office/drawing/2014/main" id="{9CFA13B9-355E-69F0-4573-BDE2F3C26F20}"/>
                  </a:ext>
                </a:extLst>
              </p:cNvPr>
              <p:cNvSpPr>
                <a:spLocks noChangeShapeType="1"/>
              </p:cNvSpPr>
              <p:nvPr/>
            </p:nvSpPr>
            <p:spPr bwMode="auto">
              <a:xfrm flipH="1">
                <a:off x="3113" y="2370"/>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79" name="Freeform 56">
                <a:extLst>
                  <a:ext uri="{FF2B5EF4-FFF2-40B4-BE49-F238E27FC236}">
                    <a16:creationId xmlns:a16="http://schemas.microsoft.com/office/drawing/2014/main" id="{4395CB9D-E64C-5E71-6C0E-4696FD6123B5}"/>
                  </a:ext>
                </a:extLst>
              </p:cNvPr>
              <p:cNvSpPr>
                <a:spLocks noChangeArrowheads="1"/>
              </p:cNvSpPr>
              <p:nvPr/>
            </p:nvSpPr>
            <p:spPr bwMode="auto">
              <a:xfrm>
                <a:off x="3074" y="2370"/>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80" name="Text Box 57">
                <a:extLst>
                  <a:ext uri="{FF2B5EF4-FFF2-40B4-BE49-F238E27FC236}">
                    <a16:creationId xmlns:a16="http://schemas.microsoft.com/office/drawing/2014/main" id="{97BED539-45F2-FB07-3741-7A6AFFD08E0B}"/>
                  </a:ext>
                </a:extLst>
              </p:cNvPr>
              <p:cNvSpPr txBox="1">
                <a:spLocks noChangeArrowheads="1"/>
              </p:cNvSpPr>
              <p:nvPr/>
            </p:nvSpPr>
            <p:spPr bwMode="auto">
              <a:xfrm>
                <a:off x="2970" y="2329"/>
                <a:ext cx="25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t>N</a:t>
                </a:r>
              </a:p>
            </p:txBody>
          </p:sp>
        </p:grpSp>
        <p:grpSp>
          <p:nvGrpSpPr>
            <p:cNvPr id="69" name="Group 58">
              <a:extLst>
                <a:ext uri="{FF2B5EF4-FFF2-40B4-BE49-F238E27FC236}">
                  <a16:creationId xmlns:a16="http://schemas.microsoft.com/office/drawing/2014/main" id="{8D6695FD-25B9-053A-C10F-2D3BA9AD4830}"/>
                </a:ext>
              </a:extLst>
            </p:cNvPr>
            <p:cNvGrpSpPr>
              <a:grpSpLocks/>
            </p:cNvGrpSpPr>
            <p:nvPr/>
          </p:nvGrpSpPr>
          <p:grpSpPr bwMode="auto">
            <a:xfrm>
              <a:off x="718264" y="5490794"/>
              <a:ext cx="326108" cy="369971"/>
              <a:chOff x="2049" y="2457"/>
              <a:chExt cx="234" cy="272"/>
            </a:xfrm>
          </p:grpSpPr>
          <p:sp>
            <p:nvSpPr>
              <p:cNvPr id="71" name="Line 59">
                <a:extLst>
                  <a:ext uri="{FF2B5EF4-FFF2-40B4-BE49-F238E27FC236}">
                    <a16:creationId xmlns:a16="http://schemas.microsoft.com/office/drawing/2014/main" id="{F76E7306-1CBB-4FCC-B530-59E3EE1F1A15}"/>
                  </a:ext>
                </a:extLst>
              </p:cNvPr>
              <p:cNvSpPr>
                <a:spLocks noChangeShapeType="1"/>
              </p:cNvSpPr>
              <p:nvPr/>
            </p:nvSpPr>
            <p:spPr bwMode="auto">
              <a:xfrm>
                <a:off x="2154" y="2507"/>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72" name="Line 60">
                <a:extLst>
                  <a:ext uri="{FF2B5EF4-FFF2-40B4-BE49-F238E27FC236}">
                    <a16:creationId xmlns:a16="http://schemas.microsoft.com/office/drawing/2014/main" id="{ECC0D239-79F4-7131-AA18-5816621795F2}"/>
                  </a:ext>
                </a:extLst>
              </p:cNvPr>
              <p:cNvSpPr>
                <a:spLocks noChangeShapeType="1"/>
              </p:cNvSpPr>
              <p:nvPr/>
            </p:nvSpPr>
            <p:spPr bwMode="auto">
              <a:xfrm flipH="1" flipV="1">
                <a:off x="2174" y="2498"/>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73" name="Line 61">
                <a:extLst>
                  <a:ext uri="{FF2B5EF4-FFF2-40B4-BE49-F238E27FC236}">
                    <a16:creationId xmlns:a16="http://schemas.microsoft.com/office/drawing/2014/main" id="{C07ED8AE-D06E-D4A6-B136-D7EF046C0A45}"/>
                  </a:ext>
                </a:extLst>
              </p:cNvPr>
              <p:cNvSpPr>
                <a:spLocks noChangeShapeType="1"/>
              </p:cNvSpPr>
              <p:nvPr/>
            </p:nvSpPr>
            <p:spPr bwMode="auto">
              <a:xfrm flipH="1">
                <a:off x="2174" y="2507"/>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74" name="Freeform 62">
                <a:extLst>
                  <a:ext uri="{FF2B5EF4-FFF2-40B4-BE49-F238E27FC236}">
                    <a16:creationId xmlns:a16="http://schemas.microsoft.com/office/drawing/2014/main" id="{A0C7C3A1-64CA-8999-91AC-01BBD110A5C6}"/>
                  </a:ext>
                </a:extLst>
              </p:cNvPr>
              <p:cNvSpPr>
                <a:spLocks noChangeArrowheads="1"/>
              </p:cNvSpPr>
              <p:nvPr/>
            </p:nvSpPr>
            <p:spPr bwMode="auto">
              <a:xfrm>
                <a:off x="2135" y="2507"/>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75" name="Text Box 63">
                <a:extLst>
                  <a:ext uri="{FF2B5EF4-FFF2-40B4-BE49-F238E27FC236}">
                    <a16:creationId xmlns:a16="http://schemas.microsoft.com/office/drawing/2014/main" id="{DB6F2153-21D6-5048-99A2-87E3D0A2C573}"/>
                  </a:ext>
                </a:extLst>
              </p:cNvPr>
              <p:cNvSpPr txBox="1">
                <a:spLocks noChangeArrowheads="1"/>
              </p:cNvSpPr>
              <p:nvPr/>
            </p:nvSpPr>
            <p:spPr bwMode="auto">
              <a:xfrm>
                <a:off x="2049" y="2457"/>
                <a:ext cx="23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L</a:t>
                </a:r>
                <a:endParaRPr lang="es-ES_tradnl" altLang="es-ES" sz="1800" i="0" dirty="0"/>
              </a:p>
            </p:txBody>
          </p:sp>
        </p:grpSp>
        <p:sp>
          <p:nvSpPr>
            <p:cNvPr id="70" name="Text Box 64">
              <a:extLst>
                <a:ext uri="{FF2B5EF4-FFF2-40B4-BE49-F238E27FC236}">
                  <a16:creationId xmlns:a16="http://schemas.microsoft.com/office/drawing/2014/main" id="{38D8C42B-97E3-7127-A835-F47C41E7FFF2}"/>
                </a:ext>
              </a:extLst>
            </p:cNvPr>
            <p:cNvSpPr txBox="1">
              <a:spLocks noChangeArrowheads="1"/>
            </p:cNvSpPr>
            <p:nvPr/>
          </p:nvSpPr>
          <p:spPr bwMode="auto">
            <a:xfrm>
              <a:off x="1331685" y="5490794"/>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sym typeface="Symbol" panose="05050102010706020507" pitchFamily="18" charset="2"/>
                </a:rPr>
                <a:t></a:t>
              </a:r>
              <a:endParaRPr lang="es-ES_tradnl" altLang="es-ES" sz="1800" i="0" dirty="0"/>
            </a:p>
          </p:txBody>
        </p:sp>
        <p:grpSp>
          <p:nvGrpSpPr>
            <p:cNvPr id="81" name="Group 58">
              <a:extLst>
                <a:ext uri="{FF2B5EF4-FFF2-40B4-BE49-F238E27FC236}">
                  <a16:creationId xmlns:a16="http://schemas.microsoft.com/office/drawing/2014/main" id="{592A8A01-828D-67B6-22E8-5FD7E67CA906}"/>
                </a:ext>
              </a:extLst>
            </p:cNvPr>
            <p:cNvGrpSpPr>
              <a:grpSpLocks/>
            </p:cNvGrpSpPr>
            <p:nvPr/>
          </p:nvGrpSpPr>
          <p:grpSpPr bwMode="auto">
            <a:xfrm>
              <a:off x="2380998" y="5108465"/>
              <a:ext cx="351193" cy="620723"/>
              <a:chOff x="2040" y="2457"/>
              <a:chExt cx="252" cy="272"/>
            </a:xfrm>
          </p:grpSpPr>
          <p:sp>
            <p:nvSpPr>
              <p:cNvPr id="82" name="Line 59">
                <a:extLst>
                  <a:ext uri="{FF2B5EF4-FFF2-40B4-BE49-F238E27FC236}">
                    <a16:creationId xmlns:a16="http://schemas.microsoft.com/office/drawing/2014/main" id="{D6EBC0E9-DEFA-8480-AFD1-EFD45B33724F}"/>
                  </a:ext>
                </a:extLst>
              </p:cNvPr>
              <p:cNvSpPr>
                <a:spLocks noChangeShapeType="1"/>
              </p:cNvSpPr>
              <p:nvPr/>
            </p:nvSpPr>
            <p:spPr bwMode="auto">
              <a:xfrm>
                <a:off x="2154" y="2507"/>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83" name="Line 60">
                <a:extLst>
                  <a:ext uri="{FF2B5EF4-FFF2-40B4-BE49-F238E27FC236}">
                    <a16:creationId xmlns:a16="http://schemas.microsoft.com/office/drawing/2014/main" id="{B52E228D-AB4E-311F-01F9-240D1688DD24}"/>
                  </a:ext>
                </a:extLst>
              </p:cNvPr>
              <p:cNvSpPr>
                <a:spLocks noChangeShapeType="1"/>
              </p:cNvSpPr>
              <p:nvPr/>
            </p:nvSpPr>
            <p:spPr bwMode="auto">
              <a:xfrm flipH="1" flipV="1">
                <a:off x="2174" y="2498"/>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84" name="Line 61">
                <a:extLst>
                  <a:ext uri="{FF2B5EF4-FFF2-40B4-BE49-F238E27FC236}">
                    <a16:creationId xmlns:a16="http://schemas.microsoft.com/office/drawing/2014/main" id="{64767512-F68A-1938-7F8A-69BA3294188D}"/>
                  </a:ext>
                </a:extLst>
              </p:cNvPr>
              <p:cNvSpPr>
                <a:spLocks noChangeShapeType="1"/>
              </p:cNvSpPr>
              <p:nvPr/>
            </p:nvSpPr>
            <p:spPr bwMode="auto">
              <a:xfrm flipH="1">
                <a:off x="2174" y="2507"/>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85" name="Freeform 62">
                <a:extLst>
                  <a:ext uri="{FF2B5EF4-FFF2-40B4-BE49-F238E27FC236}">
                    <a16:creationId xmlns:a16="http://schemas.microsoft.com/office/drawing/2014/main" id="{451606B4-F19D-8616-AC10-66F04A16A3AC}"/>
                  </a:ext>
                </a:extLst>
              </p:cNvPr>
              <p:cNvSpPr>
                <a:spLocks noChangeArrowheads="1"/>
              </p:cNvSpPr>
              <p:nvPr/>
            </p:nvSpPr>
            <p:spPr bwMode="auto">
              <a:xfrm>
                <a:off x="2135" y="2507"/>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86" name="Text Box 63">
                <a:extLst>
                  <a:ext uri="{FF2B5EF4-FFF2-40B4-BE49-F238E27FC236}">
                    <a16:creationId xmlns:a16="http://schemas.microsoft.com/office/drawing/2014/main" id="{A663401C-D37F-E4C4-7562-3F378D6DB79A}"/>
                  </a:ext>
                </a:extLst>
              </p:cNvPr>
              <p:cNvSpPr txBox="1">
                <a:spLocks noChangeArrowheads="1"/>
              </p:cNvSpPr>
              <p:nvPr/>
            </p:nvSpPr>
            <p:spPr bwMode="auto">
              <a:xfrm>
                <a:off x="2040" y="2457"/>
                <a:ext cx="25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t>V</a:t>
                </a:r>
              </a:p>
            </p:txBody>
          </p:sp>
        </p:grpSp>
        <p:grpSp>
          <p:nvGrpSpPr>
            <p:cNvPr id="87" name="Group 58">
              <a:extLst>
                <a:ext uri="{FF2B5EF4-FFF2-40B4-BE49-F238E27FC236}">
                  <a16:creationId xmlns:a16="http://schemas.microsoft.com/office/drawing/2014/main" id="{2A0BFA65-F420-4EC6-5D61-69A941E86BF4}"/>
                </a:ext>
              </a:extLst>
            </p:cNvPr>
            <p:cNvGrpSpPr>
              <a:grpSpLocks/>
            </p:cNvGrpSpPr>
            <p:nvPr/>
          </p:nvGrpSpPr>
          <p:grpSpPr bwMode="auto">
            <a:xfrm>
              <a:off x="1220286" y="5045544"/>
              <a:ext cx="351193" cy="369971"/>
              <a:chOff x="2040" y="2457"/>
              <a:chExt cx="252" cy="272"/>
            </a:xfrm>
          </p:grpSpPr>
          <p:sp>
            <p:nvSpPr>
              <p:cNvPr id="88" name="Line 59">
                <a:extLst>
                  <a:ext uri="{FF2B5EF4-FFF2-40B4-BE49-F238E27FC236}">
                    <a16:creationId xmlns:a16="http://schemas.microsoft.com/office/drawing/2014/main" id="{47B910EF-6138-91B2-F640-C20400E22B8A}"/>
                  </a:ext>
                </a:extLst>
              </p:cNvPr>
              <p:cNvSpPr>
                <a:spLocks noChangeShapeType="1"/>
              </p:cNvSpPr>
              <p:nvPr/>
            </p:nvSpPr>
            <p:spPr bwMode="auto">
              <a:xfrm>
                <a:off x="2154" y="2507"/>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89" name="Line 60">
                <a:extLst>
                  <a:ext uri="{FF2B5EF4-FFF2-40B4-BE49-F238E27FC236}">
                    <a16:creationId xmlns:a16="http://schemas.microsoft.com/office/drawing/2014/main" id="{82472A1B-ABBF-0FAD-1B66-03FD01B70443}"/>
                  </a:ext>
                </a:extLst>
              </p:cNvPr>
              <p:cNvSpPr>
                <a:spLocks noChangeShapeType="1"/>
              </p:cNvSpPr>
              <p:nvPr/>
            </p:nvSpPr>
            <p:spPr bwMode="auto">
              <a:xfrm flipH="1" flipV="1">
                <a:off x="2174" y="2498"/>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90" name="Line 61">
                <a:extLst>
                  <a:ext uri="{FF2B5EF4-FFF2-40B4-BE49-F238E27FC236}">
                    <a16:creationId xmlns:a16="http://schemas.microsoft.com/office/drawing/2014/main" id="{2854710F-C244-50C2-8262-A127B24D5658}"/>
                  </a:ext>
                </a:extLst>
              </p:cNvPr>
              <p:cNvSpPr>
                <a:spLocks noChangeShapeType="1"/>
              </p:cNvSpPr>
              <p:nvPr/>
            </p:nvSpPr>
            <p:spPr bwMode="auto">
              <a:xfrm flipH="1">
                <a:off x="2174" y="2507"/>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91" name="Freeform 62">
                <a:extLst>
                  <a:ext uri="{FF2B5EF4-FFF2-40B4-BE49-F238E27FC236}">
                    <a16:creationId xmlns:a16="http://schemas.microsoft.com/office/drawing/2014/main" id="{8D511421-474E-DE97-E491-0AE5E6E64BAD}"/>
                  </a:ext>
                </a:extLst>
              </p:cNvPr>
              <p:cNvSpPr>
                <a:spLocks noChangeArrowheads="1"/>
              </p:cNvSpPr>
              <p:nvPr/>
            </p:nvSpPr>
            <p:spPr bwMode="auto">
              <a:xfrm>
                <a:off x="2135" y="2507"/>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92" name="Text Box 63">
                <a:extLst>
                  <a:ext uri="{FF2B5EF4-FFF2-40B4-BE49-F238E27FC236}">
                    <a16:creationId xmlns:a16="http://schemas.microsoft.com/office/drawing/2014/main" id="{7BB77DC6-5E09-0D3A-8869-BD6D83A3A2F8}"/>
                  </a:ext>
                </a:extLst>
              </p:cNvPr>
              <p:cNvSpPr txBox="1">
                <a:spLocks noChangeArrowheads="1"/>
              </p:cNvSpPr>
              <p:nvPr/>
            </p:nvSpPr>
            <p:spPr bwMode="auto">
              <a:xfrm>
                <a:off x="2040" y="2457"/>
                <a:ext cx="25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t>H</a:t>
                </a:r>
              </a:p>
            </p:txBody>
          </p:sp>
        </p:grpSp>
      </p:grpSp>
    </p:spTree>
    <p:extLst>
      <p:ext uri="{BB962C8B-B14F-4D97-AF65-F5344CB8AC3E}">
        <p14:creationId xmlns:p14="http://schemas.microsoft.com/office/powerpoint/2010/main" val="761541948"/>
      </p:ext>
    </p:extLst>
  </p:cSld>
  <p:clrMapOvr>
    <a:masterClrMapping/>
  </p:clrMapOvr>
  <p:extLst>
    <p:ext uri="{6950BFC3-D8DA-4A85-94F7-54DA5524770B}">
      <p188:commentRel xmlns:p188="http://schemas.microsoft.com/office/powerpoint/2018/8/main" r:id="rId2"/>
    </p:ext>
  </p:extLs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0B0B7-A509-A183-06D8-8692A3FB768A}"/>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2EB3FCDF-0F02-ED81-F6FF-A42AECF9285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8CA978F6-FCCC-A1D1-2E2A-BA28BC2C8503}"/>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Material, </a:t>
            </a:r>
            <a:r>
              <a:rPr lang="es-ES_tradnl" sz="2400" dirty="0" err="1">
                <a:solidFill>
                  <a:srgbClr val="008080"/>
                </a:solidFill>
                <a:latin typeface="Univers" panose="020B0503020202020204" pitchFamily="34" charset="0"/>
              </a:rPr>
              <a:t>shading</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(parte difusa) </a:t>
            </a: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a:latin typeface="Univers" panose="020B0503020202020204" pitchFamily="34" charset="0"/>
              </a:rPr>
              <a:t>El modelo de </a:t>
            </a:r>
            <a:r>
              <a:rPr lang="es-ES_tradnl" sz="2200" dirty="0" err="1">
                <a:solidFill>
                  <a:srgbClr val="008080"/>
                </a:solidFill>
                <a:latin typeface="Univers" panose="020B0503020202020204" pitchFamily="34" charset="0"/>
              </a:rPr>
              <a:t>Toon</a:t>
            </a:r>
            <a:r>
              <a:rPr lang="es-ES_tradnl" sz="2200" dirty="0">
                <a:latin typeface="Univers" panose="020B0503020202020204" pitchFamily="34" charset="0"/>
              </a:rPr>
              <a:t> (</a:t>
            </a:r>
            <a:r>
              <a:rPr lang="es-ES_tradnl" sz="2200" dirty="0" err="1">
                <a:latin typeface="Univers" panose="020B0503020202020204" pitchFamily="34" charset="0"/>
              </a:rPr>
              <a:t>cartoon</a:t>
            </a:r>
            <a:r>
              <a:rPr lang="es-ES_tradnl" sz="2200" dirty="0">
                <a:latin typeface="Univers" panose="020B0503020202020204" pitchFamily="34" charset="0"/>
              </a:rPr>
              <a:t> o dibujos animados)</a:t>
            </a:r>
            <a:r>
              <a:rPr lang="es-ES" sz="2200" dirty="0">
                <a:latin typeface="Univers" panose="020B0503020202020204" pitchFamily="34" charset="0"/>
              </a:rPr>
              <a:t> implementa una reflexión difusa discretizada (</a:t>
            </a:r>
            <a:r>
              <a:rPr lang="es-ES" sz="2200" dirty="0" err="1">
                <a:latin typeface="Univers" panose="020B0503020202020204" pitchFamily="34" charset="0"/>
              </a:rPr>
              <a:t>Gooch</a:t>
            </a:r>
            <a:r>
              <a:rPr lang="es-ES" sz="2200" dirty="0">
                <a:latin typeface="Univers" panose="020B0503020202020204" pitchFamily="34" charset="0"/>
              </a:rPr>
              <a:t> et al. 1998). Puede tener un suavizado opcional</a:t>
            </a:r>
            <a:endParaRPr lang="en-US" sz="10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2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81C86EBA-3702-8AE5-A2CC-E902DFA3A0B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114</a:t>
            </a:fld>
            <a:endParaRPr lang="en-US" altLang="es-ES" sz="1400" dirty="0"/>
          </a:p>
        </p:txBody>
      </p:sp>
      <p:pic>
        <p:nvPicPr>
          <p:cNvPr id="11" name="Imagen 10">
            <a:extLst>
              <a:ext uri="{FF2B5EF4-FFF2-40B4-BE49-F238E27FC236}">
                <a16:creationId xmlns:a16="http://schemas.microsoft.com/office/drawing/2014/main" id="{5FE16217-6C5F-1BBB-BA94-7428B6076BD9}"/>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434E9E49-CB03-4B2B-7AD3-31B43F3FBC69}"/>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mc:AlternateContent xmlns:mc="http://schemas.openxmlformats.org/markup-compatibility/2006" xmlns:a14="http://schemas.microsoft.com/office/drawing/2010/main">
        <mc:Choice Requires="a14">
          <p:sp>
            <p:nvSpPr>
              <p:cNvPr id="2" name="Object 57">
                <a:extLst>
                  <a:ext uri="{FF2B5EF4-FFF2-40B4-BE49-F238E27FC236}">
                    <a16:creationId xmlns:a16="http://schemas.microsoft.com/office/drawing/2014/main" id="{ACD306F7-74AE-BBFC-AADA-4C30B08C9AF4}"/>
                  </a:ext>
                </a:extLst>
              </p:cNvPr>
              <p:cNvSpPr txBox="1"/>
              <p:nvPr/>
            </p:nvSpPr>
            <p:spPr bwMode="auto">
              <a:xfrm>
                <a:off x="3595075" y="3268179"/>
                <a:ext cx="6148504" cy="2050912"/>
              </a:xfrm>
              <a:prstGeom prst="rect">
                <a:avLst/>
              </a:prstGeom>
              <a:noFill/>
              <a:ln>
                <a:noFill/>
              </a:ln>
              <a:effectLst/>
            </p:spPr>
            <p:txBody>
              <a:bodyPr>
                <a:noAutofit/>
              </a:bodyPr>
              <a:lstStyle/>
              <a:p>
                <a:pPr marL="288000"/>
                <a14:m>
                  <m:oMathPara xmlns:m="http://schemas.openxmlformats.org/officeDocument/2006/math">
                    <m:oMathParaPr>
                      <m:jc m:val="left"/>
                    </m:oMathParaPr>
                    <m:oMath xmlns:m="http://schemas.openxmlformats.org/officeDocument/2006/math">
                      <m:r>
                        <m:rPr>
                          <m:nor/>
                        </m:rPr>
                        <a:rPr lang="es-ES" sz="2800" i="0" smtClean="0">
                          <a:solidFill>
                            <a:srgbClr val="0070C0"/>
                          </a:solidFill>
                          <a:latin typeface="Cambria Math" panose="02040503050406030204" pitchFamily="18" charset="0"/>
                        </a:rPr>
                        <m:t>I</m:t>
                      </m:r>
                      <m:r>
                        <m:rPr>
                          <m:nor/>
                        </m:rPr>
                        <a:rPr lang="es-ES" sz="2800" i="0" smtClean="0">
                          <a:solidFill>
                            <a:srgbClr val="0070C0"/>
                          </a:solidFill>
                          <a:latin typeface="Cambria Math" panose="02040503050406030204" pitchFamily="18" charset="0"/>
                        </a:rPr>
                        <m:t> </m:t>
                      </m:r>
                      <m:r>
                        <a:rPr lang="es-ES" sz="2800" i="1">
                          <a:solidFill>
                            <a:srgbClr val="0070C0"/>
                          </a:solidFill>
                          <a:latin typeface="Cambria Math" panose="02040503050406030204" pitchFamily="18" charset="0"/>
                        </a:rPr>
                        <m:t>=</m:t>
                      </m:r>
                      <m:r>
                        <m:rPr>
                          <m:nor/>
                        </m:rPr>
                        <a:rPr lang="es-ES" sz="2800" i="0">
                          <a:solidFill>
                            <a:srgbClr val="0070C0"/>
                          </a:solidFill>
                          <a:latin typeface="Cambria Math" panose="02040503050406030204" pitchFamily="18" charset="0"/>
                        </a:rPr>
                        <m:t> </m:t>
                      </m:r>
                      <m:sSub>
                        <m:sSubPr>
                          <m:ctrlPr>
                            <a:rPr lang="es-ES" sz="2800" i="1">
                              <a:solidFill>
                                <a:srgbClr val="0070C0"/>
                              </a:solidFill>
                              <a:latin typeface="Cambria Math" panose="02040503050406030204" pitchFamily="18" charset="0"/>
                            </a:rPr>
                          </m:ctrlPr>
                        </m:sSubPr>
                        <m:e>
                          <m:r>
                            <m:rPr>
                              <m:nor/>
                            </m:rPr>
                            <a:rPr lang="es-ES" sz="2800" i="0">
                              <a:solidFill>
                                <a:srgbClr val="0070C0"/>
                              </a:solidFill>
                              <a:latin typeface="Cambria Math" panose="02040503050406030204" pitchFamily="18" charset="0"/>
                            </a:rPr>
                            <m:t>I</m:t>
                          </m:r>
                        </m:e>
                        <m:sub>
                          <m:r>
                            <m:rPr>
                              <m:sty m:val="p"/>
                            </m:rPr>
                            <a:rPr lang="es-ES" sz="2800" i="0">
                              <a:solidFill>
                                <a:srgbClr val="0070C0"/>
                              </a:solidFill>
                              <a:latin typeface="Cambria Math" panose="02040503050406030204" pitchFamily="18" charset="0"/>
                            </a:rPr>
                            <m:t>L</m:t>
                          </m:r>
                        </m:sub>
                      </m:sSub>
                      <m:r>
                        <m:rPr>
                          <m:nor/>
                        </m:rPr>
                        <a:rPr lang="es-ES" sz="2800" i="0">
                          <a:solidFill>
                            <a:srgbClr val="0070C0"/>
                          </a:solidFill>
                          <a:latin typeface="Cambria Math" panose="02040503050406030204" pitchFamily="18" charset="0"/>
                        </a:rPr>
                        <m:t> </m:t>
                      </m:r>
                      <m:sSub>
                        <m:sSubPr>
                          <m:ctrlPr>
                            <a:rPr lang="es-ES" sz="2800" i="1">
                              <a:solidFill>
                                <a:srgbClr val="0070C0"/>
                              </a:solidFill>
                              <a:latin typeface="Cambria Math" panose="02040503050406030204" pitchFamily="18" charset="0"/>
                            </a:rPr>
                          </m:ctrlPr>
                        </m:sSubPr>
                        <m:e>
                          <m:r>
                            <m:rPr>
                              <m:nor/>
                            </m:rPr>
                            <a:rPr lang="es-ES" sz="2800" b="0" i="0" smtClean="0">
                              <a:solidFill>
                                <a:srgbClr val="0070C0"/>
                              </a:solidFill>
                              <a:latin typeface="Cambria Math" panose="02040503050406030204" pitchFamily="18" charset="0"/>
                            </a:rPr>
                            <m:t>K</m:t>
                          </m:r>
                        </m:e>
                        <m:sub>
                          <m:r>
                            <m:rPr>
                              <m:sty m:val="p"/>
                            </m:rPr>
                            <a:rPr lang="es-ES" sz="2800" i="0">
                              <a:solidFill>
                                <a:srgbClr val="0070C0"/>
                              </a:solidFill>
                              <a:latin typeface="Cambria Math" panose="02040503050406030204" pitchFamily="18" charset="0"/>
                            </a:rPr>
                            <m:t>d</m:t>
                          </m:r>
                        </m:sub>
                      </m:sSub>
                      <m:r>
                        <a:rPr lang="es-ES" sz="2800" b="0" i="1" smtClean="0">
                          <a:solidFill>
                            <a:srgbClr val="0070C0"/>
                          </a:solidFill>
                          <a:latin typeface="Cambria Math" panose="02040503050406030204" pitchFamily="18" charset="0"/>
                        </a:rPr>
                        <m:t> </m:t>
                      </m:r>
                      <m:sSub>
                        <m:sSubPr>
                          <m:ctrlPr>
                            <a:rPr lang="es-ES" sz="2800" b="0" i="1" smtClean="0">
                              <a:solidFill>
                                <a:srgbClr val="0070C0"/>
                              </a:solidFill>
                              <a:latin typeface="Cambria Math" panose="02040503050406030204" pitchFamily="18" charset="0"/>
                            </a:rPr>
                          </m:ctrlPr>
                        </m:sSubPr>
                        <m:e>
                          <m:d>
                            <m:dPr>
                              <m:ctrlPr>
                                <a:rPr lang="es-ES" sz="2800" i="1">
                                  <a:solidFill>
                                    <a:srgbClr val="0070C0"/>
                                  </a:solidFill>
                                  <a:latin typeface="Cambria Math" panose="02040503050406030204" pitchFamily="18" charset="0"/>
                                </a:rPr>
                              </m:ctrlPr>
                            </m:dPr>
                            <m:e>
                              <m:acc>
                                <m:accPr>
                                  <m:chr m:val="⃗"/>
                                  <m:ctrlPr>
                                    <a:rPr lang="es-ES" sz="2800" i="1">
                                      <a:solidFill>
                                        <a:srgbClr val="0070C0"/>
                                      </a:solidFill>
                                      <a:latin typeface="Cambria Math" panose="02040503050406030204" pitchFamily="18" charset="0"/>
                                    </a:rPr>
                                  </m:ctrlPr>
                                </m:accPr>
                                <m:e>
                                  <m:r>
                                    <m:rPr>
                                      <m:sty m:val="p"/>
                                    </m:rPr>
                                    <a:rPr lang="es-ES" sz="2800" i="0">
                                      <a:solidFill>
                                        <a:srgbClr val="0070C0"/>
                                      </a:solidFill>
                                      <a:latin typeface="Cambria Math" panose="02040503050406030204" pitchFamily="18" charset="0"/>
                                    </a:rPr>
                                    <m:t>N</m:t>
                                  </m:r>
                                </m:e>
                              </m:acc>
                              <m:r>
                                <a:rPr lang="es-ES" sz="2800" i="0">
                                  <a:solidFill>
                                    <a:srgbClr val="0070C0"/>
                                  </a:solidFill>
                                  <a:latin typeface="Cambria Math" panose="02040503050406030204" pitchFamily="18" charset="0"/>
                                </a:rPr>
                                <m:t> </m:t>
                              </m:r>
                              <m:acc>
                                <m:accPr>
                                  <m:chr m:val="⃗"/>
                                  <m:ctrlPr>
                                    <a:rPr lang="es-ES" sz="2800" i="1">
                                      <a:solidFill>
                                        <a:srgbClr val="0070C0"/>
                                      </a:solidFill>
                                      <a:latin typeface="Cambria Math" panose="02040503050406030204" pitchFamily="18" charset="0"/>
                                    </a:rPr>
                                  </m:ctrlPr>
                                </m:accPr>
                                <m:e>
                                  <m:r>
                                    <m:rPr>
                                      <m:sty m:val="p"/>
                                    </m:rPr>
                                    <a:rPr lang="es-ES" sz="2800" i="0">
                                      <a:solidFill>
                                        <a:srgbClr val="0070C0"/>
                                      </a:solidFill>
                                      <a:latin typeface="Cambria Math" panose="02040503050406030204" pitchFamily="18" charset="0"/>
                                    </a:rPr>
                                    <m:t>L</m:t>
                                  </m:r>
                                </m:e>
                              </m:acc>
                            </m:e>
                          </m:d>
                        </m:e>
                        <m:sub>
                          <m:r>
                            <m:rPr>
                              <m:sty m:val="p"/>
                            </m:rPr>
                            <a:rPr lang="es-ES" sz="2800" b="0" i="0" smtClean="0">
                              <a:solidFill>
                                <a:srgbClr val="0070C0"/>
                              </a:solidFill>
                              <a:latin typeface="Cambria Math" panose="02040503050406030204" pitchFamily="18" charset="0"/>
                            </a:rPr>
                            <m:t>Toon</m:t>
                          </m:r>
                        </m:sub>
                      </m:sSub>
                    </m:oMath>
                  </m:oMathPara>
                </a14:m>
                <a:br>
                  <a:rPr lang="es-ES" sz="2800" i="1" dirty="0">
                    <a:solidFill>
                      <a:srgbClr val="0070C0"/>
                    </a:solidFill>
                    <a:latin typeface="Cambria Math" panose="02040503050406030204" pitchFamily="18" charset="0"/>
                  </a:rPr>
                </a:br>
                <a:br>
                  <a:rPr lang="es-ES" sz="2800" i="1" dirty="0">
                    <a:solidFill>
                      <a:srgbClr val="0070C0"/>
                    </a:solidFill>
                    <a:latin typeface="Cambria Math" panose="02040503050406030204" pitchFamily="18" charset="0"/>
                  </a:rPr>
                </a:br>
                <a14:m>
                  <m:oMath xmlns:m="http://schemas.openxmlformats.org/officeDocument/2006/math">
                    <m:sSub>
                      <m:sSubPr>
                        <m:ctrlPr>
                          <a:rPr lang="es-ES" sz="2800" i="1">
                            <a:solidFill>
                              <a:srgbClr val="0070C0"/>
                            </a:solidFill>
                            <a:latin typeface="Cambria Math" panose="02040503050406030204" pitchFamily="18" charset="0"/>
                          </a:rPr>
                        </m:ctrlPr>
                      </m:sSubPr>
                      <m:e>
                        <m:d>
                          <m:dPr>
                            <m:ctrlPr>
                              <a:rPr lang="es-ES" sz="2800" i="1">
                                <a:solidFill>
                                  <a:srgbClr val="0070C0"/>
                                </a:solidFill>
                                <a:latin typeface="Cambria Math" panose="02040503050406030204" pitchFamily="18" charset="0"/>
                              </a:rPr>
                            </m:ctrlPr>
                          </m:dPr>
                          <m:e>
                            <m:r>
                              <m:rPr>
                                <m:sty m:val="p"/>
                              </m:rPr>
                              <a:rPr lang="es-ES" sz="2800" i="0">
                                <a:solidFill>
                                  <a:srgbClr val="0070C0"/>
                                </a:solidFill>
                                <a:latin typeface="Cambria Math" panose="02040503050406030204" pitchFamily="18" charset="0"/>
                              </a:rPr>
                              <m:t>x</m:t>
                            </m:r>
                          </m:e>
                        </m:d>
                      </m:e>
                      <m:sub>
                        <m:r>
                          <m:rPr>
                            <m:sty m:val="p"/>
                          </m:rPr>
                          <a:rPr lang="es-ES" sz="2800" i="0">
                            <a:solidFill>
                              <a:srgbClr val="0070C0"/>
                            </a:solidFill>
                            <a:latin typeface="Cambria Math" panose="02040503050406030204" pitchFamily="18" charset="0"/>
                          </a:rPr>
                          <m:t>Toon</m:t>
                        </m:r>
                      </m:sub>
                    </m:sSub>
                    <m:r>
                      <a:rPr lang="es-ES" sz="2800" i="0">
                        <a:solidFill>
                          <a:srgbClr val="0070C0"/>
                        </a:solidFill>
                        <a:latin typeface="Cambria Math" panose="02040503050406030204" pitchFamily="18" charset="0"/>
                      </a:rPr>
                      <m:t>=</m:t>
                    </m:r>
                    <m:f>
                      <m:fPr>
                        <m:ctrlPr>
                          <a:rPr lang="es-ES" sz="2800" i="1" smtClean="0">
                            <a:solidFill>
                              <a:srgbClr val="0070C0"/>
                            </a:solidFill>
                            <a:latin typeface="Cambria Math" panose="02040503050406030204" pitchFamily="18" charset="0"/>
                          </a:rPr>
                        </m:ctrlPr>
                      </m:fPr>
                      <m:num>
                        <m:r>
                          <m:rPr>
                            <m:sty m:val="p"/>
                          </m:rPr>
                          <a:rPr lang="es-ES" sz="2800" b="0" i="0" smtClean="0">
                            <a:solidFill>
                              <a:srgbClr val="0070C0"/>
                            </a:solidFill>
                            <a:latin typeface="Cambria Math" panose="02040503050406030204" pitchFamily="18" charset="0"/>
                          </a:rPr>
                          <m:t>x</m:t>
                        </m:r>
                        <m:r>
                          <a:rPr lang="es-ES" sz="2800" b="0" i="0" smtClean="0">
                            <a:solidFill>
                              <a:srgbClr val="0070C0"/>
                            </a:solidFill>
                            <a:latin typeface="Cambria Math" panose="02040503050406030204" pitchFamily="18" charset="0"/>
                          </a:rPr>
                          <m:t>.</m:t>
                        </m:r>
                        <m:r>
                          <m:rPr>
                            <m:sty m:val="p"/>
                          </m:rPr>
                          <a:rPr lang="es-ES" sz="2800" b="0" i="0" smtClean="0">
                            <a:solidFill>
                              <a:srgbClr val="0070C0"/>
                            </a:solidFill>
                            <a:latin typeface="Cambria Math" panose="02040503050406030204" pitchFamily="18" charset="0"/>
                          </a:rPr>
                          <m:t>step</m:t>
                        </m:r>
                      </m:num>
                      <m:den>
                        <m:r>
                          <m:rPr>
                            <m:sty m:val="p"/>
                          </m:rPr>
                          <a:rPr lang="es-ES" sz="2800" b="0" i="0" smtClean="0">
                            <a:solidFill>
                              <a:srgbClr val="0070C0"/>
                            </a:solidFill>
                            <a:latin typeface="Cambria Math" panose="02040503050406030204" pitchFamily="18" charset="0"/>
                          </a:rPr>
                          <m:t>step</m:t>
                        </m:r>
                        <m:r>
                          <a:rPr lang="es-ES" sz="2800" b="0" i="0" smtClean="0">
                            <a:solidFill>
                              <a:srgbClr val="0070C0"/>
                            </a:solidFill>
                            <a:latin typeface="Cambria Math" panose="02040503050406030204" pitchFamily="18" charset="0"/>
                          </a:rPr>
                          <m:t>−1</m:t>
                        </m:r>
                      </m:den>
                    </m:f>
                    <m:r>
                      <a:rPr lang="es-ES" sz="2800" b="0" i="0" smtClean="0">
                        <a:solidFill>
                          <a:srgbClr val="0070C0"/>
                        </a:solidFill>
                        <a:latin typeface="Cambria Math" panose="02040503050406030204" pitchFamily="18" charset="0"/>
                      </a:rPr>
                      <m:t> ,</m:t>
                    </m:r>
                  </m:oMath>
                </a14:m>
                <a:r>
                  <a:rPr lang="es-ES" sz="2800" dirty="0">
                    <a:solidFill>
                      <a:srgbClr val="0070C0"/>
                    </a:solidFill>
                    <a:latin typeface="Cambria Math" panose="02040503050406030204" pitchFamily="18" charset="0"/>
                  </a:rPr>
                  <a:t>   x=</a:t>
                </a:r>
                <a:r>
                  <a:rPr lang="es-ES" sz="2800" dirty="0" err="1">
                    <a:solidFill>
                      <a:srgbClr val="0070C0"/>
                    </a:solidFill>
                    <a:latin typeface="Cambria Math" panose="02040503050406030204" pitchFamily="18" charset="0"/>
                  </a:rPr>
                  <a:t>max</a:t>
                </a:r>
                <a:r>
                  <a:rPr lang="es-ES" sz="2800" dirty="0">
                    <a:solidFill>
                      <a:srgbClr val="0070C0"/>
                    </a:solidFill>
                    <a:latin typeface="Cambria Math" panose="02040503050406030204" pitchFamily="18" charset="0"/>
                  </a:rPr>
                  <a:t>(0, </a:t>
                </a:r>
                <a14:m>
                  <m:oMath xmlns:m="http://schemas.openxmlformats.org/officeDocument/2006/math">
                    <m:acc>
                      <m:accPr>
                        <m:chr m:val="⃗"/>
                        <m:ctrlPr>
                          <a:rPr lang="es-ES" sz="2800" i="1">
                            <a:solidFill>
                              <a:srgbClr val="0070C0"/>
                            </a:solidFill>
                            <a:latin typeface="Cambria Math" panose="02040503050406030204" pitchFamily="18" charset="0"/>
                          </a:rPr>
                        </m:ctrlPr>
                      </m:accPr>
                      <m:e>
                        <m:r>
                          <m:rPr>
                            <m:sty m:val="p"/>
                          </m:rPr>
                          <a:rPr lang="es-ES" sz="2800">
                            <a:solidFill>
                              <a:srgbClr val="0070C0"/>
                            </a:solidFill>
                            <a:latin typeface="Cambria Math" panose="02040503050406030204" pitchFamily="18" charset="0"/>
                          </a:rPr>
                          <m:t>N</m:t>
                        </m:r>
                      </m:e>
                    </m:acc>
                    <m:r>
                      <a:rPr lang="es-ES" sz="2800">
                        <a:solidFill>
                          <a:srgbClr val="0070C0"/>
                        </a:solidFill>
                        <a:latin typeface="Cambria Math" panose="02040503050406030204" pitchFamily="18" charset="0"/>
                      </a:rPr>
                      <m:t> </m:t>
                    </m:r>
                    <m:acc>
                      <m:accPr>
                        <m:chr m:val="⃗"/>
                        <m:ctrlPr>
                          <a:rPr lang="es-ES" sz="2800" i="1">
                            <a:solidFill>
                              <a:srgbClr val="0070C0"/>
                            </a:solidFill>
                            <a:latin typeface="Cambria Math" panose="02040503050406030204" pitchFamily="18" charset="0"/>
                          </a:rPr>
                        </m:ctrlPr>
                      </m:accPr>
                      <m:e>
                        <m:r>
                          <m:rPr>
                            <m:sty m:val="p"/>
                          </m:rPr>
                          <a:rPr lang="es-ES" sz="2800">
                            <a:solidFill>
                              <a:srgbClr val="0070C0"/>
                            </a:solidFill>
                            <a:latin typeface="Cambria Math" panose="02040503050406030204" pitchFamily="18" charset="0"/>
                          </a:rPr>
                          <m:t>L</m:t>
                        </m:r>
                      </m:e>
                    </m:acc>
                  </m:oMath>
                </a14:m>
                <a:r>
                  <a:rPr lang="es-ES" sz="2800" dirty="0">
                    <a:solidFill>
                      <a:srgbClr val="0070C0"/>
                    </a:solidFill>
                    <a:latin typeface="Cambria Math" panose="02040503050406030204" pitchFamily="18" charset="0"/>
                  </a:rPr>
                  <a:t>)</a:t>
                </a:r>
              </a:p>
              <a:p>
                <a:pPr marL="288000"/>
                <a:endParaRPr lang="es-ES" sz="2800" dirty="0">
                  <a:solidFill>
                    <a:srgbClr val="0070C0"/>
                  </a:solidFill>
                  <a:latin typeface="Cambria Math" panose="02040503050406030204" pitchFamily="18" charset="0"/>
                </a:endParaRPr>
              </a:p>
              <a:p>
                <a:pPr marL="288000"/>
                <a:endParaRPr lang="es-ES" dirty="0">
                  <a:solidFill>
                    <a:srgbClr val="0070C0"/>
                  </a:solidFill>
                  <a:latin typeface="Cambria Math" panose="02040503050406030204" pitchFamily="18" charset="0"/>
                </a:endParaRPr>
              </a:p>
              <a:p>
                <a:pPr marL="288000"/>
                <a:endParaRPr lang="es-ES" dirty="0">
                  <a:solidFill>
                    <a:srgbClr val="0070C0"/>
                  </a:solidFill>
                  <a:latin typeface="Cambria Math" panose="02040503050406030204" pitchFamily="18" charset="0"/>
                </a:endParaRPr>
              </a:p>
            </p:txBody>
          </p:sp>
        </mc:Choice>
        <mc:Fallback xmlns="">
          <p:sp>
            <p:nvSpPr>
              <p:cNvPr id="2" name="Object 57">
                <a:extLst>
                  <a:ext uri="{FF2B5EF4-FFF2-40B4-BE49-F238E27FC236}">
                    <a16:creationId xmlns:a16="http://schemas.microsoft.com/office/drawing/2014/main" id="{ACD306F7-74AE-BBFC-AADA-4C30B08C9AF4}"/>
                  </a:ext>
                </a:extLst>
              </p:cNvPr>
              <p:cNvSpPr txBox="1">
                <a:spLocks noRot="1" noChangeAspect="1" noMove="1" noResize="1" noEditPoints="1" noAdjustHandles="1" noChangeArrowheads="1" noChangeShapeType="1" noTextEdit="1"/>
              </p:cNvSpPr>
              <p:nvPr/>
            </p:nvSpPr>
            <p:spPr bwMode="auto">
              <a:xfrm>
                <a:off x="3595075" y="3268179"/>
                <a:ext cx="6148504" cy="2050912"/>
              </a:xfrm>
              <a:prstGeom prst="rect">
                <a:avLst/>
              </a:prstGeom>
              <a:blipFill>
                <a:blip r:embed="rId3"/>
                <a:stretch>
                  <a:fillRect/>
                </a:stretch>
              </a:blipFill>
              <a:ln>
                <a:noFill/>
              </a:ln>
              <a:effectLst/>
            </p:spPr>
            <p:txBody>
              <a:bodyPr/>
              <a:lstStyle/>
              <a:p>
                <a:r>
                  <a:rPr lang="es-ES">
                    <a:noFill/>
                  </a:rPr>
                  <a:t> </a:t>
                </a:r>
              </a:p>
            </p:txBody>
          </p:sp>
        </mc:Fallback>
      </mc:AlternateContent>
      <p:pic>
        <p:nvPicPr>
          <p:cNvPr id="13" name="Imagen 12">
            <a:extLst>
              <a:ext uri="{FF2B5EF4-FFF2-40B4-BE49-F238E27FC236}">
                <a16:creationId xmlns:a16="http://schemas.microsoft.com/office/drawing/2014/main" id="{C0C6AFFC-2669-751A-2E9A-58CF5491756F}"/>
              </a:ext>
            </a:extLst>
          </p:cNvPr>
          <p:cNvPicPr>
            <a:picLocks noChangeAspect="1"/>
          </p:cNvPicPr>
          <p:nvPr/>
        </p:nvPicPr>
        <p:blipFill>
          <a:blip r:embed="rId4"/>
          <a:stretch>
            <a:fillRect/>
          </a:stretch>
        </p:blipFill>
        <p:spPr>
          <a:xfrm>
            <a:off x="543421" y="3355322"/>
            <a:ext cx="2800353" cy="1335948"/>
          </a:xfrm>
          <a:prstGeom prst="rect">
            <a:avLst/>
          </a:prstGeom>
        </p:spPr>
      </p:pic>
      <p:sp>
        <p:nvSpPr>
          <p:cNvPr id="14" name="Object 57">
            <a:extLst>
              <a:ext uri="{FF2B5EF4-FFF2-40B4-BE49-F238E27FC236}">
                <a16:creationId xmlns:a16="http://schemas.microsoft.com/office/drawing/2014/main" id="{9C0A4C6F-287B-E2D6-6778-FB7F92AEA2D8}"/>
              </a:ext>
            </a:extLst>
          </p:cNvPr>
          <p:cNvSpPr txBox="1"/>
          <p:nvPr/>
        </p:nvSpPr>
        <p:spPr bwMode="auto">
          <a:xfrm>
            <a:off x="3609438" y="5375565"/>
            <a:ext cx="6148504" cy="760377"/>
          </a:xfrm>
          <a:prstGeom prst="rect">
            <a:avLst/>
          </a:prstGeom>
          <a:noFill/>
          <a:ln>
            <a:noFill/>
          </a:ln>
          <a:effectLst/>
        </p:spPr>
        <p:txBody>
          <a:bodyPr>
            <a:noAutofit/>
          </a:bodyPr>
          <a:lstStyle/>
          <a:p>
            <a:pPr marL="288000"/>
            <a:r>
              <a:rPr lang="es-ES" dirty="0">
                <a:solidFill>
                  <a:srgbClr val="0070C0"/>
                </a:solidFill>
                <a:latin typeface="Cambria Math" panose="02040503050406030204" pitchFamily="18" charset="0"/>
              </a:rPr>
              <a:t>step=3,  valor por defecto</a:t>
            </a:r>
          </a:p>
          <a:p>
            <a:pPr marL="288000"/>
            <a:endParaRPr lang="es-ES" dirty="0">
              <a:solidFill>
                <a:srgbClr val="0070C0"/>
              </a:solidFill>
              <a:latin typeface="Cambria Math" panose="02040503050406030204" pitchFamily="18" charset="0"/>
            </a:endParaRPr>
          </a:p>
          <a:p>
            <a:pPr marL="288000"/>
            <a:endParaRPr lang="es-ES" dirty="0">
              <a:solidFill>
                <a:srgbClr val="0070C0"/>
              </a:solidFill>
              <a:latin typeface="Cambria Math" panose="02040503050406030204" pitchFamily="18" charset="0"/>
            </a:endParaRPr>
          </a:p>
        </p:txBody>
      </p:sp>
    </p:spTree>
    <p:extLst>
      <p:ext uri="{BB962C8B-B14F-4D97-AF65-F5344CB8AC3E}">
        <p14:creationId xmlns:p14="http://schemas.microsoft.com/office/powerpoint/2010/main" val="35536879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DB162-8242-52C8-1907-818F7DF4C82E}"/>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22A42121-A49C-E5CD-535F-C38BB6296068}"/>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3C34245E-8E70-A2F7-DFBF-D1FEE4B4EB81}"/>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Material, </a:t>
            </a:r>
            <a:r>
              <a:rPr lang="es-ES_tradnl" sz="2400" dirty="0" err="1">
                <a:solidFill>
                  <a:srgbClr val="008080"/>
                </a:solidFill>
                <a:latin typeface="Univers" panose="020B0503020202020204" pitchFamily="34" charset="0"/>
              </a:rPr>
              <a:t>shading</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(parte especular) </a:t>
            </a: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a:latin typeface="Univers" panose="020B0503020202020204" pitchFamily="34" charset="0"/>
              </a:rPr>
              <a:t>El modelo de </a:t>
            </a:r>
            <a:r>
              <a:rPr lang="es-ES_tradnl" sz="2200" dirty="0" err="1">
                <a:solidFill>
                  <a:srgbClr val="008080"/>
                </a:solidFill>
                <a:latin typeface="Univers" panose="020B0503020202020204" pitchFamily="34" charset="0"/>
              </a:rPr>
              <a:t>SchlickGGX</a:t>
            </a:r>
            <a:r>
              <a:rPr lang="es-ES_tradnl" sz="2200" dirty="0">
                <a:latin typeface="Univers" panose="020B0503020202020204" pitchFamily="34" charset="0"/>
              </a:rPr>
              <a:t>)</a:t>
            </a:r>
            <a:r>
              <a:rPr lang="es-ES" sz="2200" dirty="0">
                <a:latin typeface="Univers" panose="020B0503020202020204" pitchFamily="34" charset="0"/>
              </a:rPr>
              <a:t> implementa una reflexión especular que combina tres distribuciones (Walter et al. 2007): la GGX (</a:t>
            </a:r>
            <a:r>
              <a:rPr lang="en-US" sz="2200" dirty="0">
                <a:latin typeface="Univers" panose="020B0503020202020204" pitchFamily="34" charset="0"/>
              </a:rPr>
              <a:t>Ground Glass with X distribution)</a:t>
            </a:r>
            <a:r>
              <a:rPr lang="es-ES" sz="2200" dirty="0">
                <a:latin typeface="Univers" panose="020B0503020202020204" pitchFamily="34" charset="0"/>
              </a:rPr>
              <a:t>, la de Fresnel con la aproximación de Schlick y la  geometría de Smith</a:t>
            </a:r>
            <a:endParaRPr lang="en-US" sz="10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2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98C1D52E-556B-4A9E-7713-75FADA3DFD4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115</a:t>
            </a:fld>
            <a:endParaRPr lang="en-US" altLang="es-ES" sz="1400" dirty="0"/>
          </a:p>
        </p:txBody>
      </p:sp>
      <p:pic>
        <p:nvPicPr>
          <p:cNvPr id="11" name="Imagen 10">
            <a:extLst>
              <a:ext uri="{FF2B5EF4-FFF2-40B4-BE49-F238E27FC236}">
                <a16:creationId xmlns:a16="http://schemas.microsoft.com/office/drawing/2014/main" id="{40AAC67B-16E0-7DFC-FC1D-84BAAEF04E1D}"/>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4CB70087-B37A-1995-F11B-895AD49238D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mc:AlternateContent xmlns:mc="http://schemas.openxmlformats.org/markup-compatibility/2006" xmlns:a14="http://schemas.microsoft.com/office/drawing/2010/main">
        <mc:Choice Requires="a14">
          <p:sp>
            <p:nvSpPr>
              <p:cNvPr id="8" name="Object 57">
                <a:extLst>
                  <a:ext uri="{FF2B5EF4-FFF2-40B4-BE49-F238E27FC236}">
                    <a16:creationId xmlns:a16="http://schemas.microsoft.com/office/drawing/2014/main" id="{618A3250-8E5A-09ED-B5FC-C47B24F2D517}"/>
                  </a:ext>
                </a:extLst>
              </p:cNvPr>
              <p:cNvSpPr txBox="1"/>
              <p:nvPr/>
            </p:nvSpPr>
            <p:spPr bwMode="auto">
              <a:xfrm>
                <a:off x="3501856" y="3485112"/>
                <a:ext cx="6516788" cy="1538193"/>
              </a:xfrm>
              <a:prstGeom prst="rect">
                <a:avLst/>
              </a:prstGeom>
              <a:noFill/>
              <a:ln>
                <a:noFill/>
              </a:ln>
              <a:effectLst/>
            </p:spPr>
            <p:txBody>
              <a:bodyPr>
                <a:noAutofit/>
              </a:bodyPr>
              <a:lstStyle/>
              <a:p>
                <a:pPr marL="288000"/>
                <a14:m>
                  <m:oMath xmlns:m="http://schemas.openxmlformats.org/officeDocument/2006/math">
                    <m:r>
                      <m:rPr>
                        <m:nor/>
                      </m:rPr>
                      <a:rPr lang="es-ES" sz="2600" smtClean="0">
                        <a:solidFill>
                          <a:srgbClr val="0070C0"/>
                        </a:solidFill>
                        <a:latin typeface="Cambria Math" panose="02040503050406030204" pitchFamily="18" charset="0"/>
                      </a:rPr>
                      <m:t>I</m:t>
                    </m:r>
                    <m:r>
                      <m:rPr>
                        <m:nor/>
                      </m:rPr>
                      <a:rPr lang="es-ES" sz="2600" smtClean="0">
                        <a:solidFill>
                          <a:srgbClr val="0070C0"/>
                        </a:solidFill>
                        <a:latin typeface="Cambria Math" panose="02040503050406030204" pitchFamily="18" charset="0"/>
                      </a:rPr>
                      <m:t> </m:t>
                    </m:r>
                    <m:r>
                      <a:rPr lang="es-ES" sz="2600" i="1" smtClean="0">
                        <a:solidFill>
                          <a:srgbClr val="0070C0"/>
                        </a:solidFill>
                        <a:latin typeface="Cambria Math" panose="02040503050406030204" pitchFamily="18" charset="0"/>
                        <a:ea typeface="Cambria Math" panose="02040503050406030204" pitchFamily="18" charset="0"/>
                      </a:rPr>
                      <m:t>∝</m:t>
                    </m:r>
                    <m:r>
                      <m:rPr>
                        <m:nor/>
                      </m:rPr>
                      <a:rPr lang="es-ES" sz="2600">
                        <a:solidFill>
                          <a:srgbClr val="0070C0"/>
                        </a:solidFill>
                        <a:latin typeface="Cambria Math" panose="02040503050406030204" pitchFamily="18" charset="0"/>
                      </a:rPr>
                      <m:t> </m:t>
                    </m:r>
                    <m:sSub>
                      <m:sSubPr>
                        <m:ctrlPr>
                          <a:rPr lang="es-ES" sz="2600" i="1">
                            <a:solidFill>
                              <a:srgbClr val="0070C0"/>
                            </a:solidFill>
                            <a:latin typeface="Cambria Math" panose="02040503050406030204" pitchFamily="18" charset="0"/>
                          </a:rPr>
                        </m:ctrlPr>
                      </m:sSubPr>
                      <m:e>
                        <m:r>
                          <m:rPr>
                            <m:nor/>
                          </m:rPr>
                          <a:rPr lang="es-ES" sz="2600">
                            <a:solidFill>
                              <a:srgbClr val="0070C0"/>
                            </a:solidFill>
                            <a:latin typeface="Cambria Math" panose="02040503050406030204" pitchFamily="18" charset="0"/>
                          </a:rPr>
                          <m:t>I</m:t>
                        </m:r>
                      </m:e>
                      <m:sub>
                        <m:r>
                          <m:rPr>
                            <m:sty m:val="p"/>
                          </m:rPr>
                          <a:rPr lang="es-ES" sz="2600">
                            <a:solidFill>
                              <a:srgbClr val="0070C0"/>
                            </a:solidFill>
                            <a:latin typeface="Cambria Math" panose="02040503050406030204" pitchFamily="18" charset="0"/>
                          </a:rPr>
                          <m:t>L</m:t>
                        </m:r>
                      </m:sub>
                    </m:sSub>
                    <m:r>
                      <a:rPr lang="es-ES" sz="2600" i="1" smtClean="0">
                        <a:solidFill>
                          <a:srgbClr val="0070C0"/>
                        </a:solidFill>
                        <a:latin typeface="Cambria Math" panose="02040503050406030204" pitchFamily="18" charset="0"/>
                      </a:rPr>
                      <m:t> </m:t>
                    </m:r>
                    <m:r>
                      <a:rPr lang="es-ES" sz="2600" i="1">
                        <a:solidFill>
                          <a:srgbClr val="0070C0"/>
                        </a:solidFill>
                        <a:latin typeface="Cambria Math" panose="02040503050406030204" pitchFamily="18" charset="0"/>
                      </a:rPr>
                      <m:t>(</m:t>
                    </m:r>
                    <m:sSub>
                      <m:sSubPr>
                        <m:ctrlPr>
                          <a:rPr lang="es-ES" sz="2600" i="1">
                            <a:solidFill>
                              <a:srgbClr val="0070C0"/>
                            </a:solidFill>
                            <a:latin typeface="Cambria Math" panose="02040503050406030204" pitchFamily="18" charset="0"/>
                          </a:rPr>
                        </m:ctrlPr>
                      </m:sSubPr>
                      <m:e>
                        <m:r>
                          <m:rPr>
                            <m:nor/>
                          </m:rPr>
                          <a:rPr lang="es-ES" sz="2600">
                            <a:solidFill>
                              <a:srgbClr val="0070C0"/>
                            </a:solidFill>
                            <a:latin typeface="Cambria Math" panose="02040503050406030204" pitchFamily="18" charset="0"/>
                          </a:rPr>
                          <m:t>f</m:t>
                        </m:r>
                      </m:e>
                      <m:sub>
                        <m:r>
                          <m:rPr>
                            <m:sty m:val="p"/>
                          </m:rPr>
                          <a:rPr lang="es-ES" sz="2600">
                            <a:solidFill>
                              <a:srgbClr val="0070C0"/>
                            </a:solidFill>
                            <a:latin typeface="Cambria Math" panose="02040503050406030204" pitchFamily="18" charset="0"/>
                          </a:rPr>
                          <m:t>d</m:t>
                        </m:r>
                      </m:sub>
                    </m:sSub>
                    <m:r>
                      <a:rPr lang="es-ES" sz="2600" i="1">
                        <a:solidFill>
                          <a:srgbClr val="0070C0"/>
                        </a:solidFill>
                        <a:latin typeface="Cambria Math" panose="02040503050406030204" pitchFamily="18" charset="0"/>
                      </a:rPr>
                      <m:t>+</m:t>
                    </m:r>
                  </m:oMath>
                </a14:m>
                <a:r>
                  <a:rPr lang="es-ES" sz="2600" dirty="0">
                    <a:solidFill>
                      <a:srgbClr val="0070C0"/>
                    </a:solidFill>
                  </a:rPr>
                  <a:t> </a:t>
                </a:r>
                <a14:m>
                  <m:oMath xmlns:m="http://schemas.openxmlformats.org/officeDocument/2006/math">
                    <m:sSub>
                      <m:sSubPr>
                        <m:ctrlPr>
                          <a:rPr lang="es-ES" sz="2600" i="1">
                            <a:solidFill>
                              <a:srgbClr val="0070C0"/>
                            </a:solidFill>
                            <a:latin typeface="Cambria Math" panose="02040503050406030204" pitchFamily="18" charset="0"/>
                          </a:rPr>
                        </m:ctrlPr>
                      </m:sSubPr>
                      <m:e>
                        <m:r>
                          <m:rPr>
                            <m:nor/>
                          </m:rPr>
                          <a:rPr lang="es-ES" sz="2600">
                            <a:solidFill>
                              <a:srgbClr val="0070C0"/>
                            </a:solidFill>
                            <a:latin typeface="Cambria Math" panose="02040503050406030204" pitchFamily="18" charset="0"/>
                          </a:rPr>
                          <m:t>f</m:t>
                        </m:r>
                      </m:e>
                      <m:sub>
                        <m:r>
                          <m:rPr>
                            <m:sty m:val="p"/>
                          </m:rPr>
                          <a:rPr lang="es-ES" sz="2600">
                            <a:solidFill>
                              <a:srgbClr val="0070C0"/>
                            </a:solidFill>
                            <a:latin typeface="Cambria Math" panose="02040503050406030204" pitchFamily="18" charset="0"/>
                          </a:rPr>
                          <m:t>s</m:t>
                        </m:r>
                      </m:sub>
                    </m:sSub>
                    <m:r>
                      <a:rPr lang="es-ES" sz="2600" i="1">
                        <a:solidFill>
                          <a:srgbClr val="0070C0"/>
                        </a:solidFill>
                        <a:latin typeface="Cambria Math" panose="02040503050406030204" pitchFamily="18" charset="0"/>
                      </a:rPr>
                      <m:t>)</m:t>
                    </m:r>
                  </m:oMath>
                </a14:m>
                <a:br>
                  <a:rPr lang="es-ES" sz="2600" i="1" dirty="0">
                    <a:solidFill>
                      <a:srgbClr val="0070C0"/>
                    </a:solidFill>
                    <a:latin typeface="Cambria Math" panose="02040503050406030204" pitchFamily="18" charset="0"/>
                  </a:rPr>
                </a:br>
                <a:endParaRPr lang="es-ES" sz="2600" dirty="0">
                  <a:solidFill>
                    <a:srgbClr val="0070C0"/>
                  </a:solidFill>
                  <a:latin typeface="Cambria Math" panose="02040503050406030204" pitchFamily="18" charset="0"/>
                </a:endParaRPr>
              </a:p>
              <a:p>
                <a:pPr marL="288000"/>
                <a14:m>
                  <m:oMathPara xmlns:m="http://schemas.openxmlformats.org/officeDocument/2006/math">
                    <m:oMathParaPr>
                      <m:jc m:val="left"/>
                    </m:oMathParaPr>
                    <m:oMath xmlns:m="http://schemas.openxmlformats.org/officeDocument/2006/math">
                      <m:sSub>
                        <m:sSubPr>
                          <m:ctrlPr>
                            <a:rPr lang="es-ES" sz="2600" i="1" smtClean="0">
                              <a:solidFill>
                                <a:srgbClr val="0070C0"/>
                              </a:solidFill>
                              <a:latin typeface="Cambria Math" panose="02040503050406030204" pitchFamily="18" charset="0"/>
                            </a:rPr>
                          </m:ctrlPr>
                        </m:sSubPr>
                        <m:e>
                          <m:r>
                            <m:rPr>
                              <m:nor/>
                            </m:rPr>
                            <a:rPr lang="es-ES" sz="2600">
                              <a:solidFill>
                                <a:srgbClr val="0070C0"/>
                              </a:solidFill>
                              <a:latin typeface="Cambria Math" panose="02040503050406030204" pitchFamily="18" charset="0"/>
                            </a:rPr>
                            <m:t>f</m:t>
                          </m:r>
                        </m:e>
                        <m:sub>
                          <m:r>
                            <m:rPr>
                              <m:sty m:val="p"/>
                            </m:rPr>
                            <a:rPr lang="es-ES" sz="2600">
                              <a:solidFill>
                                <a:srgbClr val="0070C0"/>
                              </a:solidFill>
                              <a:latin typeface="Cambria Math" panose="02040503050406030204" pitchFamily="18" charset="0"/>
                            </a:rPr>
                            <m:t>s</m:t>
                          </m:r>
                        </m:sub>
                      </m:sSub>
                      <m:r>
                        <a:rPr lang="es-ES" sz="2600">
                          <a:solidFill>
                            <a:srgbClr val="0070C0"/>
                          </a:solidFill>
                          <a:latin typeface="Cambria Math" panose="02040503050406030204" pitchFamily="18" charset="0"/>
                        </a:rPr>
                        <m:t>=</m:t>
                      </m:r>
                      <m:f>
                        <m:fPr>
                          <m:ctrlPr>
                            <a:rPr lang="es-ES" sz="2600" i="1">
                              <a:solidFill>
                                <a:srgbClr val="0070C0"/>
                              </a:solidFill>
                              <a:latin typeface="Cambria Math" panose="02040503050406030204" pitchFamily="18" charset="0"/>
                            </a:rPr>
                          </m:ctrlPr>
                        </m:fPr>
                        <m:num>
                          <m:sSub>
                            <m:sSubPr>
                              <m:ctrlPr>
                                <a:rPr lang="es-ES" sz="2600" i="1" smtClean="0">
                                  <a:solidFill>
                                    <a:srgbClr val="0070C0"/>
                                  </a:solidFill>
                                  <a:latin typeface="Cambria Math" panose="02040503050406030204" pitchFamily="18" charset="0"/>
                                </a:rPr>
                              </m:ctrlPr>
                            </m:sSubPr>
                            <m:e>
                              <m:r>
                                <m:rPr>
                                  <m:sty m:val="p"/>
                                </m:rPr>
                                <a:rPr lang="es-ES" sz="2600" b="0" i="0" smtClean="0">
                                  <a:solidFill>
                                    <a:srgbClr val="0070C0"/>
                                  </a:solidFill>
                                  <a:latin typeface="Cambria Math" panose="02040503050406030204" pitchFamily="18" charset="0"/>
                                </a:rPr>
                                <m:t>D</m:t>
                              </m:r>
                            </m:e>
                            <m:sub>
                              <m:r>
                                <m:rPr>
                                  <m:sty m:val="p"/>
                                </m:rPr>
                                <a:rPr lang="es-ES" sz="2600" b="0" i="0" smtClean="0">
                                  <a:solidFill>
                                    <a:srgbClr val="0070C0"/>
                                  </a:solidFill>
                                  <a:latin typeface="Cambria Math" panose="02040503050406030204" pitchFamily="18" charset="0"/>
                                </a:rPr>
                                <m:t>GGX</m:t>
                              </m:r>
                            </m:sub>
                          </m:sSub>
                          <m:r>
                            <m:rPr>
                              <m:nor/>
                            </m:rPr>
                            <a:rPr lang="es-ES" sz="2600" dirty="0">
                              <a:solidFill>
                                <a:srgbClr val="0070C0"/>
                              </a:solidFill>
                              <a:latin typeface="Cambria Math" panose="02040503050406030204" pitchFamily="18" charset="0"/>
                            </a:rPr>
                            <m:t>​(</m:t>
                          </m:r>
                          <m:acc>
                            <m:accPr>
                              <m:chr m:val="⃗"/>
                              <m:ctrlPr>
                                <a:rPr lang="es-ES" sz="2600" i="1">
                                  <a:solidFill>
                                    <a:srgbClr val="0070C0"/>
                                  </a:solidFill>
                                  <a:latin typeface="Cambria Math" panose="02040503050406030204" pitchFamily="18" charset="0"/>
                                </a:rPr>
                              </m:ctrlPr>
                            </m:accPr>
                            <m:e>
                              <m:r>
                                <m:rPr>
                                  <m:sty m:val="p"/>
                                </m:rPr>
                                <a:rPr lang="es-ES" sz="2600" i="0">
                                  <a:solidFill>
                                    <a:srgbClr val="0070C0"/>
                                  </a:solidFill>
                                  <a:latin typeface="Cambria Math" panose="02040503050406030204" pitchFamily="18" charset="0"/>
                                </a:rPr>
                                <m:t>H</m:t>
                              </m:r>
                            </m:e>
                          </m:acc>
                          <m:r>
                            <m:rPr>
                              <m:nor/>
                            </m:rPr>
                            <a:rPr lang="es-ES" sz="2600" dirty="0">
                              <a:solidFill>
                                <a:srgbClr val="0070C0"/>
                              </a:solidFill>
                              <a:latin typeface="Cambria Math" panose="02040503050406030204" pitchFamily="18" charset="0"/>
                            </a:rPr>
                            <m:t>) </m:t>
                          </m:r>
                          <m:sSub>
                            <m:sSubPr>
                              <m:ctrlPr>
                                <a:rPr lang="es-ES" sz="2600" i="1" dirty="0">
                                  <a:solidFill>
                                    <a:srgbClr val="0070C0"/>
                                  </a:solidFill>
                                  <a:latin typeface="Cambria Math" panose="02040503050406030204" pitchFamily="18" charset="0"/>
                                </a:rPr>
                              </m:ctrlPr>
                            </m:sSubPr>
                            <m:e>
                              <m:r>
                                <m:rPr>
                                  <m:sty m:val="p"/>
                                </m:rPr>
                                <a:rPr lang="es-ES" sz="2600" i="0" dirty="0">
                                  <a:solidFill>
                                    <a:srgbClr val="0070C0"/>
                                  </a:solidFill>
                                  <a:latin typeface="Cambria Math" panose="02040503050406030204" pitchFamily="18" charset="0"/>
                                </a:rPr>
                                <m:t>F</m:t>
                              </m:r>
                            </m:e>
                            <m:sub>
                              <m:r>
                                <m:rPr>
                                  <m:sty m:val="p"/>
                                </m:rPr>
                                <a:rPr lang="es-ES" sz="2600" i="0" dirty="0">
                                  <a:solidFill>
                                    <a:srgbClr val="0070C0"/>
                                  </a:solidFill>
                                  <a:latin typeface="Cambria Math" panose="02040503050406030204" pitchFamily="18" charset="0"/>
                                </a:rPr>
                                <m:t>Schlick</m:t>
                              </m:r>
                            </m:sub>
                          </m:sSub>
                          <m:r>
                            <a:rPr lang="es-ES" sz="2600" i="0" dirty="0">
                              <a:solidFill>
                                <a:srgbClr val="0070C0"/>
                              </a:solidFill>
                              <a:latin typeface="Cambria Math" panose="02040503050406030204" pitchFamily="18" charset="0"/>
                            </a:rPr>
                            <m:t>(</m:t>
                          </m:r>
                          <m:acc>
                            <m:accPr>
                              <m:chr m:val="⃗"/>
                              <m:ctrlPr>
                                <a:rPr lang="es-ES" sz="2600" i="1">
                                  <a:solidFill>
                                    <a:srgbClr val="0070C0"/>
                                  </a:solidFill>
                                  <a:latin typeface="Cambria Math" panose="02040503050406030204" pitchFamily="18" charset="0"/>
                                </a:rPr>
                              </m:ctrlPr>
                            </m:accPr>
                            <m:e>
                              <m:r>
                                <m:rPr>
                                  <m:sty m:val="p"/>
                                </m:rPr>
                                <a:rPr lang="es-ES" sz="2600" i="0">
                                  <a:solidFill>
                                    <a:srgbClr val="0070C0"/>
                                  </a:solidFill>
                                  <a:latin typeface="Cambria Math" panose="02040503050406030204" pitchFamily="18" charset="0"/>
                                </a:rPr>
                                <m:t>V</m:t>
                              </m:r>
                            </m:e>
                          </m:acc>
                          <m:r>
                            <a:rPr lang="es-ES" sz="2600" i="0">
                              <a:solidFill>
                                <a:srgbClr val="0070C0"/>
                              </a:solidFill>
                              <a:latin typeface="Cambria Math" panose="02040503050406030204" pitchFamily="18" charset="0"/>
                            </a:rPr>
                            <m:t> ,</m:t>
                          </m:r>
                          <m:acc>
                            <m:accPr>
                              <m:chr m:val="⃗"/>
                              <m:ctrlPr>
                                <a:rPr lang="es-ES" sz="2600" i="1">
                                  <a:solidFill>
                                    <a:srgbClr val="0070C0"/>
                                  </a:solidFill>
                                  <a:latin typeface="Cambria Math" panose="02040503050406030204" pitchFamily="18" charset="0"/>
                                </a:rPr>
                              </m:ctrlPr>
                            </m:accPr>
                            <m:e>
                              <m:r>
                                <m:rPr>
                                  <m:sty m:val="p"/>
                                </m:rPr>
                                <a:rPr lang="es-ES" sz="2600" i="0">
                                  <a:solidFill>
                                    <a:srgbClr val="0070C0"/>
                                  </a:solidFill>
                                  <a:latin typeface="Cambria Math" panose="02040503050406030204" pitchFamily="18" charset="0"/>
                                </a:rPr>
                                <m:t>H</m:t>
                              </m:r>
                            </m:e>
                          </m:acc>
                          <m:r>
                            <a:rPr lang="es-ES" sz="2600" i="0" dirty="0">
                              <a:solidFill>
                                <a:srgbClr val="0070C0"/>
                              </a:solidFill>
                              <a:latin typeface="Cambria Math" panose="02040503050406030204" pitchFamily="18" charset="0"/>
                            </a:rPr>
                            <m:t>)</m:t>
                          </m:r>
                          <m:sSub>
                            <m:sSubPr>
                              <m:ctrlPr>
                                <a:rPr lang="es-ES" sz="2600" i="1" dirty="0" smtClean="0">
                                  <a:solidFill>
                                    <a:srgbClr val="0070C0"/>
                                  </a:solidFill>
                                  <a:latin typeface="Cambria Math" panose="02040503050406030204" pitchFamily="18" charset="0"/>
                                </a:rPr>
                              </m:ctrlPr>
                            </m:sSubPr>
                            <m:e>
                              <m:r>
                                <m:rPr>
                                  <m:sty m:val="p"/>
                                </m:rPr>
                                <a:rPr lang="es-ES" sz="2600" b="0" i="0" dirty="0" smtClean="0">
                                  <a:solidFill>
                                    <a:srgbClr val="0070C0"/>
                                  </a:solidFill>
                                  <a:latin typeface="Cambria Math" panose="02040503050406030204" pitchFamily="18" charset="0"/>
                                </a:rPr>
                                <m:t>G</m:t>
                              </m:r>
                            </m:e>
                            <m:sub>
                              <m:r>
                                <m:rPr>
                                  <m:sty m:val="p"/>
                                </m:rPr>
                                <a:rPr lang="es-ES" sz="2600" b="0" i="0" dirty="0" smtClean="0">
                                  <a:solidFill>
                                    <a:srgbClr val="0070C0"/>
                                  </a:solidFill>
                                  <a:latin typeface="Cambria Math" panose="02040503050406030204" pitchFamily="18" charset="0"/>
                                </a:rPr>
                                <m:t>Smith</m:t>
                              </m:r>
                            </m:sub>
                          </m:sSub>
                          <m:r>
                            <a:rPr lang="es-ES" sz="2600" b="0" i="0" dirty="0" smtClean="0">
                              <a:solidFill>
                                <a:srgbClr val="0070C0"/>
                              </a:solidFill>
                              <a:latin typeface="Cambria Math" panose="02040503050406030204" pitchFamily="18" charset="0"/>
                            </a:rPr>
                            <m:t>(</m:t>
                          </m:r>
                          <m:acc>
                            <m:accPr>
                              <m:chr m:val="⃗"/>
                              <m:ctrlPr>
                                <a:rPr lang="es-ES" sz="2600" i="1">
                                  <a:solidFill>
                                    <a:srgbClr val="0070C0"/>
                                  </a:solidFill>
                                  <a:latin typeface="Cambria Math" panose="02040503050406030204" pitchFamily="18" charset="0"/>
                                </a:rPr>
                              </m:ctrlPr>
                            </m:accPr>
                            <m:e>
                              <m:r>
                                <m:rPr>
                                  <m:sty m:val="p"/>
                                </m:rPr>
                                <a:rPr lang="es-ES" sz="2600" i="0">
                                  <a:solidFill>
                                    <a:srgbClr val="0070C0"/>
                                  </a:solidFill>
                                  <a:latin typeface="Cambria Math" panose="02040503050406030204" pitchFamily="18" charset="0"/>
                                </a:rPr>
                                <m:t>N</m:t>
                              </m:r>
                            </m:e>
                          </m:acc>
                          <m:r>
                            <a:rPr lang="es-ES" sz="2600" b="0" i="0" smtClean="0">
                              <a:solidFill>
                                <a:srgbClr val="0070C0"/>
                              </a:solidFill>
                              <a:latin typeface="Cambria Math" panose="02040503050406030204" pitchFamily="18" charset="0"/>
                            </a:rPr>
                            <m:t>, </m:t>
                          </m:r>
                          <m:acc>
                            <m:accPr>
                              <m:chr m:val="⃗"/>
                              <m:ctrlPr>
                                <a:rPr lang="es-ES" sz="2600" i="1">
                                  <a:solidFill>
                                    <a:srgbClr val="0070C0"/>
                                  </a:solidFill>
                                  <a:latin typeface="Cambria Math" panose="02040503050406030204" pitchFamily="18" charset="0"/>
                                </a:rPr>
                              </m:ctrlPr>
                            </m:accPr>
                            <m:e>
                              <m:r>
                                <m:rPr>
                                  <m:sty m:val="p"/>
                                </m:rPr>
                                <a:rPr lang="es-ES" sz="2600" i="0">
                                  <a:solidFill>
                                    <a:srgbClr val="0070C0"/>
                                  </a:solidFill>
                                  <a:latin typeface="Cambria Math" panose="02040503050406030204" pitchFamily="18" charset="0"/>
                                </a:rPr>
                                <m:t>L</m:t>
                              </m:r>
                            </m:e>
                          </m:acc>
                          <m:r>
                            <a:rPr lang="es-ES" sz="2600" b="0" i="0" smtClean="0">
                              <a:solidFill>
                                <a:srgbClr val="0070C0"/>
                              </a:solidFill>
                              <a:latin typeface="Cambria Math" panose="02040503050406030204" pitchFamily="18" charset="0"/>
                            </a:rPr>
                            <m:t> ,</m:t>
                          </m:r>
                          <m:acc>
                            <m:accPr>
                              <m:chr m:val="⃗"/>
                              <m:ctrlPr>
                                <a:rPr lang="es-ES" sz="2600" i="1">
                                  <a:solidFill>
                                    <a:srgbClr val="0070C0"/>
                                  </a:solidFill>
                                  <a:latin typeface="Cambria Math" panose="02040503050406030204" pitchFamily="18" charset="0"/>
                                </a:rPr>
                              </m:ctrlPr>
                            </m:accPr>
                            <m:e>
                              <m:r>
                                <m:rPr>
                                  <m:sty m:val="p"/>
                                </m:rPr>
                                <a:rPr lang="es-ES" sz="2600" i="0">
                                  <a:solidFill>
                                    <a:srgbClr val="0070C0"/>
                                  </a:solidFill>
                                  <a:latin typeface="Cambria Math" panose="02040503050406030204" pitchFamily="18" charset="0"/>
                                </a:rPr>
                                <m:t>V</m:t>
                              </m:r>
                            </m:e>
                          </m:acc>
                          <m:r>
                            <a:rPr lang="es-ES" sz="2600" b="0" i="0" dirty="0" smtClean="0">
                              <a:solidFill>
                                <a:srgbClr val="0070C0"/>
                              </a:solidFill>
                              <a:latin typeface="Cambria Math" panose="02040503050406030204" pitchFamily="18" charset="0"/>
                            </a:rPr>
                            <m:t>)</m:t>
                          </m:r>
                        </m:num>
                        <m:den>
                          <m:r>
                            <a:rPr lang="es-ES" sz="2600" b="0" i="0" smtClean="0">
                              <a:solidFill>
                                <a:srgbClr val="0070C0"/>
                              </a:solidFill>
                              <a:latin typeface="Cambria Math" panose="02040503050406030204" pitchFamily="18" charset="0"/>
                            </a:rPr>
                            <m:t>4</m:t>
                          </m:r>
                          <m:d>
                            <m:dPr>
                              <m:ctrlPr>
                                <a:rPr lang="es-ES" sz="2600" b="0" i="1" smtClean="0">
                                  <a:solidFill>
                                    <a:srgbClr val="0070C0"/>
                                  </a:solidFill>
                                  <a:latin typeface="Cambria Math" panose="02040503050406030204" pitchFamily="18" charset="0"/>
                                </a:rPr>
                              </m:ctrlPr>
                            </m:dPr>
                            <m:e>
                              <m:acc>
                                <m:accPr>
                                  <m:chr m:val="⃗"/>
                                  <m:ctrlPr>
                                    <a:rPr lang="es-ES" sz="2600" i="1">
                                      <a:solidFill>
                                        <a:srgbClr val="0070C0"/>
                                      </a:solidFill>
                                      <a:latin typeface="Cambria Math" panose="02040503050406030204" pitchFamily="18" charset="0"/>
                                    </a:rPr>
                                  </m:ctrlPr>
                                </m:accPr>
                                <m:e>
                                  <m:r>
                                    <m:rPr>
                                      <m:sty m:val="p"/>
                                    </m:rPr>
                                    <a:rPr lang="es-ES" sz="2600">
                                      <a:solidFill>
                                        <a:srgbClr val="0070C0"/>
                                      </a:solidFill>
                                      <a:latin typeface="Cambria Math" panose="02040503050406030204" pitchFamily="18" charset="0"/>
                                    </a:rPr>
                                    <m:t>N</m:t>
                                  </m:r>
                                </m:e>
                              </m:acc>
                              <m:r>
                                <a:rPr lang="es-ES" sz="2600">
                                  <a:solidFill>
                                    <a:srgbClr val="0070C0"/>
                                  </a:solidFill>
                                  <a:latin typeface="Cambria Math" panose="02040503050406030204" pitchFamily="18" charset="0"/>
                                </a:rPr>
                                <m:t> </m:t>
                              </m:r>
                              <m:acc>
                                <m:accPr>
                                  <m:chr m:val="⃗"/>
                                  <m:ctrlPr>
                                    <a:rPr lang="es-ES" sz="2600" i="1">
                                      <a:solidFill>
                                        <a:srgbClr val="0070C0"/>
                                      </a:solidFill>
                                      <a:latin typeface="Cambria Math" panose="02040503050406030204" pitchFamily="18" charset="0"/>
                                    </a:rPr>
                                  </m:ctrlPr>
                                </m:accPr>
                                <m:e>
                                  <m:r>
                                    <m:rPr>
                                      <m:sty m:val="p"/>
                                    </m:rPr>
                                    <a:rPr lang="es-ES" sz="2600">
                                      <a:solidFill>
                                        <a:srgbClr val="0070C0"/>
                                      </a:solidFill>
                                      <a:latin typeface="Cambria Math" panose="02040503050406030204" pitchFamily="18" charset="0"/>
                                    </a:rPr>
                                    <m:t>L</m:t>
                                  </m:r>
                                </m:e>
                              </m:acc>
                            </m:e>
                          </m:d>
                          <m:r>
                            <a:rPr lang="es-ES" sz="2600" b="0" i="0" smtClean="0">
                              <a:solidFill>
                                <a:srgbClr val="0070C0"/>
                              </a:solidFill>
                              <a:latin typeface="Cambria Math" panose="02040503050406030204" pitchFamily="18" charset="0"/>
                            </a:rPr>
                            <m:t>(</m:t>
                          </m:r>
                          <m:acc>
                            <m:accPr>
                              <m:chr m:val="⃗"/>
                              <m:ctrlPr>
                                <a:rPr lang="es-ES" sz="2600" i="1">
                                  <a:solidFill>
                                    <a:srgbClr val="0070C0"/>
                                  </a:solidFill>
                                  <a:latin typeface="Cambria Math" panose="02040503050406030204" pitchFamily="18" charset="0"/>
                                </a:rPr>
                              </m:ctrlPr>
                            </m:accPr>
                            <m:e>
                              <m:r>
                                <m:rPr>
                                  <m:sty m:val="p"/>
                                </m:rPr>
                                <a:rPr lang="es-ES" sz="2600">
                                  <a:solidFill>
                                    <a:srgbClr val="0070C0"/>
                                  </a:solidFill>
                                  <a:latin typeface="Cambria Math" panose="02040503050406030204" pitchFamily="18" charset="0"/>
                                </a:rPr>
                                <m:t>N</m:t>
                              </m:r>
                            </m:e>
                          </m:acc>
                          <m:r>
                            <a:rPr lang="es-ES" sz="2600">
                              <a:solidFill>
                                <a:srgbClr val="0070C0"/>
                              </a:solidFill>
                              <a:latin typeface="Cambria Math" panose="02040503050406030204" pitchFamily="18" charset="0"/>
                            </a:rPr>
                            <m:t> </m:t>
                          </m:r>
                          <m:acc>
                            <m:accPr>
                              <m:chr m:val="⃗"/>
                              <m:ctrlPr>
                                <a:rPr lang="es-ES" sz="2600" i="1">
                                  <a:solidFill>
                                    <a:srgbClr val="0070C0"/>
                                  </a:solidFill>
                                  <a:latin typeface="Cambria Math" panose="02040503050406030204" pitchFamily="18" charset="0"/>
                                </a:rPr>
                              </m:ctrlPr>
                            </m:accPr>
                            <m:e>
                              <m:r>
                                <m:rPr>
                                  <m:sty m:val="p"/>
                                </m:rPr>
                                <a:rPr lang="es-ES" sz="2600" b="0" i="0" smtClean="0">
                                  <a:solidFill>
                                    <a:srgbClr val="0070C0"/>
                                  </a:solidFill>
                                  <a:latin typeface="Cambria Math" panose="02040503050406030204" pitchFamily="18" charset="0"/>
                                </a:rPr>
                                <m:t>V</m:t>
                              </m:r>
                            </m:e>
                          </m:acc>
                          <m:r>
                            <a:rPr lang="es-ES" sz="2600" b="0" i="0" smtClean="0">
                              <a:solidFill>
                                <a:srgbClr val="0070C0"/>
                              </a:solidFill>
                              <a:latin typeface="Cambria Math" panose="02040503050406030204" pitchFamily="18" charset="0"/>
                            </a:rPr>
                            <m:t>)</m:t>
                          </m:r>
                        </m:den>
                      </m:f>
                    </m:oMath>
                  </m:oMathPara>
                </a14:m>
                <a:endParaRPr lang="es-ES" sz="2600" dirty="0">
                  <a:solidFill>
                    <a:srgbClr val="0070C0"/>
                  </a:solidFill>
                  <a:latin typeface="Cambria Math" panose="02040503050406030204" pitchFamily="18" charset="0"/>
                </a:endParaRPr>
              </a:p>
              <a:p>
                <a:pPr marL="288000"/>
                <a:endParaRPr lang="es-ES" dirty="0">
                  <a:solidFill>
                    <a:srgbClr val="0070C0"/>
                  </a:solidFill>
                  <a:latin typeface="Cambria Math" panose="02040503050406030204" pitchFamily="18" charset="0"/>
                </a:endParaRPr>
              </a:p>
            </p:txBody>
          </p:sp>
        </mc:Choice>
        <mc:Fallback xmlns="">
          <p:sp>
            <p:nvSpPr>
              <p:cNvPr id="8" name="Object 57">
                <a:extLst>
                  <a:ext uri="{FF2B5EF4-FFF2-40B4-BE49-F238E27FC236}">
                    <a16:creationId xmlns:a16="http://schemas.microsoft.com/office/drawing/2014/main" id="{618A3250-8E5A-09ED-B5FC-C47B24F2D517}"/>
                  </a:ext>
                </a:extLst>
              </p:cNvPr>
              <p:cNvSpPr txBox="1">
                <a:spLocks noRot="1" noChangeAspect="1" noMove="1" noResize="1" noEditPoints="1" noAdjustHandles="1" noChangeArrowheads="1" noChangeShapeType="1" noTextEdit="1"/>
              </p:cNvSpPr>
              <p:nvPr/>
            </p:nvSpPr>
            <p:spPr bwMode="auto">
              <a:xfrm>
                <a:off x="3501856" y="3485112"/>
                <a:ext cx="6516788" cy="1538193"/>
              </a:xfrm>
              <a:prstGeom prst="rect">
                <a:avLst/>
              </a:prstGeom>
              <a:blipFill>
                <a:blip r:embed="rId3"/>
                <a:stretch>
                  <a:fillRect b="-20238"/>
                </a:stretch>
              </a:blipFill>
              <a:ln>
                <a:noFill/>
              </a:ln>
              <a:effectLst/>
            </p:spPr>
            <p:txBody>
              <a:bodyPr/>
              <a:lstStyle/>
              <a:p>
                <a:r>
                  <a:rPr lang="es-ES">
                    <a:noFill/>
                  </a:rPr>
                  <a:t> </a:t>
                </a:r>
              </a:p>
            </p:txBody>
          </p:sp>
        </mc:Fallback>
      </mc:AlternateContent>
      <p:pic>
        <p:nvPicPr>
          <p:cNvPr id="17" name="Imagen 16">
            <a:extLst>
              <a:ext uri="{FF2B5EF4-FFF2-40B4-BE49-F238E27FC236}">
                <a16:creationId xmlns:a16="http://schemas.microsoft.com/office/drawing/2014/main" id="{C1F572AF-73BB-705A-E757-7C86FC73D33C}"/>
              </a:ext>
            </a:extLst>
          </p:cNvPr>
          <p:cNvPicPr>
            <a:picLocks noChangeAspect="1"/>
          </p:cNvPicPr>
          <p:nvPr/>
        </p:nvPicPr>
        <p:blipFill>
          <a:blip r:embed="rId4"/>
          <a:stretch>
            <a:fillRect/>
          </a:stretch>
        </p:blipFill>
        <p:spPr>
          <a:xfrm>
            <a:off x="546101" y="3614432"/>
            <a:ext cx="2800353" cy="1408873"/>
          </a:xfrm>
          <a:prstGeom prst="rect">
            <a:avLst/>
          </a:prstGeom>
        </p:spPr>
      </p:pic>
      <p:pic>
        <p:nvPicPr>
          <p:cNvPr id="45" name="Imagen 44">
            <a:extLst>
              <a:ext uri="{FF2B5EF4-FFF2-40B4-BE49-F238E27FC236}">
                <a16:creationId xmlns:a16="http://schemas.microsoft.com/office/drawing/2014/main" id="{97329DA2-EE2F-8D22-B599-03666219FB0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1000" contrast="77000"/>
                    </a14:imgEffect>
                  </a14:imgLayer>
                </a14:imgProps>
              </a:ext>
            </a:extLst>
          </a:blip>
          <a:stretch>
            <a:fillRect/>
          </a:stretch>
        </p:blipFill>
        <p:spPr>
          <a:xfrm>
            <a:off x="2256125" y="5849486"/>
            <a:ext cx="5258256" cy="685859"/>
          </a:xfrm>
          <a:prstGeom prst="rect">
            <a:avLst/>
          </a:prstGeom>
        </p:spPr>
      </p:pic>
    </p:spTree>
    <p:extLst>
      <p:ext uri="{BB962C8B-B14F-4D97-AF65-F5344CB8AC3E}">
        <p14:creationId xmlns:p14="http://schemas.microsoft.com/office/powerpoint/2010/main" val="33528249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99735-1139-0E0A-3942-A0B01A18F557}"/>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EFFA7F40-F0BE-6678-86B5-09CF14F914F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A65519F0-B188-A70D-00B3-86E36953304E}"/>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Material, </a:t>
            </a:r>
            <a:r>
              <a:rPr lang="es-ES_tradnl" sz="2400" dirty="0" err="1">
                <a:solidFill>
                  <a:srgbClr val="008080"/>
                </a:solidFill>
                <a:latin typeface="Univers" panose="020B0503020202020204" pitchFamily="34" charset="0"/>
              </a:rPr>
              <a:t>shading</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(parte especular) </a:t>
            </a: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 sz="2200" dirty="0">
                <a:latin typeface="Univers" panose="020B0503020202020204" pitchFamily="34" charset="0"/>
              </a:rPr>
              <a:t>Distribución GGX (“</a:t>
            </a:r>
            <a:r>
              <a:rPr lang="en-US" sz="2200" dirty="0">
                <a:latin typeface="Univers" panose="020B0503020202020204" pitchFamily="34" charset="0"/>
              </a:rPr>
              <a:t>Ground Glass with X distribution o Gaussian Generalized X) o de </a:t>
            </a:r>
            <a:r>
              <a:rPr lang="es-ES" sz="2200" dirty="0" err="1">
                <a:latin typeface="Univers" panose="020B0503020202020204" pitchFamily="34" charset="0"/>
              </a:rPr>
              <a:t>Trowbridge-Reitz</a:t>
            </a: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 sz="2200" dirty="0">
                <a:latin typeface="Univers" panose="020B0503020202020204" pitchFamily="34" charset="0"/>
              </a:rPr>
              <a:t>Distribución </a:t>
            </a:r>
            <a:r>
              <a:rPr lang="en-US" sz="2200" dirty="0">
                <a:latin typeface="Univers" panose="020B0503020202020204" pitchFamily="34" charset="0"/>
              </a:rPr>
              <a:t>de Fresnel </a:t>
            </a:r>
            <a:r>
              <a:rPr lang="es-ES" sz="2200" dirty="0">
                <a:latin typeface="Univers" panose="020B0503020202020204" pitchFamily="34" charset="0"/>
              </a:rPr>
              <a:t>con la aproximación de Schlick </a:t>
            </a: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2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CF77547E-31EC-806D-DA6F-6A83929DD23F}"/>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116</a:t>
            </a:fld>
            <a:endParaRPr lang="en-US" altLang="es-ES" sz="1400" dirty="0"/>
          </a:p>
        </p:txBody>
      </p:sp>
      <p:pic>
        <p:nvPicPr>
          <p:cNvPr id="11" name="Imagen 10">
            <a:extLst>
              <a:ext uri="{FF2B5EF4-FFF2-40B4-BE49-F238E27FC236}">
                <a16:creationId xmlns:a16="http://schemas.microsoft.com/office/drawing/2014/main" id="{3E15CE66-3FCE-1B61-4783-65A2E000849F}"/>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B901B327-57A5-C783-7B7B-AE22B837400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mc:AlternateContent xmlns:mc="http://schemas.openxmlformats.org/markup-compatibility/2006" xmlns:a14="http://schemas.microsoft.com/office/drawing/2010/main">
        <mc:Choice Requires="a14">
          <p:sp>
            <p:nvSpPr>
              <p:cNvPr id="8" name="Object 57">
                <a:extLst>
                  <a:ext uri="{FF2B5EF4-FFF2-40B4-BE49-F238E27FC236}">
                    <a16:creationId xmlns:a16="http://schemas.microsoft.com/office/drawing/2014/main" id="{9C1ECD3F-B40A-0BE3-23B5-8CCA5018A328}"/>
                  </a:ext>
                </a:extLst>
              </p:cNvPr>
              <p:cNvSpPr txBox="1"/>
              <p:nvPr/>
            </p:nvSpPr>
            <p:spPr bwMode="auto">
              <a:xfrm>
                <a:off x="1215172" y="2295396"/>
                <a:ext cx="6755860" cy="1234275"/>
              </a:xfrm>
              <a:prstGeom prst="rect">
                <a:avLst/>
              </a:prstGeom>
              <a:noFill/>
              <a:ln>
                <a:noFill/>
              </a:ln>
              <a:effectLst/>
            </p:spPr>
            <p:txBody>
              <a:bodyPr>
                <a:noAutofit/>
              </a:bodyPr>
              <a:lstStyle/>
              <a:p>
                <a:pPr marL="288000"/>
                <a14:m>
                  <m:oMathPara xmlns:m="http://schemas.openxmlformats.org/officeDocument/2006/math">
                    <m:oMathParaPr>
                      <m:jc m:val="left"/>
                    </m:oMathParaPr>
                    <m:oMath xmlns:m="http://schemas.openxmlformats.org/officeDocument/2006/math">
                      <m:sSub>
                        <m:sSubPr>
                          <m:ctrlPr>
                            <a:rPr lang="es-ES" sz="2000" i="1" smtClean="0">
                              <a:solidFill>
                                <a:srgbClr val="0070C0"/>
                              </a:solidFill>
                              <a:latin typeface="Cambria Math" panose="02040503050406030204" pitchFamily="18" charset="0"/>
                            </a:rPr>
                          </m:ctrlPr>
                        </m:sSubPr>
                        <m:e>
                          <m:r>
                            <m:rPr>
                              <m:sty m:val="p"/>
                            </m:rPr>
                            <a:rPr lang="es-ES" sz="2000" i="0">
                              <a:solidFill>
                                <a:srgbClr val="0070C0"/>
                              </a:solidFill>
                              <a:latin typeface="Cambria Math" panose="02040503050406030204" pitchFamily="18" charset="0"/>
                            </a:rPr>
                            <m:t>D</m:t>
                          </m:r>
                        </m:e>
                        <m:sub>
                          <m:r>
                            <m:rPr>
                              <m:sty m:val="p"/>
                            </m:rPr>
                            <a:rPr lang="es-ES" sz="2000" i="0">
                              <a:solidFill>
                                <a:srgbClr val="0070C0"/>
                              </a:solidFill>
                              <a:latin typeface="Cambria Math" panose="02040503050406030204" pitchFamily="18" charset="0"/>
                            </a:rPr>
                            <m:t>GGX</m:t>
                          </m:r>
                        </m:sub>
                      </m:sSub>
                      <m:r>
                        <m:rPr>
                          <m:nor/>
                        </m:rPr>
                        <a:rPr lang="es-ES" sz="2000" dirty="0">
                          <a:solidFill>
                            <a:srgbClr val="0070C0"/>
                          </a:solidFill>
                          <a:latin typeface="Cambria Math" panose="02040503050406030204" pitchFamily="18" charset="0"/>
                        </a:rPr>
                        <m:t>​(</m:t>
                      </m:r>
                      <m:acc>
                        <m:accPr>
                          <m:chr m:val="⃗"/>
                          <m:ctrlPr>
                            <a:rPr lang="es-ES" sz="2000" i="1">
                              <a:solidFill>
                                <a:srgbClr val="0070C0"/>
                              </a:solidFill>
                              <a:latin typeface="Cambria Math" panose="02040503050406030204" pitchFamily="18" charset="0"/>
                            </a:rPr>
                          </m:ctrlPr>
                        </m:accPr>
                        <m:e>
                          <m:r>
                            <m:rPr>
                              <m:sty m:val="p"/>
                            </m:rPr>
                            <a:rPr lang="es-ES" sz="2000" i="0">
                              <a:solidFill>
                                <a:srgbClr val="0070C0"/>
                              </a:solidFill>
                              <a:latin typeface="Cambria Math" panose="02040503050406030204" pitchFamily="18" charset="0"/>
                            </a:rPr>
                            <m:t>H</m:t>
                          </m:r>
                        </m:e>
                      </m:acc>
                      <m:r>
                        <m:rPr>
                          <m:nor/>
                        </m:rPr>
                        <a:rPr lang="es-ES" sz="2000" dirty="0">
                          <a:solidFill>
                            <a:srgbClr val="0070C0"/>
                          </a:solidFill>
                          <a:latin typeface="Cambria Math" panose="02040503050406030204" pitchFamily="18" charset="0"/>
                        </a:rPr>
                        <m:t>) </m:t>
                      </m:r>
                      <m:r>
                        <a:rPr lang="es-ES" sz="2000" i="0">
                          <a:solidFill>
                            <a:srgbClr val="0070C0"/>
                          </a:solidFill>
                          <a:latin typeface="Cambria Math" panose="02040503050406030204" pitchFamily="18" charset="0"/>
                        </a:rPr>
                        <m:t>=</m:t>
                      </m:r>
                      <m:f>
                        <m:fPr>
                          <m:ctrlPr>
                            <a:rPr lang="es-ES" sz="2000" i="1">
                              <a:solidFill>
                                <a:srgbClr val="0070C0"/>
                              </a:solidFill>
                              <a:latin typeface="Cambria Math" panose="02040503050406030204" pitchFamily="18" charset="0"/>
                            </a:rPr>
                          </m:ctrlPr>
                        </m:fPr>
                        <m:num>
                          <m:sSup>
                            <m:sSupPr>
                              <m:ctrlPr>
                                <a:rPr lang="es-ES" sz="2000" i="1">
                                  <a:solidFill>
                                    <a:srgbClr val="0070C0"/>
                                  </a:solidFill>
                                  <a:latin typeface="Cambria Math" panose="02040503050406030204" pitchFamily="18" charset="0"/>
                                </a:rPr>
                              </m:ctrlPr>
                            </m:sSupPr>
                            <m:e>
                              <m:r>
                                <m:rPr>
                                  <m:sty m:val="p"/>
                                </m:rPr>
                                <a:rPr lang="es-ES" sz="2000" i="0">
                                  <a:solidFill>
                                    <a:srgbClr val="0070C0"/>
                                  </a:solidFill>
                                  <a:latin typeface="Cambria Math" panose="02040503050406030204" pitchFamily="18" charset="0"/>
                                </a:rPr>
                                <m:t>rugosidad</m:t>
                              </m:r>
                            </m:e>
                            <m:sup>
                              <m:r>
                                <a:rPr lang="es-ES" sz="2000" i="0">
                                  <a:solidFill>
                                    <a:srgbClr val="0070C0"/>
                                  </a:solidFill>
                                  <a:latin typeface="Cambria Math" panose="02040503050406030204" pitchFamily="18" charset="0"/>
                                </a:rPr>
                                <m:t>2</m:t>
                              </m:r>
                            </m:sup>
                          </m:sSup>
                        </m:num>
                        <m:den>
                          <m:r>
                            <m:rPr>
                              <m:sty m:val="p"/>
                            </m:rPr>
                            <a:rPr lang="es-ES" sz="2000" i="0">
                              <a:solidFill>
                                <a:srgbClr val="0070C0"/>
                              </a:solidFill>
                              <a:latin typeface="Cambria Math" panose="02040503050406030204" pitchFamily="18" charset="0"/>
                              <a:ea typeface="Cambria Math" panose="02040503050406030204" pitchFamily="18" charset="0"/>
                            </a:rPr>
                            <m:t>π</m:t>
                          </m:r>
                          <m:sSup>
                            <m:sSupPr>
                              <m:ctrlPr>
                                <a:rPr lang="es-ES" sz="2000" i="1">
                                  <a:solidFill>
                                    <a:srgbClr val="0070C0"/>
                                  </a:solidFill>
                                  <a:latin typeface="Cambria Math" panose="02040503050406030204" pitchFamily="18" charset="0"/>
                                  <a:ea typeface="Cambria Math" panose="02040503050406030204" pitchFamily="18" charset="0"/>
                                </a:rPr>
                              </m:ctrlPr>
                            </m:sSupPr>
                            <m:e>
                              <m:d>
                                <m:dPr>
                                  <m:ctrlPr>
                                    <a:rPr lang="es-ES" sz="2000" i="1">
                                      <a:solidFill>
                                        <a:srgbClr val="0070C0"/>
                                      </a:solidFill>
                                      <a:latin typeface="Cambria Math" panose="02040503050406030204" pitchFamily="18" charset="0"/>
                                      <a:ea typeface="Cambria Math" panose="02040503050406030204" pitchFamily="18" charset="0"/>
                                    </a:rPr>
                                  </m:ctrlPr>
                                </m:dPr>
                                <m:e>
                                  <m:sSup>
                                    <m:sSupPr>
                                      <m:ctrlPr>
                                        <a:rPr lang="es-ES" sz="2000" i="1">
                                          <a:solidFill>
                                            <a:srgbClr val="0070C0"/>
                                          </a:solidFill>
                                          <a:latin typeface="Cambria Math" panose="02040503050406030204" pitchFamily="18" charset="0"/>
                                          <a:ea typeface="Cambria Math" panose="02040503050406030204" pitchFamily="18" charset="0"/>
                                        </a:rPr>
                                      </m:ctrlPr>
                                    </m:sSupPr>
                                    <m:e>
                                      <m:d>
                                        <m:dPr>
                                          <m:ctrlPr>
                                            <a:rPr lang="es-ES" sz="2000" i="1">
                                              <a:solidFill>
                                                <a:srgbClr val="0070C0"/>
                                              </a:solidFill>
                                              <a:latin typeface="Cambria Math" panose="02040503050406030204" pitchFamily="18" charset="0"/>
                                              <a:ea typeface="Cambria Math" panose="02040503050406030204" pitchFamily="18" charset="0"/>
                                            </a:rPr>
                                          </m:ctrlPr>
                                        </m:dPr>
                                        <m:e>
                                          <m:acc>
                                            <m:accPr>
                                              <m:chr m:val="⃗"/>
                                              <m:ctrlPr>
                                                <a:rPr lang="es-ES" sz="2000" i="1">
                                                  <a:solidFill>
                                                    <a:srgbClr val="0070C0"/>
                                                  </a:solidFill>
                                                  <a:latin typeface="Cambria Math" panose="02040503050406030204" pitchFamily="18" charset="0"/>
                                                </a:rPr>
                                              </m:ctrlPr>
                                            </m:accPr>
                                            <m:e>
                                              <m:r>
                                                <m:rPr>
                                                  <m:sty m:val="p"/>
                                                </m:rPr>
                                                <a:rPr lang="es-ES" sz="2000" i="0">
                                                  <a:solidFill>
                                                    <a:srgbClr val="0070C0"/>
                                                  </a:solidFill>
                                                  <a:latin typeface="Cambria Math" panose="02040503050406030204" pitchFamily="18" charset="0"/>
                                                </a:rPr>
                                                <m:t>N</m:t>
                                              </m:r>
                                            </m:e>
                                          </m:acc>
                                          <m:r>
                                            <a:rPr lang="es-ES" sz="2000" i="0">
                                              <a:solidFill>
                                                <a:srgbClr val="0070C0"/>
                                              </a:solidFill>
                                              <a:latin typeface="Cambria Math" panose="02040503050406030204" pitchFamily="18" charset="0"/>
                                            </a:rPr>
                                            <m:t> </m:t>
                                          </m:r>
                                          <m:acc>
                                            <m:accPr>
                                              <m:chr m:val="⃗"/>
                                              <m:ctrlPr>
                                                <a:rPr lang="es-ES" sz="2000" i="1">
                                                  <a:solidFill>
                                                    <a:srgbClr val="0070C0"/>
                                                  </a:solidFill>
                                                  <a:latin typeface="Cambria Math" panose="02040503050406030204" pitchFamily="18" charset="0"/>
                                                </a:rPr>
                                              </m:ctrlPr>
                                            </m:accPr>
                                            <m:e>
                                              <m:r>
                                                <m:rPr>
                                                  <m:sty m:val="p"/>
                                                </m:rPr>
                                                <a:rPr lang="es-ES" sz="2000" i="0">
                                                  <a:solidFill>
                                                    <a:srgbClr val="0070C0"/>
                                                  </a:solidFill>
                                                  <a:latin typeface="Cambria Math" panose="02040503050406030204" pitchFamily="18" charset="0"/>
                                                </a:rPr>
                                                <m:t>H</m:t>
                                              </m:r>
                                            </m:e>
                                          </m:acc>
                                        </m:e>
                                      </m:d>
                                    </m:e>
                                    <m:sup>
                                      <m:r>
                                        <a:rPr lang="es-ES" sz="2000" i="0">
                                          <a:solidFill>
                                            <a:srgbClr val="0070C0"/>
                                          </a:solidFill>
                                          <a:latin typeface="Cambria Math" panose="02040503050406030204" pitchFamily="18" charset="0"/>
                                          <a:ea typeface="Cambria Math" panose="02040503050406030204" pitchFamily="18" charset="0"/>
                                        </a:rPr>
                                        <m:t>2</m:t>
                                      </m:r>
                                    </m:sup>
                                  </m:sSup>
                                  <m:d>
                                    <m:dPr>
                                      <m:ctrlPr>
                                        <a:rPr lang="es-ES" sz="2000" i="1">
                                          <a:solidFill>
                                            <a:srgbClr val="0070C0"/>
                                          </a:solidFill>
                                          <a:latin typeface="Cambria Math" panose="02040503050406030204" pitchFamily="18" charset="0"/>
                                          <a:ea typeface="Cambria Math" panose="02040503050406030204" pitchFamily="18" charset="0"/>
                                        </a:rPr>
                                      </m:ctrlPr>
                                    </m:dPr>
                                    <m:e>
                                      <m:sSup>
                                        <m:sSupPr>
                                          <m:ctrlPr>
                                            <a:rPr lang="es-ES" sz="2000" i="1">
                                              <a:solidFill>
                                                <a:srgbClr val="0070C0"/>
                                              </a:solidFill>
                                              <a:latin typeface="Cambria Math" panose="02040503050406030204" pitchFamily="18" charset="0"/>
                                            </a:rPr>
                                          </m:ctrlPr>
                                        </m:sSupPr>
                                        <m:e>
                                          <m:r>
                                            <m:rPr>
                                              <m:sty m:val="p"/>
                                            </m:rPr>
                                            <a:rPr lang="es-ES" sz="2000" i="0">
                                              <a:solidFill>
                                                <a:srgbClr val="0070C0"/>
                                              </a:solidFill>
                                              <a:latin typeface="Cambria Math" panose="02040503050406030204" pitchFamily="18" charset="0"/>
                                            </a:rPr>
                                            <m:t>rugosidad</m:t>
                                          </m:r>
                                        </m:e>
                                        <m:sup>
                                          <m:r>
                                            <a:rPr lang="es-ES" sz="2000" i="0">
                                              <a:solidFill>
                                                <a:srgbClr val="0070C0"/>
                                              </a:solidFill>
                                              <a:latin typeface="Cambria Math" panose="02040503050406030204" pitchFamily="18" charset="0"/>
                                            </a:rPr>
                                            <m:t>2</m:t>
                                          </m:r>
                                        </m:sup>
                                      </m:sSup>
                                      <m:r>
                                        <a:rPr lang="es-ES" sz="2000" i="0">
                                          <a:solidFill>
                                            <a:srgbClr val="0070C0"/>
                                          </a:solidFill>
                                          <a:latin typeface="Cambria Math" panose="02040503050406030204" pitchFamily="18" charset="0"/>
                                        </a:rPr>
                                        <m:t>−1</m:t>
                                      </m:r>
                                    </m:e>
                                  </m:d>
                                  <m:r>
                                    <a:rPr lang="es-ES" sz="2000" i="0">
                                      <a:solidFill>
                                        <a:srgbClr val="0070C0"/>
                                      </a:solidFill>
                                      <a:latin typeface="Cambria Math" panose="02040503050406030204" pitchFamily="18" charset="0"/>
                                      <a:ea typeface="Cambria Math" panose="02040503050406030204" pitchFamily="18" charset="0"/>
                                    </a:rPr>
                                    <m:t>+1</m:t>
                                  </m:r>
                                </m:e>
                              </m:d>
                            </m:e>
                            <m:sup>
                              <m:r>
                                <a:rPr lang="es-ES" sz="2000" i="0">
                                  <a:solidFill>
                                    <a:srgbClr val="0070C0"/>
                                  </a:solidFill>
                                  <a:latin typeface="Cambria Math" panose="02040503050406030204" pitchFamily="18" charset="0"/>
                                  <a:ea typeface="Cambria Math" panose="02040503050406030204" pitchFamily="18" charset="0"/>
                                </a:rPr>
                                <m:t>2</m:t>
                              </m:r>
                            </m:sup>
                          </m:sSup>
                        </m:den>
                      </m:f>
                    </m:oMath>
                  </m:oMathPara>
                </a14:m>
                <a:endParaRPr lang="es-ES" sz="2600" dirty="0">
                  <a:solidFill>
                    <a:srgbClr val="0070C0"/>
                  </a:solidFill>
                  <a:latin typeface="Cambria Math" panose="02040503050406030204" pitchFamily="18" charset="0"/>
                </a:endParaRPr>
              </a:p>
            </p:txBody>
          </p:sp>
        </mc:Choice>
        <mc:Fallback xmlns="">
          <p:sp>
            <p:nvSpPr>
              <p:cNvPr id="8" name="Object 57">
                <a:extLst>
                  <a:ext uri="{FF2B5EF4-FFF2-40B4-BE49-F238E27FC236}">
                    <a16:creationId xmlns:a16="http://schemas.microsoft.com/office/drawing/2014/main" id="{9C1ECD3F-B40A-0BE3-23B5-8CCA5018A328}"/>
                  </a:ext>
                </a:extLst>
              </p:cNvPr>
              <p:cNvSpPr txBox="1">
                <a:spLocks noRot="1" noChangeAspect="1" noMove="1" noResize="1" noEditPoints="1" noAdjustHandles="1" noChangeArrowheads="1" noChangeShapeType="1" noTextEdit="1"/>
              </p:cNvSpPr>
              <p:nvPr/>
            </p:nvSpPr>
            <p:spPr bwMode="auto">
              <a:xfrm>
                <a:off x="1215172" y="2295396"/>
                <a:ext cx="6755860" cy="1234275"/>
              </a:xfrm>
              <a:prstGeom prst="rect">
                <a:avLst/>
              </a:prstGeom>
              <a:blipFill>
                <a:blip r:embed="rId4"/>
                <a:stretch>
                  <a:fillRect/>
                </a:stretch>
              </a:blipFill>
              <a:ln>
                <a:noFill/>
              </a:ln>
              <a:effec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 name="Object 57">
                <a:extLst>
                  <a:ext uri="{FF2B5EF4-FFF2-40B4-BE49-F238E27FC236}">
                    <a16:creationId xmlns:a16="http://schemas.microsoft.com/office/drawing/2014/main" id="{96C1ADF9-8407-2800-9B92-882218F9902D}"/>
                  </a:ext>
                </a:extLst>
              </p:cNvPr>
              <p:cNvSpPr txBox="1"/>
              <p:nvPr/>
            </p:nvSpPr>
            <p:spPr bwMode="auto">
              <a:xfrm>
                <a:off x="1262798" y="4408496"/>
                <a:ext cx="6755860" cy="1234275"/>
              </a:xfrm>
              <a:prstGeom prst="rect">
                <a:avLst/>
              </a:prstGeom>
              <a:noFill/>
              <a:ln>
                <a:noFill/>
              </a:ln>
              <a:effectLst/>
            </p:spPr>
            <p:txBody>
              <a:bodyPr>
                <a:noAutofit/>
              </a:bodyPr>
              <a:lstStyle/>
              <a:p>
                <a:pPr marL="288000"/>
                <a14:m>
                  <m:oMath xmlns:m="http://schemas.openxmlformats.org/officeDocument/2006/math">
                    <m:sSub>
                      <m:sSubPr>
                        <m:ctrlPr>
                          <a:rPr lang="es-ES" sz="2200" i="1" dirty="0" smtClean="0">
                            <a:solidFill>
                              <a:srgbClr val="0070C0"/>
                            </a:solidFill>
                            <a:latin typeface="Cambria Math" panose="02040503050406030204" pitchFamily="18" charset="0"/>
                          </a:rPr>
                        </m:ctrlPr>
                      </m:sSubPr>
                      <m:e>
                        <m:r>
                          <m:rPr>
                            <m:sty m:val="p"/>
                          </m:rPr>
                          <a:rPr lang="es-ES" sz="2200" dirty="0">
                            <a:solidFill>
                              <a:srgbClr val="0070C0"/>
                            </a:solidFill>
                            <a:latin typeface="Cambria Math" panose="02040503050406030204" pitchFamily="18" charset="0"/>
                          </a:rPr>
                          <m:t>F</m:t>
                        </m:r>
                      </m:e>
                      <m:sub>
                        <m:r>
                          <m:rPr>
                            <m:sty m:val="p"/>
                          </m:rPr>
                          <a:rPr lang="es-ES" sz="2200" dirty="0">
                            <a:solidFill>
                              <a:srgbClr val="0070C0"/>
                            </a:solidFill>
                            <a:latin typeface="Cambria Math" panose="02040503050406030204" pitchFamily="18" charset="0"/>
                          </a:rPr>
                          <m:t>Schlick</m:t>
                        </m:r>
                      </m:sub>
                    </m:sSub>
                    <m:d>
                      <m:dPr>
                        <m:ctrlPr>
                          <a:rPr lang="es-ES" sz="2200" i="1" dirty="0">
                            <a:solidFill>
                              <a:srgbClr val="0070C0"/>
                            </a:solidFill>
                            <a:latin typeface="Cambria Math" panose="02040503050406030204" pitchFamily="18" charset="0"/>
                          </a:rPr>
                        </m:ctrlPr>
                      </m:dPr>
                      <m:e>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V</m:t>
                            </m:r>
                          </m:e>
                        </m:acc>
                        <m:r>
                          <a:rPr lang="es-ES" sz="2200">
                            <a:solidFill>
                              <a:srgbClr val="0070C0"/>
                            </a:solidFill>
                            <a:latin typeface="Cambria Math" panose="02040503050406030204" pitchFamily="18" charset="0"/>
                          </a:rPr>
                          <m:t> ,</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H</m:t>
                            </m:r>
                          </m:e>
                        </m:acc>
                      </m:e>
                    </m:d>
                    <m:r>
                      <a:rPr lang="es-ES" sz="2200" i="1">
                        <a:solidFill>
                          <a:srgbClr val="0070C0"/>
                        </a:solidFill>
                        <a:latin typeface="Cambria Math" panose="02040503050406030204" pitchFamily="18" charset="0"/>
                      </a:rPr>
                      <m:t>=</m:t>
                    </m:r>
                    <m:sSub>
                      <m:sSubPr>
                        <m:ctrlPr>
                          <a:rPr lang="es-ES" sz="2200" i="1" smtClean="0">
                            <a:solidFill>
                              <a:srgbClr val="0070C0"/>
                            </a:solidFill>
                            <a:latin typeface="Cambria Math" panose="02040503050406030204" pitchFamily="18" charset="0"/>
                          </a:rPr>
                        </m:ctrlPr>
                      </m:sSubPr>
                      <m:e>
                        <m:r>
                          <a:rPr lang="es-ES" sz="2200" b="0" i="1" smtClean="0">
                            <a:solidFill>
                              <a:srgbClr val="0070C0"/>
                            </a:solidFill>
                            <a:latin typeface="Cambria Math" panose="02040503050406030204" pitchFamily="18" charset="0"/>
                          </a:rPr>
                          <m:t>𝐹</m:t>
                        </m:r>
                      </m:e>
                      <m:sub>
                        <m:r>
                          <a:rPr lang="es-ES" sz="2200" b="0" i="1" smtClean="0">
                            <a:solidFill>
                              <a:srgbClr val="0070C0"/>
                            </a:solidFill>
                            <a:latin typeface="Cambria Math" panose="02040503050406030204" pitchFamily="18" charset="0"/>
                          </a:rPr>
                          <m:t>0</m:t>
                        </m:r>
                      </m:sub>
                    </m:sSub>
                    <m:r>
                      <a:rPr lang="es-ES" sz="2200" b="0" i="1" smtClean="0">
                        <a:solidFill>
                          <a:srgbClr val="0070C0"/>
                        </a:solidFill>
                        <a:latin typeface="Cambria Math" panose="02040503050406030204" pitchFamily="18" charset="0"/>
                      </a:rPr>
                      <m:t>+(1−</m:t>
                    </m:r>
                  </m:oMath>
                </a14:m>
                <a:r>
                  <a:rPr lang="es-ES" sz="2200" dirty="0">
                    <a:solidFill>
                      <a:srgbClr val="0070C0"/>
                    </a:solidFill>
                  </a:rPr>
                  <a:t> </a:t>
                </a:r>
                <a14:m>
                  <m:oMath xmlns:m="http://schemas.openxmlformats.org/officeDocument/2006/math">
                    <m:sSub>
                      <m:sSubPr>
                        <m:ctrlPr>
                          <a:rPr lang="es-ES" sz="2200" i="1">
                            <a:solidFill>
                              <a:srgbClr val="0070C0"/>
                            </a:solidFill>
                            <a:latin typeface="Cambria Math" panose="02040503050406030204" pitchFamily="18" charset="0"/>
                          </a:rPr>
                        </m:ctrlPr>
                      </m:sSubPr>
                      <m:e>
                        <m:r>
                          <a:rPr lang="es-ES" sz="2200" i="1">
                            <a:solidFill>
                              <a:srgbClr val="0070C0"/>
                            </a:solidFill>
                            <a:latin typeface="Cambria Math" panose="02040503050406030204" pitchFamily="18" charset="0"/>
                          </a:rPr>
                          <m:t>𝐹</m:t>
                        </m:r>
                      </m:e>
                      <m:sub>
                        <m:r>
                          <a:rPr lang="es-ES" sz="2200" i="1">
                            <a:solidFill>
                              <a:srgbClr val="0070C0"/>
                            </a:solidFill>
                            <a:latin typeface="Cambria Math" panose="02040503050406030204" pitchFamily="18" charset="0"/>
                          </a:rPr>
                          <m:t>0</m:t>
                        </m:r>
                      </m:sub>
                    </m:sSub>
                    <m:r>
                      <a:rPr lang="es-ES" sz="2200" b="0" i="1" smtClean="0">
                        <a:solidFill>
                          <a:srgbClr val="0070C0"/>
                        </a:solidFill>
                        <a:latin typeface="Cambria Math" panose="02040503050406030204" pitchFamily="18" charset="0"/>
                      </a:rPr>
                      <m:t>)</m:t>
                    </m:r>
                    <m:sSup>
                      <m:sSupPr>
                        <m:ctrlPr>
                          <a:rPr lang="es-ES" sz="2200" b="0" i="1" smtClean="0">
                            <a:solidFill>
                              <a:srgbClr val="0070C0"/>
                            </a:solidFill>
                            <a:latin typeface="Cambria Math" panose="02040503050406030204" pitchFamily="18" charset="0"/>
                          </a:rPr>
                        </m:ctrlPr>
                      </m:sSupPr>
                      <m:e>
                        <m:d>
                          <m:dPr>
                            <m:ctrlPr>
                              <a:rPr lang="es-ES" sz="2200" b="0" i="1" smtClean="0">
                                <a:solidFill>
                                  <a:srgbClr val="0070C0"/>
                                </a:solidFill>
                                <a:latin typeface="Cambria Math" panose="02040503050406030204" pitchFamily="18" charset="0"/>
                              </a:rPr>
                            </m:ctrlPr>
                          </m:dPr>
                          <m:e>
                            <m:r>
                              <a:rPr lang="es-ES" sz="2200" b="0" i="1" smtClean="0">
                                <a:solidFill>
                                  <a:srgbClr val="0070C0"/>
                                </a:solidFill>
                                <a:latin typeface="Cambria Math" panose="02040503050406030204" pitchFamily="18" charset="0"/>
                              </a:rPr>
                              <m:t>1−</m:t>
                            </m:r>
                            <m:d>
                              <m:dPr>
                                <m:ctrlPr>
                                  <a:rPr lang="es-ES" sz="2200" b="0" i="1" smtClean="0">
                                    <a:solidFill>
                                      <a:srgbClr val="0070C0"/>
                                    </a:solidFill>
                                    <a:latin typeface="Cambria Math" panose="02040503050406030204" pitchFamily="18" charset="0"/>
                                  </a:rPr>
                                </m:ctrlPr>
                              </m:dPr>
                              <m:e>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V</m:t>
                                    </m:r>
                                  </m:e>
                                </m:acc>
                                <m:r>
                                  <a:rPr lang="es-ES" sz="2200">
                                    <a:solidFill>
                                      <a:srgbClr val="0070C0"/>
                                    </a:solidFill>
                                    <a:latin typeface="Cambria Math" panose="02040503050406030204" pitchFamily="18" charset="0"/>
                                  </a:rPr>
                                  <m:t> </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H</m:t>
                                    </m:r>
                                  </m:e>
                                </m:acc>
                              </m:e>
                            </m:d>
                          </m:e>
                        </m:d>
                      </m:e>
                      <m:sup>
                        <m:r>
                          <a:rPr lang="es-ES" sz="2200" b="0" i="1" smtClean="0">
                            <a:solidFill>
                              <a:srgbClr val="0070C0"/>
                            </a:solidFill>
                            <a:latin typeface="Cambria Math" panose="02040503050406030204" pitchFamily="18" charset="0"/>
                          </a:rPr>
                          <m:t>5</m:t>
                        </m:r>
                      </m:sup>
                    </m:sSup>
                  </m:oMath>
                </a14:m>
                <a:endParaRPr lang="es-ES" sz="2200" dirty="0">
                  <a:solidFill>
                    <a:srgbClr val="0070C0"/>
                  </a:solidFill>
                  <a:latin typeface="Cambria Math" panose="02040503050406030204" pitchFamily="18" charset="0"/>
                </a:endParaRPr>
              </a:p>
              <a:p>
                <a:pPr marL="288000"/>
                <a:endParaRPr lang="es-ES" sz="2200" dirty="0">
                  <a:solidFill>
                    <a:srgbClr val="0070C0"/>
                  </a:solidFill>
                  <a:latin typeface="Cambria Math" panose="02040503050406030204" pitchFamily="18" charset="0"/>
                </a:endParaRPr>
              </a:p>
              <a:p>
                <a:pPr marL="288000"/>
                <a14:m>
                  <m:oMathPara xmlns:m="http://schemas.openxmlformats.org/officeDocument/2006/math">
                    <m:oMathParaPr>
                      <m:jc m:val="left"/>
                    </m:oMathParaPr>
                    <m:oMath xmlns:m="http://schemas.openxmlformats.org/officeDocument/2006/math">
                      <m:sSub>
                        <m:sSubPr>
                          <m:ctrlPr>
                            <a:rPr lang="es-ES" sz="2200" i="1">
                              <a:solidFill>
                                <a:srgbClr val="0070C0"/>
                              </a:solidFill>
                              <a:latin typeface="Cambria Math" panose="02040503050406030204" pitchFamily="18" charset="0"/>
                            </a:rPr>
                          </m:ctrlPr>
                        </m:sSubPr>
                        <m:e>
                          <m:r>
                            <m:rPr>
                              <m:sty m:val="p"/>
                            </m:rPr>
                            <a:rPr lang="es-ES" sz="2200" i="0">
                              <a:solidFill>
                                <a:srgbClr val="0070C0"/>
                              </a:solidFill>
                              <a:latin typeface="Cambria Math" panose="02040503050406030204" pitchFamily="18" charset="0"/>
                            </a:rPr>
                            <m:t>F</m:t>
                          </m:r>
                        </m:e>
                        <m:sub>
                          <m:r>
                            <a:rPr lang="es-ES" sz="2200" i="0">
                              <a:solidFill>
                                <a:srgbClr val="0070C0"/>
                              </a:solidFill>
                              <a:latin typeface="Cambria Math" panose="02040503050406030204" pitchFamily="18" charset="0"/>
                            </a:rPr>
                            <m:t>0</m:t>
                          </m:r>
                        </m:sub>
                      </m:sSub>
                      <m:r>
                        <a:rPr lang="es-ES" sz="2200" b="0" i="0" smtClean="0">
                          <a:solidFill>
                            <a:srgbClr val="0070C0"/>
                          </a:solidFill>
                          <a:latin typeface="Cambria Math" panose="02040503050406030204" pitchFamily="18" charset="0"/>
                        </a:rPr>
                        <m:t> </m:t>
                      </m:r>
                      <m:r>
                        <m:rPr>
                          <m:sty m:val="p"/>
                        </m:rPr>
                        <a:rPr lang="es-ES" sz="2200" b="0" i="0" smtClean="0">
                          <a:solidFill>
                            <a:srgbClr val="0070C0"/>
                          </a:solidFill>
                          <a:latin typeface="Cambria Math" panose="02040503050406030204" pitchFamily="18" charset="0"/>
                        </a:rPr>
                        <m:t>reflexi</m:t>
                      </m:r>
                      <m:r>
                        <a:rPr lang="es-ES" sz="2200" b="0" i="0" smtClean="0">
                          <a:solidFill>
                            <a:srgbClr val="0070C0"/>
                          </a:solidFill>
                          <a:latin typeface="Cambria Math" panose="02040503050406030204" pitchFamily="18" charset="0"/>
                        </a:rPr>
                        <m:t>ó</m:t>
                      </m:r>
                      <m:r>
                        <m:rPr>
                          <m:sty m:val="p"/>
                        </m:rPr>
                        <a:rPr lang="es-ES" sz="2200" b="0" i="0" smtClean="0">
                          <a:solidFill>
                            <a:srgbClr val="0070C0"/>
                          </a:solidFill>
                          <a:latin typeface="Cambria Math" panose="02040503050406030204" pitchFamily="18" charset="0"/>
                        </a:rPr>
                        <m:t>n</m:t>
                      </m:r>
                      <m:r>
                        <a:rPr lang="es-ES" sz="2200" b="0" i="0" smtClean="0">
                          <a:solidFill>
                            <a:srgbClr val="0070C0"/>
                          </a:solidFill>
                          <a:latin typeface="Cambria Math" panose="02040503050406030204" pitchFamily="18" charset="0"/>
                        </a:rPr>
                        <m:t> </m:t>
                      </m:r>
                      <m:r>
                        <m:rPr>
                          <m:sty m:val="p"/>
                        </m:rPr>
                        <a:rPr lang="es-ES" sz="2200" b="0" i="0" smtClean="0">
                          <a:solidFill>
                            <a:srgbClr val="0070C0"/>
                          </a:solidFill>
                          <a:latin typeface="Cambria Math" panose="02040503050406030204" pitchFamily="18" charset="0"/>
                        </a:rPr>
                        <m:t>a</m:t>
                      </m:r>
                      <m:r>
                        <a:rPr lang="es-ES" sz="2200" b="0" i="0" smtClean="0">
                          <a:solidFill>
                            <a:srgbClr val="0070C0"/>
                          </a:solidFill>
                          <a:latin typeface="Cambria Math" panose="02040503050406030204" pitchFamily="18" charset="0"/>
                        </a:rPr>
                        <m:t> </m:t>
                      </m:r>
                      <m:r>
                        <m:rPr>
                          <m:sty m:val="p"/>
                        </m:rPr>
                        <a:rPr lang="es-ES" sz="2200" b="0" i="0" smtClean="0">
                          <a:solidFill>
                            <a:srgbClr val="0070C0"/>
                          </a:solidFill>
                          <a:latin typeface="Cambria Math" panose="02040503050406030204" pitchFamily="18" charset="0"/>
                        </a:rPr>
                        <m:t>incidencia</m:t>
                      </m:r>
                      <m:r>
                        <a:rPr lang="es-ES" sz="2200" b="0" i="0" smtClean="0">
                          <a:solidFill>
                            <a:srgbClr val="0070C0"/>
                          </a:solidFill>
                          <a:latin typeface="Cambria Math" panose="02040503050406030204" pitchFamily="18" charset="0"/>
                        </a:rPr>
                        <m:t> </m:t>
                      </m:r>
                      <m:r>
                        <m:rPr>
                          <m:sty m:val="p"/>
                        </m:rPr>
                        <a:rPr lang="es-ES" sz="2200" b="0" i="0" smtClean="0">
                          <a:solidFill>
                            <a:srgbClr val="0070C0"/>
                          </a:solidFill>
                          <a:latin typeface="Cambria Math" panose="02040503050406030204" pitchFamily="18" charset="0"/>
                        </a:rPr>
                        <m:t>normal</m:t>
                      </m:r>
                      <m:r>
                        <a:rPr lang="es-ES" sz="2200" b="0" i="0" smtClean="0">
                          <a:solidFill>
                            <a:srgbClr val="0070C0"/>
                          </a:solidFill>
                          <a:latin typeface="Cambria Math" panose="02040503050406030204" pitchFamily="18" charset="0"/>
                        </a:rPr>
                        <m:t> (</m:t>
                      </m:r>
                      <m:r>
                        <m:rPr>
                          <m:sty m:val="p"/>
                        </m:rPr>
                        <a:rPr lang="es-ES" sz="2200" b="0" i="0" smtClean="0">
                          <a:solidFill>
                            <a:srgbClr val="0070C0"/>
                          </a:solidFill>
                          <a:latin typeface="Cambria Math" panose="02040503050406030204" pitchFamily="18" charset="0"/>
                        </a:rPr>
                        <m:t>rasante</m:t>
                      </m:r>
                      <m:r>
                        <a:rPr lang="es-ES" sz="2200" b="0" i="0" smtClean="0">
                          <a:solidFill>
                            <a:srgbClr val="0070C0"/>
                          </a:solidFill>
                          <a:latin typeface="Cambria Math" panose="02040503050406030204" pitchFamily="18" charset="0"/>
                        </a:rPr>
                        <m:t>), </m:t>
                      </m:r>
                      <m:r>
                        <m:rPr>
                          <m:sty m:val="p"/>
                        </m:rPr>
                        <a:rPr lang="es-ES" sz="2200" b="0" i="0" smtClean="0">
                          <a:solidFill>
                            <a:srgbClr val="0070C0"/>
                          </a:solidFill>
                          <a:latin typeface="Cambria Math" panose="02040503050406030204" pitchFamily="18" charset="0"/>
                        </a:rPr>
                        <m:t>depende</m:t>
                      </m:r>
                      <m:r>
                        <a:rPr lang="es-ES" sz="2200" b="0" i="0" smtClean="0">
                          <a:solidFill>
                            <a:srgbClr val="0070C0"/>
                          </a:solidFill>
                          <a:latin typeface="Cambria Math" panose="02040503050406030204" pitchFamily="18" charset="0"/>
                        </a:rPr>
                        <m:t> </m:t>
                      </m:r>
                      <m:r>
                        <m:rPr>
                          <m:sty m:val="p"/>
                        </m:rPr>
                        <a:rPr lang="es-ES" sz="2200" b="0" i="0" smtClean="0">
                          <a:solidFill>
                            <a:srgbClr val="0070C0"/>
                          </a:solidFill>
                          <a:latin typeface="Cambria Math" panose="02040503050406030204" pitchFamily="18" charset="0"/>
                        </a:rPr>
                        <m:t>del</m:t>
                      </m:r>
                      <m:r>
                        <a:rPr lang="es-ES" sz="2200" b="0" i="0" smtClean="0">
                          <a:solidFill>
                            <a:srgbClr val="0070C0"/>
                          </a:solidFill>
                          <a:latin typeface="Cambria Math" panose="02040503050406030204" pitchFamily="18" charset="0"/>
                        </a:rPr>
                        <m:t> </m:t>
                      </m:r>
                      <m:r>
                        <m:rPr>
                          <m:sty m:val="p"/>
                        </m:rPr>
                        <a:rPr lang="es-ES" sz="2200" b="0" i="0" smtClean="0">
                          <a:solidFill>
                            <a:srgbClr val="0070C0"/>
                          </a:solidFill>
                          <a:latin typeface="Cambria Math" panose="02040503050406030204" pitchFamily="18" charset="0"/>
                        </a:rPr>
                        <m:t>material</m:t>
                      </m:r>
                    </m:oMath>
                  </m:oMathPara>
                </a14:m>
                <a:endParaRPr lang="es-ES" sz="2200" dirty="0">
                  <a:solidFill>
                    <a:srgbClr val="0070C0"/>
                  </a:solidFill>
                  <a:latin typeface="Cambria Math" panose="02040503050406030204" pitchFamily="18" charset="0"/>
                </a:endParaRPr>
              </a:p>
              <a:p>
                <a:pPr marL="288000"/>
                <a:endParaRPr lang="es-ES" sz="2200" dirty="0">
                  <a:solidFill>
                    <a:srgbClr val="0070C0"/>
                  </a:solidFill>
                  <a:latin typeface="Cambria Math" panose="02040503050406030204" pitchFamily="18" charset="0"/>
                </a:endParaRPr>
              </a:p>
              <a:p>
                <a:pPr marL="288000"/>
                <a14:m>
                  <m:oMath xmlns:m="http://schemas.openxmlformats.org/officeDocument/2006/math">
                    <m:sSub>
                      <m:sSubPr>
                        <m:ctrlPr>
                          <a:rPr lang="es-ES" sz="2200" i="1">
                            <a:solidFill>
                              <a:srgbClr val="0070C0"/>
                            </a:solidFill>
                            <a:latin typeface="Cambria Math" panose="02040503050406030204" pitchFamily="18" charset="0"/>
                          </a:rPr>
                        </m:ctrlPr>
                      </m:sSubPr>
                      <m:e>
                        <m:r>
                          <m:rPr>
                            <m:sty m:val="p"/>
                          </m:rPr>
                          <a:rPr lang="es-ES" sz="2200">
                            <a:solidFill>
                              <a:srgbClr val="0070C0"/>
                            </a:solidFill>
                            <a:latin typeface="Cambria Math" panose="02040503050406030204" pitchFamily="18" charset="0"/>
                          </a:rPr>
                          <m:t>F</m:t>
                        </m:r>
                      </m:e>
                      <m:sub>
                        <m:r>
                          <a:rPr lang="es-ES" sz="2200">
                            <a:solidFill>
                              <a:srgbClr val="0070C0"/>
                            </a:solidFill>
                            <a:latin typeface="Cambria Math" panose="02040503050406030204" pitchFamily="18" charset="0"/>
                          </a:rPr>
                          <m:t>0</m:t>
                        </m:r>
                      </m:sub>
                    </m:sSub>
                    <m:r>
                      <a:rPr lang="es-ES" sz="2200">
                        <a:solidFill>
                          <a:srgbClr val="0070C0"/>
                        </a:solidFill>
                        <a:latin typeface="Cambria Math" panose="02040503050406030204" pitchFamily="18" charset="0"/>
                      </a:rPr>
                      <m:t> </m:t>
                    </m:r>
                  </m:oMath>
                </a14:m>
                <a:r>
                  <a:rPr lang="es-ES" sz="2200" dirty="0">
                    <a:solidFill>
                      <a:srgbClr val="0070C0"/>
                    </a:solidFill>
                    <a:latin typeface="Cambria Math" panose="02040503050406030204" pitchFamily="18" charset="0"/>
                  </a:rPr>
                  <a:t>=</a:t>
                </a:r>
                <a:r>
                  <a:rPr lang="es-ES" sz="2200" dirty="0" err="1">
                    <a:solidFill>
                      <a:srgbClr val="0070C0"/>
                    </a:solidFill>
                    <a:latin typeface="Cambria Math" panose="02040503050406030204" pitchFamily="18" charset="0"/>
                  </a:rPr>
                  <a:t>mix</a:t>
                </a:r>
                <a:r>
                  <a:rPr lang="es-ES" sz="2200" dirty="0">
                    <a:solidFill>
                      <a:srgbClr val="0070C0"/>
                    </a:solidFill>
                    <a:latin typeface="Cambria Math" panose="02040503050406030204" pitchFamily="18" charset="0"/>
                  </a:rPr>
                  <a:t>(0.04, albedo, </a:t>
                </a:r>
                <a:r>
                  <a:rPr lang="es-ES" sz="2200" dirty="0" err="1">
                    <a:solidFill>
                      <a:srgbClr val="0070C0"/>
                    </a:solidFill>
                    <a:latin typeface="Cambria Math" panose="02040503050406030204" pitchFamily="18" charset="0"/>
                  </a:rPr>
                  <a:t>metallic</a:t>
                </a:r>
                <a:r>
                  <a:rPr lang="es-ES" sz="2200" dirty="0">
                    <a:solidFill>
                      <a:srgbClr val="0070C0"/>
                    </a:solidFill>
                    <a:latin typeface="Cambria Math" panose="02040503050406030204" pitchFamily="18" charset="0"/>
                  </a:rPr>
                  <a:t>)</a:t>
                </a:r>
              </a:p>
            </p:txBody>
          </p:sp>
        </mc:Choice>
        <mc:Fallback xmlns="">
          <p:sp>
            <p:nvSpPr>
              <p:cNvPr id="2" name="Object 57">
                <a:extLst>
                  <a:ext uri="{FF2B5EF4-FFF2-40B4-BE49-F238E27FC236}">
                    <a16:creationId xmlns:a16="http://schemas.microsoft.com/office/drawing/2014/main" id="{96C1ADF9-8407-2800-9B92-882218F9902D}"/>
                  </a:ext>
                </a:extLst>
              </p:cNvPr>
              <p:cNvSpPr txBox="1">
                <a:spLocks noRot="1" noChangeAspect="1" noMove="1" noResize="1" noEditPoints="1" noAdjustHandles="1" noChangeArrowheads="1" noChangeShapeType="1" noTextEdit="1"/>
              </p:cNvSpPr>
              <p:nvPr/>
            </p:nvSpPr>
            <p:spPr bwMode="auto">
              <a:xfrm>
                <a:off x="1262798" y="4408496"/>
                <a:ext cx="6755860" cy="1234275"/>
              </a:xfrm>
              <a:prstGeom prst="rect">
                <a:avLst/>
              </a:prstGeom>
              <a:blipFill>
                <a:blip r:embed="rId5"/>
                <a:stretch>
                  <a:fillRect r="-20126" b="-72414"/>
                </a:stretch>
              </a:blipFill>
              <a:ln>
                <a:noFill/>
              </a:ln>
              <a:effectLst/>
            </p:spPr>
            <p:txBody>
              <a:bodyPr/>
              <a:lstStyle/>
              <a:p>
                <a:r>
                  <a:rPr lang="es-ES">
                    <a:noFill/>
                  </a:rPr>
                  <a:t> </a:t>
                </a:r>
              </a:p>
            </p:txBody>
          </p:sp>
        </mc:Fallback>
      </mc:AlternateContent>
      <p:grpSp>
        <p:nvGrpSpPr>
          <p:cNvPr id="6" name="Grupo 5">
            <a:extLst>
              <a:ext uri="{FF2B5EF4-FFF2-40B4-BE49-F238E27FC236}">
                <a16:creationId xmlns:a16="http://schemas.microsoft.com/office/drawing/2014/main" id="{6AE5A16D-A679-E5C4-BCE8-A631C3DF8FA7}"/>
              </a:ext>
            </a:extLst>
          </p:cNvPr>
          <p:cNvGrpSpPr/>
          <p:nvPr/>
        </p:nvGrpSpPr>
        <p:grpSpPr>
          <a:xfrm>
            <a:off x="7862572" y="2134801"/>
            <a:ext cx="2013927" cy="1383984"/>
            <a:chOff x="718264" y="4940959"/>
            <a:chExt cx="2013927" cy="1383984"/>
          </a:xfrm>
        </p:grpSpPr>
        <p:sp>
          <p:nvSpPr>
            <p:cNvPr id="7" name="Line 9">
              <a:extLst>
                <a:ext uri="{FF2B5EF4-FFF2-40B4-BE49-F238E27FC236}">
                  <a16:creationId xmlns:a16="http://schemas.microsoft.com/office/drawing/2014/main" id="{D136DD71-360B-91FD-ADAC-D4A94D5F08FD}"/>
                </a:ext>
              </a:extLst>
            </p:cNvPr>
            <p:cNvSpPr>
              <a:spLocks noChangeShapeType="1"/>
            </p:cNvSpPr>
            <p:nvPr/>
          </p:nvSpPr>
          <p:spPr bwMode="auto">
            <a:xfrm flipH="1" flipV="1">
              <a:off x="1522704" y="4972913"/>
              <a:ext cx="280075" cy="1333669"/>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 name="Line 39">
              <a:extLst>
                <a:ext uri="{FF2B5EF4-FFF2-40B4-BE49-F238E27FC236}">
                  <a16:creationId xmlns:a16="http://schemas.microsoft.com/office/drawing/2014/main" id="{3464F9C4-D1D0-9EEF-A8F7-A1927AF337A7}"/>
                </a:ext>
              </a:extLst>
            </p:cNvPr>
            <p:cNvSpPr>
              <a:spLocks noChangeShapeType="1"/>
            </p:cNvSpPr>
            <p:nvPr/>
          </p:nvSpPr>
          <p:spPr bwMode="auto">
            <a:xfrm flipV="1">
              <a:off x="1799154" y="5101217"/>
              <a:ext cx="658423" cy="122372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12" name="Line 27">
              <a:extLst>
                <a:ext uri="{FF2B5EF4-FFF2-40B4-BE49-F238E27FC236}">
                  <a16:creationId xmlns:a16="http://schemas.microsoft.com/office/drawing/2014/main" id="{D0F6C824-939D-D16E-E9BF-963F7C03E6A2}"/>
                </a:ext>
              </a:extLst>
            </p:cNvPr>
            <p:cNvSpPr>
              <a:spLocks noChangeShapeType="1"/>
            </p:cNvSpPr>
            <p:nvPr/>
          </p:nvSpPr>
          <p:spPr bwMode="auto">
            <a:xfrm flipH="1">
              <a:off x="850991" y="6305226"/>
              <a:ext cx="176185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3" name="Line 45">
              <a:extLst>
                <a:ext uri="{FF2B5EF4-FFF2-40B4-BE49-F238E27FC236}">
                  <a16:creationId xmlns:a16="http://schemas.microsoft.com/office/drawing/2014/main" id="{FC42C526-254A-DC1D-868D-55D70BE8B0A5}"/>
                </a:ext>
              </a:extLst>
            </p:cNvPr>
            <p:cNvSpPr>
              <a:spLocks noChangeShapeType="1"/>
            </p:cNvSpPr>
            <p:nvPr/>
          </p:nvSpPr>
          <p:spPr bwMode="auto">
            <a:xfrm flipV="1">
              <a:off x="1808148" y="4940959"/>
              <a:ext cx="1394" cy="1358826"/>
            </a:xfrm>
            <a:prstGeom prst="line">
              <a:avLst/>
            </a:prstGeom>
            <a:noFill/>
            <a:ln w="7938">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4" name="Line 47">
              <a:extLst>
                <a:ext uri="{FF2B5EF4-FFF2-40B4-BE49-F238E27FC236}">
                  <a16:creationId xmlns:a16="http://schemas.microsoft.com/office/drawing/2014/main" id="{968A2E36-DB38-46B3-5699-B045742D8D4D}"/>
                </a:ext>
              </a:extLst>
            </p:cNvPr>
            <p:cNvSpPr>
              <a:spLocks noChangeShapeType="1"/>
            </p:cNvSpPr>
            <p:nvPr/>
          </p:nvSpPr>
          <p:spPr bwMode="auto">
            <a:xfrm flipH="1" flipV="1">
              <a:off x="796378" y="5319091"/>
              <a:ext cx="1011770" cy="987495"/>
            </a:xfrm>
            <a:prstGeom prst="line">
              <a:avLst/>
            </a:prstGeom>
            <a:noFill/>
            <a:ln w="28575">
              <a:solidFill>
                <a:srgbClr val="CC3300"/>
              </a:solidFill>
              <a:round/>
              <a:headEnd type="none" w="med" len="med"/>
              <a:tailEnd type="arrow"/>
            </a:ln>
            <a:extLst>
              <a:ext uri="{909E8E84-426E-40DD-AFC4-6F175D3DCCD1}">
                <a14:hiddenFill xmlns:a14="http://schemas.microsoft.com/office/drawing/2010/main">
                  <a:noFill/>
                </a14:hiddenFill>
              </a:ext>
            </a:extLst>
          </p:spPr>
          <p:txBody>
            <a:bodyPr/>
            <a:lstStyle/>
            <a:p>
              <a:endParaRPr lang="es-ES" dirty="0"/>
            </a:p>
          </p:txBody>
        </p:sp>
        <p:sp>
          <p:nvSpPr>
            <p:cNvPr id="15" name="Freeform 48">
              <a:extLst>
                <a:ext uri="{FF2B5EF4-FFF2-40B4-BE49-F238E27FC236}">
                  <a16:creationId xmlns:a16="http://schemas.microsoft.com/office/drawing/2014/main" id="{98A727EF-9403-002D-CFD8-5F27A8E2CF27}"/>
                </a:ext>
              </a:extLst>
            </p:cNvPr>
            <p:cNvSpPr>
              <a:spLocks/>
            </p:cNvSpPr>
            <p:nvPr/>
          </p:nvSpPr>
          <p:spPr bwMode="auto">
            <a:xfrm>
              <a:off x="1454168" y="5804678"/>
              <a:ext cx="345619" cy="149620"/>
            </a:xfrm>
            <a:custGeom>
              <a:avLst/>
              <a:gdLst>
                <a:gd name="T0" fmla="*/ 0 w 1489"/>
                <a:gd name="T1" fmla="*/ 0 h 661"/>
                <a:gd name="T2" fmla="*/ 0 w 1489"/>
                <a:gd name="T3" fmla="*/ 0 h 661"/>
                <a:gd name="T4" fmla="*/ 0 w 1489"/>
                <a:gd name="T5" fmla="*/ 0 h 661"/>
                <a:gd name="T6" fmla="*/ 0 w 1489"/>
                <a:gd name="T7" fmla="*/ 0 h 661"/>
                <a:gd name="T8" fmla="*/ 0 w 1489"/>
                <a:gd name="T9" fmla="*/ 0 h 661"/>
                <a:gd name="T10" fmla="*/ 0 w 1489"/>
                <a:gd name="T11" fmla="*/ 0 h 661"/>
                <a:gd name="T12" fmla="*/ 0 w 1489"/>
                <a:gd name="T13" fmla="*/ 0 h 661"/>
                <a:gd name="T14" fmla="*/ 0 w 1489"/>
                <a:gd name="T15" fmla="*/ 0 h 661"/>
                <a:gd name="T16" fmla="*/ 0 w 1489"/>
                <a:gd name="T17" fmla="*/ 0 h 661"/>
                <a:gd name="T18" fmla="*/ 0 w 1489"/>
                <a:gd name="T19" fmla="*/ 0 h 661"/>
                <a:gd name="T20" fmla="*/ 0 w 1489"/>
                <a:gd name="T21" fmla="*/ 0 h 661"/>
                <a:gd name="T22" fmla="*/ 0 w 1489"/>
                <a:gd name="T23" fmla="*/ 0 h 661"/>
                <a:gd name="T24" fmla="*/ 0 w 1489"/>
                <a:gd name="T25" fmla="*/ 0 h 661"/>
                <a:gd name="T26" fmla="*/ 0 w 1489"/>
                <a:gd name="T27" fmla="*/ 0 h 661"/>
                <a:gd name="T28" fmla="*/ 1 w 1489"/>
                <a:gd name="T29" fmla="*/ 0 h 661"/>
                <a:gd name="T30" fmla="*/ 1 w 1489"/>
                <a:gd name="T31" fmla="*/ 0 h 661"/>
                <a:gd name="T32" fmla="*/ 1 w 1489"/>
                <a:gd name="T33" fmla="*/ 0 h 661"/>
                <a:gd name="T34" fmla="*/ 1 w 1489"/>
                <a:gd name="T35" fmla="*/ 0 h 661"/>
                <a:gd name="T36" fmla="*/ 1 w 1489"/>
                <a:gd name="T37" fmla="*/ 0 h 661"/>
                <a:gd name="T38" fmla="*/ 1 w 1489"/>
                <a:gd name="T39" fmla="*/ 0 h 661"/>
                <a:gd name="T40" fmla="*/ 1 w 1489"/>
                <a:gd name="T41" fmla="*/ 0 h 661"/>
                <a:gd name="T42" fmla="*/ 1 w 1489"/>
                <a:gd name="T43" fmla="*/ 0 h 661"/>
                <a:gd name="T44" fmla="*/ 1 w 1489"/>
                <a:gd name="T45" fmla="*/ 0 h 661"/>
                <a:gd name="T46" fmla="*/ 1 w 1489"/>
                <a:gd name="T47" fmla="*/ 0 h 661"/>
                <a:gd name="T48" fmla="*/ 1 w 1489"/>
                <a:gd name="T49" fmla="*/ 0 h 6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9"/>
                <a:gd name="T76" fmla="*/ 0 h 661"/>
                <a:gd name="T77" fmla="*/ 1489 w 1489"/>
                <a:gd name="T78" fmla="*/ 661 h 6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9" h="661">
                  <a:moveTo>
                    <a:pt x="0" y="661"/>
                  </a:moveTo>
                  <a:lnTo>
                    <a:pt x="49" y="606"/>
                  </a:lnTo>
                  <a:lnTo>
                    <a:pt x="98" y="554"/>
                  </a:lnTo>
                  <a:lnTo>
                    <a:pt x="149" y="505"/>
                  </a:lnTo>
                  <a:lnTo>
                    <a:pt x="202" y="459"/>
                  </a:lnTo>
                  <a:lnTo>
                    <a:pt x="254" y="417"/>
                  </a:lnTo>
                  <a:lnTo>
                    <a:pt x="309" y="377"/>
                  </a:lnTo>
                  <a:lnTo>
                    <a:pt x="366" y="338"/>
                  </a:lnTo>
                  <a:lnTo>
                    <a:pt x="426" y="301"/>
                  </a:lnTo>
                  <a:lnTo>
                    <a:pt x="488" y="266"/>
                  </a:lnTo>
                  <a:lnTo>
                    <a:pt x="553" y="232"/>
                  </a:lnTo>
                  <a:lnTo>
                    <a:pt x="621" y="199"/>
                  </a:lnTo>
                  <a:lnTo>
                    <a:pt x="695" y="166"/>
                  </a:lnTo>
                  <a:lnTo>
                    <a:pt x="759" y="135"/>
                  </a:lnTo>
                  <a:lnTo>
                    <a:pt x="824" y="106"/>
                  </a:lnTo>
                  <a:lnTo>
                    <a:pt x="888" y="85"/>
                  </a:lnTo>
                  <a:lnTo>
                    <a:pt x="951" y="63"/>
                  </a:lnTo>
                  <a:lnTo>
                    <a:pt x="1014" y="47"/>
                  </a:lnTo>
                  <a:lnTo>
                    <a:pt x="1079" y="33"/>
                  </a:lnTo>
                  <a:lnTo>
                    <a:pt x="1144" y="22"/>
                  </a:lnTo>
                  <a:lnTo>
                    <a:pt x="1209" y="13"/>
                  </a:lnTo>
                  <a:lnTo>
                    <a:pt x="1275" y="7"/>
                  </a:lnTo>
                  <a:lnTo>
                    <a:pt x="1344" y="4"/>
                  </a:lnTo>
                  <a:lnTo>
                    <a:pt x="1415" y="1"/>
                  </a:lnTo>
                  <a:lnTo>
                    <a:pt x="1489" y="0"/>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16" name="Freeform 49">
              <a:extLst>
                <a:ext uri="{FF2B5EF4-FFF2-40B4-BE49-F238E27FC236}">
                  <a16:creationId xmlns:a16="http://schemas.microsoft.com/office/drawing/2014/main" id="{C6F49130-F537-C299-E9B4-680F930B2983}"/>
                </a:ext>
              </a:extLst>
            </p:cNvPr>
            <p:cNvSpPr>
              <a:spLocks/>
            </p:cNvSpPr>
            <p:nvPr/>
          </p:nvSpPr>
          <p:spPr bwMode="auto">
            <a:xfrm>
              <a:off x="1454168" y="5841403"/>
              <a:ext cx="161660" cy="112895"/>
            </a:xfrm>
            <a:custGeom>
              <a:avLst/>
              <a:gdLst>
                <a:gd name="T0" fmla="*/ 0 w 695"/>
                <a:gd name="T1" fmla="*/ 0 h 495"/>
                <a:gd name="T2" fmla="*/ 0 w 695"/>
                <a:gd name="T3" fmla="*/ 0 h 495"/>
                <a:gd name="T4" fmla="*/ 0 w 695"/>
                <a:gd name="T5" fmla="*/ 0 h 495"/>
                <a:gd name="T6" fmla="*/ 0 w 695"/>
                <a:gd name="T7" fmla="*/ 0 h 495"/>
                <a:gd name="T8" fmla="*/ 0 w 695"/>
                <a:gd name="T9" fmla="*/ 0 h 495"/>
                <a:gd name="T10" fmla="*/ 0 w 695"/>
                <a:gd name="T11" fmla="*/ 0 h 495"/>
                <a:gd name="T12" fmla="*/ 0 w 695"/>
                <a:gd name="T13" fmla="*/ 0 h 495"/>
                <a:gd name="T14" fmla="*/ 0 w 695"/>
                <a:gd name="T15" fmla="*/ 0 h 495"/>
                <a:gd name="T16" fmla="*/ 0 w 695"/>
                <a:gd name="T17" fmla="*/ 0 h 495"/>
                <a:gd name="T18" fmla="*/ 0 w 695"/>
                <a:gd name="T19" fmla="*/ 0 h 495"/>
                <a:gd name="T20" fmla="*/ 0 w 695"/>
                <a:gd name="T21" fmla="*/ 0 h 495"/>
                <a:gd name="T22" fmla="*/ 0 w 695"/>
                <a:gd name="T23" fmla="*/ 0 h 495"/>
                <a:gd name="T24" fmla="*/ 0 w 695"/>
                <a:gd name="T25" fmla="*/ 0 h 495"/>
                <a:gd name="T26" fmla="*/ 0 w 695"/>
                <a:gd name="T27" fmla="*/ 0 h 495"/>
                <a:gd name="T28" fmla="*/ 0 w 695"/>
                <a:gd name="T29" fmla="*/ 0 h 495"/>
                <a:gd name="T30" fmla="*/ 0 w 695"/>
                <a:gd name="T31" fmla="*/ 0 h 495"/>
                <a:gd name="T32" fmla="*/ 0 w 695"/>
                <a:gd name="T33" fmla="*/ 0 h 495"/>
                <a:gd name="T34" fmla="*/ 0 w 695"/>
                <a:gd name="T35" fmla="*/ 0 h 495"/>
                <a:gd name="T36" fmla="*/ 0 w 695"/>
                <a:gd name="T37" fmla="*/ 0 h 495"/>
                <a:gd name="T38" fmla="*/ 0 w 695"/>
                <a:gd name="T39" fmla="*/ 0 h 495"/>
                <a:gd name="T40" fmla="*/ 0 w 695"/>
                <a:gd name="T41" fmla="*/ 0 h 495"/>
                <a:gd name="T42" fmla="*/ 0 w 695"/>
                <a:gd name="T43" fmla="*/ 0 h 495"/>
                <a:gd name="T44" fmla="*/ 0 w 695"/>
                <a:gd name="T45" fmla="*/ 0 h 495"/>
                <a:gd name="T46" fmla="*/ 0 w 695"/>
                <a:gd name="T47" fmla="*/ 0 h 495"/>
                <a:gd name="T48" fmla="*/ 0 w 695"/>
                <a:gd name="T49" fmla="*/ 0 h 495"/>
                <a:gd name="T50" fmla="*/ 0 w 695"/>
                <a:gd name="T51" fmla="*/ 0 h 495"/>
                <a:gd name="T52" fmla="*/ 0 w 695"/>
                <a:gd name="T53" fmla="*/ 0 h 495"/>
                <a:gd name="T54" fmla="*/ 0 w 695"/>
                <a:gd name="T55" fmla="*/ 0 h 495"/>
                <a:gd name="T56" fmla="*/ 0 w 695"/>
                <a:gd name="T57" fmla="*/ 0 h 495"/>
                <a:gd name="T58" fmla="*/ 0 w 695"/>
                <a:gd name="T59" fmla="*/ 0 h 495"/>
                <a:gd name="T60" fmla="*/ 0 w 695"/>
                <a:gd name="T61" fmla="*/ 0 h 495"/>
                <a:gd name="T62" fmla="*/ 0 w 695"/>
                <a:gd name="T63" fmla="*/ 0 h 495"/>
                <a:gd name="T64" fmla="*/ 1 w 695"/>
                <a:gd name="T65" fmla="*/ 0 h 495"/>
                <a:gd name="T66" fmla="*/ 1 w 695"/>
                <a:gd name="T67" fmla="*/ 0 h 495"/>
                <a:gd name="T68" fmla="*/ 1 w 695"/>
                <a:gd name="T69" fmla="*/ 0 h 495"/>
                <a:gd name="T70" fmla="*/ 1 w 695"/>
                <a:gd name="T71" fmla="*/ 0 h 495"/>
                <a:gd name="T72" fmla="*/ 1 w 695"/>
                <a:gd name="T73" fmla="*/ 0 h 495"/>
                <a:gd name="T74" fmla="*/ 1 w 695"/>
                <a:gd name="T75" fmla="*/ 0 h 495"/>
                <a:gd name="T76" fmla="*/ 1 w 695"/>
                <a:gd name="T77" fmla="*/ 0 h 495"/>
                <a:gd name="T78" fmla="*/ 1 w 695"/>
                <a:gd name="T79" fmla="*/ 0 h 495"/>
                <a:gd name="T80" fmla="*/ 1 w 695"/>
                <a:gd name="T81" fmla="*/ 0 h 4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95"/>
                <a:gd name="T124" fmla="*/ 0 h 495"/>
                <a:gd name="T125" fmla="*/ 695 w 695"/>
                <a:gd name="T126" fmla="*/ 495 h 4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95" h="495">
                  <a:moveTo>
                    <a:pt x="0" y="495"/>
                  </a:moveTo>
                  <a:lnTo>
                    <a:pt x="14" y="477"/>
                  </a:lnTo>
                  <a:lnTo>
                    <a:pt x="30" y="462"/>
                  </a:lnTo>
                  <a:lnTo>
                    <a:pt x="46" y="445"/>
                  </a:lnTo>
                  <a:lnTo>
                    <a:pt x="60" y="429"/>
                  </a:lnTo>
                  <a:lnTo>
                    <a:pt x="75" y="413"/>
                  </a:lnTo>
                  <a:lnTo>
                    <a:pt x="89" y="398"/>
                  </a:lnTo>
                  <a:lnTo>
                    <a:pt x="105" y="382"/>
                  </a:lnTo>
                  <a:lnTo>
                    <a:pt x="120" y="368"/>
                  </a:lnTo>
                  <a:lnTo>
                    <a:pt x="135" y="353"/>
                  </a:lnTo>
                  <a:lnTo>
                    <a:pt x="149" y="338"/>
                  </a:lnTo>
                  <a:lnTo>
                    <a:pt x="166" y="325"/>
                  </a:lnTo>
                  <a:lnTo>
                    <a:pt x="180" y="311"/>
                  </a:lnTo>
                  <a:lnTo>
                    <a:pt x="197" y="297"/>
                  </a:lnTo>
                  <a:lnTo>
                    <a:pt x="211" y="284"/>
                  </a:lnTo>
                  <a:lnTo>
                    <a:pt x="228" y="271"/>
                  </a:lnTo>
                  <a:lnTo>
                    <a:pt x="245" y="258"/>
                  </a:lnTo>
                  <a:lnTo>
                    <a:pt x="260" y="246"/>
                  </a:lnTo>
                  <a:lnTo>
                    <a:pt x="277" y="233"/>
                  </a:lnTo>
                  <a:lnTo>
                    <a:pt x="292" y="222"/>
                  </a:lnTo>
                  <a:lnTo>
                    <a:pt x="310" y="209"/>
                  </a:lnTo>
                  <a:lnTo>
                    <a:pt x="327" y="199"/>
                  </a:lnTo>
                  <a:lnTo>
                    <a:pt x="344" y="188"/>
                  </a:lnTo>
                  <a:lnTo>
                    <a:pt x="361" y="176"/>
                  </a:lnTo>
                  <a:lnTo>
                    <a:pt x="378" y="164"/>
                  </a:lnTo>
                  <a:lnTo>
                    <a:pt x="396" y="153"/>
                  </a:lnTo>
                  <a:lnTo>
                    <a:pt x="414" y="143"/>
                  </a:lnTo>
                  <a:lnTo>
                    <a:pt x="432" y="132"/>
                  </a:lnTo>
                  <a:lnTo>
                    <a:pt x="451" y="121"/>
                  </a:lnTo>
                  <a:lnTo>
                    <a:pt x="470" y="110"/>
                  </a:lnTo>
                  <a:lnTo>
                    <a:pt x="488" y="100"/>
                  </a:lnTo>
                  <a:lnTo>
                    <a:pt x="507" y="90"/>
                  </a:lnTo>
                  <a:lnTo>
                    <a:pt x="527" y="79"/>
                  </a:lnTo>
                  <a:lnTo>
                    <a:pt x="546" y="69"/>
                  </a:lnTo>
                  <a:lnTo>
                    <a:pt x="566" y="59"/>
                  </a:lnTo>
                  <a:lnTo>
                    <a:pt x="587" y="49"/>
                  </a:lnTo>
                  <a:lnTo>
                    <a:pt x="608" y="39"/>
                  </a:lnTo>
                  <a:lnTo>
                    <a:pt x="628" y="29"/>
                  </a:lnTo>
                  <a:lnTo>
                    <a:pt x="650" y="19"/>
                  </a:lnTo>
                  <a:lnTo>
                    <a:pt x="672" y="9"/>
                  </a:lnTo>
                  <a:lnTo>
                    <a:pt x="695" y="0"/>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18" name="Freeform 50">
              <a:extLst>
                <a:ext uri="{FF2B5EF4-FFF2-40B4-BE49-F238E27FC236}">
                  <a16:creationId xmlns:a16="http://schemas.microsoft.com/office/drawing/2014/main" id="{0DF01DFF-D982-AD60-43A0-10AAF0952B5B}"/>
                </a:ext>
              </a:extLst>
            </p:cNvPr>
            <p:cNvSpPr>
              <a:spLocks/>
            </p:cNvSpPr>
            <p:nvPr/>
          </p:nvSpPr>
          <p:spPr bwMode="auto">
            <a:xfrm>
              <a:off x="1615828" y="5804678"/>
              <a:ext cx="183958" cy="36725"/>
            </a:xfrm>
            <a:custGeom>
              <a:avLst/>
              <a:gdLst>
                <a:gd name="T0" fmla="*/ 0 w 794"/>
                <a:gd name="T1" fmla="*/ 0 h 166"/>
                <a:gd name="T2" fmla="*/ 0 w 794"/>
                <a:gd name="T3" fmla="*/ 0 h 166"/>
                <a:gd name="T4" fmla="*/ 0 w 794"/>
                <a:gd name="T5" fmla="*/ 0 h 166"/>
                <a:gd name="T6" fmla="*/ 0 w 794"/>
                <a:gd name="T7" fmla="*/ 0 h 166"/>
                <a:gd name="T8" fmla="*/ 0 w 794"/>
                <a:gd name="T9" fmla="*/ 0 h 166"/>
                <a:gd name="T10" fmla="*/ 0 w 794"/>
                <a:gd name="T11" fmla="*/ 0 h 166"/>
                <a:gd name="T12" fmla="*/ 0 w 794"/>
                <a:gd name="T13" fmla="*/ 0 h 166"/>
                <a:gd name="T14" fmla="*/ 0 w 794"/>
                <a:gd name="T15" fmla="*/ 0 h 166"/>
                <a:gd name="T16" fmla="*/ 0 w 794"/>
                <a:gd name="T17" fmla="*/ 0 h 166"/>
                <a:gd name="T18" fmla="*/ 0 w 794"/>
                <a:gd name="T19" fmla="*/ 0 h 166"/>
                <a:gd name="T20" fmla="*/ 0 w 794"/>
                <a:gd name="T21" fmla="*/ 0 h 166"/>
                <a:gd name="T22" fmla="*/ 0 w 794"/>
                <a:gd name="T23" fmla="*/ 0 h 166"/>
                <a:gd name="T24" fmla="*/ 0 w 794"/>
                <a:gd name="T25" fmla="*/ 0 h 166"/>
                <a:gd name="T26" fmla="*/ 0 w 794"/>
                <a:gd name="T27" fmla="*/ 0 h 166"/>
                <a:gd name="T28" fmla="*/ 0 w 794"/>
                <a:gd name="T29" fmla="*/ 0 h 166"/>
                <a:gd name="T30" fmla="*/ 0 w 794"/>
                <a:gd name="T31" fmla="*/ 0 h 166"/>
                <a:gd name="T32" fmla="*/ 0 w 794"/>
                <a:gd name="T33" fmla="*/ 0 h 166"/>
                <a:gd name="T34" fmla="*/ 0 w 794"/>
                <a:gd name="T35" fmla="*/ 0 h 166"/>
                <a:gd name="T36" fmla="*/ 0 w 794"/>
                <a:gd name="T37" fmla="*/ 0 h 166"/>
                <a:gd name="T38" fmla="*/ 0 w 794"/>
                <a:gd name="T39" fmla="*/ 0 h 166"/>
                <a:gd name="T40" fmla="*/ 0 w 794"/>
                <a:gd name="T41" fmla="*/ 0 h 166"/>
                <a:gd name="T42" fmla="*/ 0 w 794"/>
                <a:gd name="T43" fmla="*/ 0 h 166"/>
                <a:gd name="T44" fmla="*/ 0 w 794"/>
                <a:gd name="T45" fmla="*/ 0 h 166"/>
                <a:gd name="T46" fmla="*/ 0 w 794"/>
                <a:gd name="T47" fmla="*/ 0 h 166"/>
                <a:gd name="T48" fmla="*/ 0 w 794"/>
                <a:gd name="T49" fmla="*/ 0 h 166"/>
                <a:gd name="T50" fmla="*/ 0 w 794"/>
                <a:gd name="T51" fmla="*/ 0 h 166"/>
                <a:gd name="T52" fmla="*/ 0 w 794"/>
                <a:gd name="T53" fmla="*/ 0 h 166"/>
                <a:gd name="T54" fmla="*/ 0 w 794"/>
                <a:gd name="T55" fmla="*/ 0 h 166"/>
                <a:gd name="T56" fmla="*/ 0 w 794"/>
                <a:gd name="T57" fmla="*/ 0 h 166"/>
                <a:gd name="T58" fmla="*/ 0 w 794"/>
                <a:gd name="T59" fmla="*/ 0 h 166"/>
                <a:gd name="T60" fmla="*/ 0 w 794"/>
                <a:gd name="T61" fmla="*/ 0 h 166"/>
                <a:gd name="T62" fmla="*/ 0 w 794"/>
                <a:gd name="T63" fmla="*/ 0 h 166"/>
                <a:gd name="T64" fmla="*/ 0 w 794"/>
                <a:gd name="T65" fmla="*/ 0 h 166"/>
                <a:gd name="T66" fmla="*/ 0 w 794"/>
                <a:gd name="T67" fmla="*/ 0 h 166"/>
                <a:gd name="T68" fmla="*/ 0 w 794"/>
                <a:gd name="T69" fmla="*/ 0 h 166"/>
                <a:gd name="T70" fmla="*/ 0 w 794"/>
                <a:gd name="T71" fmla="*/ 0 h 166"/>
                <a:gd name="T72" fmla="*/ 0 w 794"/>
                <a:gd name="T73" fmla="*/ 0 h 166"/>
                <a:gd name="T74" fmla="*/ 0 w 794"/>
                <a:gd name="T75" fmla="*/ 0 h 166"/>
                <a:gd name="T76" fmla="*/ 0 w 794"/>
                <a:gd name="T77" fmla="*/ 0 h 166"/>
                <a:gd name="T78" fmla="*/ 0 w 794"/>
                <a:gd name="T79" fmla="*/ 0 h 166"/>
                <a:gd name="T80" fmla="*/ 1 w 794"/>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94"/>
                <a:gd name="T124" fmla="*/ 0 h 166"/>
                <a:gd name="T125" fmla="*/ 794 w 794"/>
                <a:gd name="T126" fmla="*/ 166 h 1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94" h="166">
                  <a:moveTo>
                    <a:pt x="0" y="166"/>
                  </a:moveTo>
                  <a:lnTo>
                    <a:pt x="18" y="155"/>
                  </a:lnTo>
                  <a:lnTo>
                    <a:pt x="38" y="147"/>
                  </a:lnTo>
                  <a:lnTo>
                    <a:pt x="58" y="137"/>
                  </a:lnTo>
                  <a:lnTo>
                    <a:pt x="78" y="128"/>
                  </a:lnTo>
                  <a:lnTo>
                    <a:pt x="97" y="120"/>
                  </a:lnTo>
                  <a:lnTo>
                    <a:pt x="117" y="112"/>
                  </a:lnTo>
                  <a:lnTo>
                    <a:pt x="135" y="104"/>
                  </a:lnTo>
                  <a:lnTo>
                    <a:pt x="155" y="97"/>
                  </a:lnTo>
                  <a:lnTo>
                    <a:pt x="174" y="91"/>
                  </a:lnTo>
                  <a:lnTo>
                    <a:pt x="194" y="83"/>
                  </a:lnTo>
                  <a:lnTo>
                    <a:pt x="212" y="76"/>
                  </a:lnTo>
                  <a:lnTo>
                    <a:pt x="231" y="70"/>
                  </a:lnTo>
                  <a:lnTo>
                    <a:pt x="250" y="66"/>
                  </a:lnTo>
                  <a:lnTo>
                    <a:pt x="269" y="60"/>
                  </a:lnTo>
                  <a:lnTo>
                    <a:pt x="288" y="55"/>
                  </a:lnTo>
                  <a:lnTo>
                    <a:pt x="307" y="49"/>
                  </a:lnTo>
                  <a:lnTo>
                    <a:pt x="327" y="44"/>
                  </a:lnTo>
                  <a:lnTo>
                    <a:pt x="346" y="41"/>
                  </a:lnTo>
                  <a:lnTo>
                    <a:pt x="365" y="37"/>
                  </a:lnTo>
                  <a:lnTo>
                    <a:pt x="384" y="32"/>
                  </a:lnTo>
                  <a:lnTo>
                    <a:pt x="403" y="30"/>
                  </a:lnTo>
                  <a:lnTo>
                    <a:pt x="423" y="26"/>
                  </a:lnTo>
                  <a:lnTo>
                    <a:pt x="441" y="23"/>
                  </a:lnTo>
                  <a:lnTo>
                    <a:pt x="461" y="19"/>
                  </a:lnTo>
                  <a:lnTo>
                    <a:pt x="481" y="17"/>
                  </a:lnTo>
                  <a:lnTo>
                    <a:pt x="501" y="14"/>
                  </a:lnTo>
                  <a:lnTo>
                    <a:pt x="521" y="12"/>
                  </a:lnTo>
                  <a:lnTo>
                    <a:pt x="541" y="11"/>
                  </a:lnTo>
                  <a:lnTo>
                    <a:pt x="561" y="8"/>
                  </a:lnTo>
                  <a:lnTo>
                    <a:pt x="580" y="7"/>
                  </a:lnTo>
                  <a:lnTo>
                    <a:pt x="601" y="6"/>
                  </a:lnTo>
                  <a:lnTo>
                    <a:pt x="622" y="5"/>
                  </a:lnTo>
                  <a:lnTo>
                    <a:pt x="643" y="4"/>
                  </a:lnTo>
                  <a:lnTo>
                    <a:pt x="663" y="2"/>
                  </a:lnTo>
                  <a:lnTo>
                    <a:pt x="684" y="1"/>
                  </a:lnTo>
                  <a:lnTo>
                    <a:pt x="705" y="1"/>
                  </a:lnTo>
                  <a:lnTo>
                    <a:pt x="728" y="1"/>
                  </a:lnTo>
                  <a:lnTo>
                    <a:pt x="748" y="0"/>
                  </a:lnTo>
                  <a:lnTo>
                    <a:pt x="771" y="0"/>
                  </a:lnTo>
                  <a:lnTo>
                    <a:pt x="794" y="0"/>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19" name="Line 51">
              <a:extLst>
                <a:ext uri="{FF2B5EF4-FFF2-40B4-BE49-F238E27FC236}">
                  <a16:creationId xmlns:a16="http://schemas.microsoft.com/office/drawing/2014/main" id="{9F56E4EC-6739-5EA7-9D56-6EC0170ACE32}"/>
                </a:ext>
              </a:extLst>
            </p:cNvPr>
            <p:cNvSpPr>
              <a:spLocks noChangeShapeType="1"/>
            </p:cNvSpPr>
            <p:nvPr/>
          </p:nvSpPr>
          <p:spPr bwMode="auto">
            <a:xfrm flipV="1">
              <a:off x="1808148" y="4947755"/>
              <a:ext cx="0" cy="1358829"/>
            </a:xfrm>
            <a:prstGeom prst="line">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txBody>
            <a:bodyPr/>
            <a:lstStyle/>
            <a:p>
              <a:endParaRPr lang="es-ES"/>
            </a:p>
          </p:txBody>
        </p:sp>
        <p:grpSp>
          <p:nvGrpSpPr>
            <p:cNvPr id="20" name="Group 52">
              <a:extLst>
                <a:ext uri="{FF2B5EF4-FFF2-40B4-BE49-F238E27FC236}">
                  <a16:creationId xmlns:a16="http://schemas.microsoft.com/office/drawing/2014/main" id="{855BC47D-CD42-BF99-5B16-4C59DFBC3A4C}"/>
                </a:ext>
              </a:extLst>
            </p:cNvPr>
            <p:cNvGrpSpPr>
              <a:grpSpLocks/>
            </p:cNvGrpSpPr>
            <p:nvPr/>
          </p:nvGrpSpPr>
          <p:grpSpPr bwMode="auto">
            <a:xfrm>
              <a:off x="1817352" y="5193921"/>
              <a:ext cx="349799" cy="365890"/>
              <a:chOff x="2970" y="2329"/>
              <a:chExt cx="251" cy="269"/>
            </a:xfrm>
          </p:grpSpPr>
          <p:sp>
            <p:nvSpPr>
              <p:cNvPr id="40" name="Line 53">
                <a:extLst>
                  <a:ext uri="{FF2B5EF4-FFF2-40B4-BE49-F238E27FC236}">
                    <a16:creationId xmlns:a16="http://schemas.microsoft.com/office/drawing/2014/main" id="{BF374780-F0B1-224E-EC26-9E46741B65B2}"/>
                  </a:ext>
                </a:extLst>
              </p:cNvPr>
              <p:cNvSpPr>
                <a:spLocks noChangeShapeType="1"/>
              </p:cNvSpPr>
              <p:nvPr/>
            </p:nvSpPr>
            <p:spPr bwMode="auto">
              <a:xfrm>
                <a:off x="3093" y="2370"/>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41" name="Line 54">
                <a:extLst>
                  <a:ext uri="{FF2B5EF4-FFF2-40B4-BE49-F238E27FC236}">
                    <a16:creationId xmlns:a16="http://schemas.microsoft.com/office/drawing/2014/main" id="{C7EA3DD7-B7D6-6E49-18F2-B1EBEDF392D1}"/>
                  </a:ext>
                </a:extLst>
              </p:cNvPr>
              <p:cNvSpPr>
                <a:spLocks noChangeShapeType="1"/>
              </p:cNvSpPr>
              <p:nvPr/>
            </p:nvSpPr>
            <p:spPr bwMode="auto">
              <a:xfrm flipH="1" flipV="1">
                <a:off x="3113" y="2361"/>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42" name="Line 55">
                <a:extLst>
                  <a:ext uri="{FF2B5EF4-FFF2-40B4-BE49-F238E27FC236}">
                    <a16:creationId xmlns:a16="http://schemas.microsoft.com/office/drawing/2014/main" id="{495F8866-358C-DD0B-1DA5-3EA0FD065B14}"/>
                  </a:ext>
                </a:extLst>
              </p:cNvPr>
              <p:cNvSpPr>
                <a:spLocks noChangeShapeType="1"/>
              </p:cNvSpPr>
              <p:nvPr/>
            </p:nvSpPr>
            <p:spPr bwMode="auto">
              <a:xfrm flipH="1">
                <a:off x="3113" y="2370"/>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43" name="Freeform 56">
                <a:extLst>
                  <a:ext uri="{FF2B5EF4-FFF2-40B4-BE49-F238E27FC236}">
                    <a16:creationId xmlns:a16="http://schemas.microsoft.com/office/drawing/2014/main" id="{BBCF2FA9-4A9F-4A95-248D-9F384B7496E7}"/>
                  </a:ext>
                </a:extLst>
              </p:cNvPr>
              <p:cNvSpPr>
                <a:spLocks noChangeArrowheads="1"/>
              </p:cNvSpPr>
              <p:nvPr/>
            </p:nvSpPr>
            <p:spPr bwMode="auto">
              <a:xfrm>
                <a:off x="3074" y="2370"/>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44" name="Text Box 57">
                <a:extLst>
                  <a:ext uri="{FF2B5EF4-FFF2-40B4-BE49-F238E27FC236}">
                    <a16:creationId xmlns:a16="http://schemas.microsoft.com/office/drawing/2014/main" id="{15BC0E73-A6E5-AD27-0B61-922256B6CEF7}"/>
                  </a:ext>
                </a:extLst>
              </p:cNvPr>
              <p:cNvSpPr txBox="1">
                <a:spLocks noChangeArrowheads="1"/>
              </p:cNvSpPr>
              <p:nvPr/>
            </p:nvSpPr>
            <p:spPr bwMode="auto">
              <a:xfrm>
                <a:off x="2970" y="2329"/>
                <a:ext cx="25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t>N</a:t>
                </a:r>
              </a:p>
            </p:txBody>
          </p:sp>
        </p:grpSp>
        <p:grpSp>
          <p:nvGrpSpPr>
            <p:cNvPr id="21" name="Group 58">
              <a:extLst>
                <a:ext uri="{FF2B5EF4-FFF2-40B4-BE49-F238E27FC236}">
                  <a16:creationId xmlns:a16="http://schemas.microsoft.com/office/drawing/2014/main" id="{AA501FC0-C75D-6053-5BDA-2DEE3720F9F3}"/>
                </a:ext>
              </a:extLst>
            </p:cNvPr>
            <p:cNvGrpSpPr>
              <a:grpSpLocks/>
            </p:cNvGrpSpPr>
            <p:nvPr/>
          </p:nvGrpSpPr>
          <p:grpSpPr bwMode="auto">
            <a:xfrm>
              <a:off x="718264" y="5490794"/>
              <a:ext cx="326108" cy="369971"/>
              <a:chOff x="2049" y="2457"/>
              <a:chExt cx="234" cy="272"/>
            </a:xfrm>
          </p:grpSpPr>
          <p:sp>
            <p:nvSpPr>
              <p:cNvPr id="35" name="Line 59">
                <a:extLst>
                  <a:ext uri="{FF2B5EF4-FFF2-40B4-BE49-F238E27FC236}">
                    <a16:creationId xmlns:a16="http://schemas.microsoft.com/office/drawing/2014/main" id="{7F2D0FB2-5325-61F7-30FA-F5D4D35486A1}"/>
                  </a:ext>
                </a:extLst>
              </p:cNvPr>
              <p:cNvSpPr>
                <a:spLocks noChangeShapeType="1"/>
              </p:cNvSpPr>
              <p:nvPr/>
            </p:nvSpPr>
            <p:spPr bwMode="auto">
              <a:xfrm>
                <a:off x="2154" y="2507"/>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6" name="Line 60">
                <a:extLst>
                  <a:ext uri="{FF2B5EF4-FFF2-40B4-BE49-F238E27FC236}">
                    <a16:creationId xmlns:a16="http://schemas.microsoft.com/office/drawing/2014/main" id="{2D969397-601F-86E4-D274-741C3D2F891B}"/>
                  </a:ext>
                </a:extLst>
              </p:cNvPr>
              <p:cNvSpPr>
                <a:spLocks noChangeShapeType="1"/>
              </p:cNvSpPr>
              <p:nvPr/>
            </p:nvSpPr>
            <p:spPr bwMode="auto">
              <a:xfrm flipH="1" flipV="1">
                <a:off x="2174" y="2498"/>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7" name="Line 61">
                <a:extLst>
                  <a:ext uri="{FF2B5EF4-FFF2-40B4-BE49-F238E27FC236}">
                    <a16:creationId xmlns:a16="http://schemas.microsoft.com/office/drawing/2014/main" id="{5EF1D14B-86F0-F606-85B4-CBA6E729751A}"/>
                  </a:ext>
                </a:extLst>
              </p:cNvPr>
              <p:cNvSpPr>
                <a:spLocks noChangeShapeType="1"/>
              </p:cNvSpPr>
              <p:nvPr/>
            </p:nvSpPr>
            <p:spPr bwMode="auto">
              <a:xfrm flipH="1">
                <a:off x="2174" y="2507"/>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8" name="Freeform 62">
                <a:extLst>
                  <a:ext uri="{FF2B5EF4-FFF2-40B4-BE49-F238E27FC236}">
                    <a16:creationId xmlns:a16="http://schemas.microsoft.com/office/drawing/2014/main" id="{9730901D-2D3D-900F-F634-14845658A61D}"/>
                  </a:ext>
                </a:extLst>
              </p:cNvPr>
              <p:cNvSpPr>
                <a:spLocks noChangeArrowheads="1"/>
              </p:cNvSpPr>
              <p:nvPr/>
            </p:nvSpPr>
            <p:spPr bwMode="auto">
              <a:xfrm>
                <a:off x="2135" y="2507"/>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39" name="Text Box 63">
                <a:extLst>
                  <a:ext uri="{FF2B5EF4-FFF2-40B4-BE49-F238E27FC236}">
                    <a16:creationId xmlns:a16="http://schemas.microsoft.com/office/drawing/2014/main" id="{892CBE92-EFDD-5002-3166-D2C9C9ACC548}"/>
                  </a:ext>
                </a:extLst>
              </p:cNvPr>
              <p:cNvSpPr txBox="1">
                <a:spLocks noChangeArrowheads="1"/>
              </p:cNvSpPr>
              <p:nvPr/>
            </p:nvSpPr>
            <p:spPr bwMode="auto">
              <a:xfrm>
                <a:off x="2049" y="2457"/>
                <a:ext cx="23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L</a:t>
                </a:r>
                <a:endParaRPr lang="es-ES_tradnl" altLang="es-ES" sz="1800" i="0" dirty="0"/>
              </a:p>
            </p:txBody>
          </p:sp>
        </p:grpSp>
        <p:sp>
          <p:nvSpPr>
            <p:cNvPr id="22" name="Text Box 64">
              <a:extLst>
                <a:ext uri="{FF2B5EF4-FFF2-40B4-BE49-F238E27FC236}">
                  <a16:creationId xmlns:a16="http://schemas.microsoft.com/office/drawing/2014/main" id="{295F057F-75D6-9B74-7A86-9E50CFA74DCA}"/>
                </a:ext>
              </a:extLst>
            </p:cNvPr>
            <p:cNvSpPr txBox="1">
              <a:spLocks noChangeArrowheads="1"/>
            </p:cNvSpPr>
            <p:nvPr/>
          </p:nvSpPr>
          <p:spPr bwMode="auto">
            <a:xfrm>
              <a:off x="1331685" y="5490794"/>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sym typeface="Symbol" panose="05050102010706020507" pitchFamily="18" charset="2"/>
                </a:rPr>
                <a:t></a:t>
              </a:r>
              <a:endParaRPr lang="es-ES_tradnl" altLang="es-ES" sz="1800" i="0" dirty="0"/>
            </a:p>
          </p:txBody>
        </p:sp>
        <p:grpSp>
          <p:nvGrpSpPr>
            <p:cNvPr id="23" name="Group 58">
              <a:extLst>
                <a:ext uri="{FF2B5EF4-FFF2-40B4-BE49-F238E27FC236}">
                  <a16:creationId xmlns:a16="http://schemas.microsoft.com/office/drawing/2014/main" id="{8E1A7147-851D-7106-194A-D14919959E8D}"/>
                </a:ext>
              </a:extLst>
            </p:cNvPr>
            <p:cNvGrpSpPr>
              <a:grpSpLocks/>
            </p:cNvGrpSpPr>
            <p:nvPr/>
          </p:nvGrpSpPr>
          <p:grpSpPr bwMode="auto">
            <a:xfrm>
              <a:off x="2380998" y="5108465"/>
              <a:ext cx="351193" cy="620723"/>
              <a:chOff x="2040" y="2457"/>
              <a:chExt cx="252" cy="272"/>
            </a:xfrm>
          </p:grpSpPr>
          <p:sp>
            <p:nvSpPr>
              <p:cNvPr id="30" name="Line 59">
                <a:extLst>
                  <a:ext uri="{FF2B5EF4-FFF2-40B4-BE49-F238E27FC236}">
                    <a16:creationId xmlns:a16="http://schemas.microsoft.com/office/drawing/2014/main" id="{F89B947E-C58E-5622-534A-F0B02D45CC0B}"/>
                  </a:ext>
                </a:extLst>
              </p:cNvPr>
              <p:cNvSpPr>
                <a:spLocks noChangeShapeType="1"/>
              </p:cNvSpPr>
              <p:nvPr/>
            </p:nvSpPr>
            <p:spPr bwMode="auto">
              <a:xfrm>
                <a:off x="2154" y="2507"/>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1" name="Line 60">
                <a:extLst>
                  <a:ext uri="{FF2B5EF4-FFF2-40B4-BE49-F238E27FC236}">
                    <a16:creationId xmlns:a16="http://schemas.microsoft.com/office/drawing/2014/main" id="{267FA9F6-2C28-2E61-06E9-E57656885172}"/>
                  </a:ext>
                </a:extLst>
              </p:cNvPr>
              <p:cNvSpPr>
                <a:spLocks noChangeShapeType="1"/>
              </p:cNvSpPr>
              <p:nvPr/>
            </p:nvSpPr>
            <p:spPr bwMode="auto">
              <a:xfrm flipH="1" flipV="1">
                <a:off x="2174" y="2498"/>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2" name="Line 61">
                <a:extLst>
                  <a:ext uri="{FF2B5EF4-FFF2-40B4-BE49-F238E27FC236}">
                    <a16:creationId xmlns:a16="http://schemas.microsoft.com/office/drawing/2014/main" id="{88586552-072E-AAD2-99AA-3E86A4D43D2F}"/>
                  </a:ext>
                </a:extLst>
              </p:cNvPr>
              <p:cNvSpPr>
                <a:spLocks noChangeShapeType="1"/>
              </p:cNvSpPr>
              <p:nvPr/>
            </p:nvSpPr>
            <p:spPr bwMode="auto">
              <a:xfrm flipH="1">
                <a:off x="2174" y="2507"/>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3" name="Freeform 62">
                <a:extLst>
                  <a:ext uri="{FF2B5EF4-FFF2-40B4-BE49-F238E27FC236}">
                    <a16:creationId xmlns:a16="http://schemas.microsoft.com/office/drawing/2014/main" id="{B5D5ACC4-ED5E-A92D-DEEC-39C8C4DD7926}"/>
                  </a:ext>
                </a:extLst>
              </p:cNvPr>
              <p:cNvSpPr>
                <a:spLocks noChangeArrowheads="1"/>
              </p:cNvSpPr>
              <p:nvPr/>
            </p:nvSpPr>
            <p:spPr bwMode="auto">
              <a:xfrm>
                <a:off x="2135" y="2507"/>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34" name="Text Box 63">
                <a:extLst>
                  <a:ext uri="{FF2B5EF4-FFF2-40B4-BE49-F238E27FC236}">
                    <a16:creationId xmlns:a16="http://schemas.microsoft.com/office/drawing/2014/main" id="{F0940DF1-970A-04E1-5773-9CCE82C422F1}"/>
                  </a:ext>
                </a:extLst>
              </p:cNvPr>
              <p:cNvSpPr txBox="1">
                <a:spLocks noChangeArrowheads="1"/>
              </p:cNvSpPr>
              <p:nvPr/>
            </p:nvSpPr>
            <p:spPr bwMode="auto">
              <a:xfrm>
                <a:off x="2040" y="2457"/>
                <a:ext cx="25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t>V</a:t>
                </a:r>
              </a:p>
            </p:txBody>
          </p:sp>
        </p:grpSp>
        <p:grpSp>
          <p:nvGrpSpPr>
            <p:cNvPr id="24" name="Group 58">
              <a:extLst>
                <a:ext uri="{FF2B5EF4-FFF2-40B4-BE49-F238E27FC236}">
                  <a16:creationId xmlns:a16="http://schemas.microsoft.com/office/drawing/2014/main" id="{583E1100-82E3-6262-1293-A26B7778429A}"/>
                </a:ext>
              </a:extLst>
            </p:cNvPr>
            <p:cNvGrpSpPr>
              <a:grpSpLocks/>
            </p:cNvGrpSpPr>
            <p:nvPr/>
          </p:nvGrpSpPr>
          <p:grpSpPr bwMode="auto">
            <a:xfrm>
              <a:off x="1220286" y="5045544"/>
              <a:ext cx="351193" cy="369971"/>
              <a:chOff x="2040" y="2457"/>
              <a:chExt cx="252" cy="272"/>
            </a:xfrm>
          </p:grpSpPr>
          <p:sp>
            <p:nvSpPr>
              <p:cNvPr id="25" name="Line 59">
                <a:extLst>
                  <a:ext uri="{FF2B5EF4-FFF2-40B4-BE49-F238E27FC236}">
                    <a16:creationId xmlns:a16="http://schemas.microsoft.com/office/drawing/2014/main" id="{F26AAF1F-CBAD-B66A-23C0-4B132FFDADE8}"/>
                  </a:ext>
                </a:extLst>
              </p:cNvPr>
              <p:cNvSpPr>
                <a:spLocks noChangeShapeType="1"/>
              </p:cNvSpPr>
              <p:nvPr/>
            </p:nvSpPr>
            <p:spPr bwMode="auto">
              <a:xfrm>
                <a:off x="2154" y="2507"/>
                <a:ext cx="3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26" name="Line 60">
                <a:extLst>
                  <a:ext uri="{FF2B5EF4-FFF2-40B4-BE49-F238E27FC236}">
                    <a16:creationId xmlns:a16="http://schemas.microsoft.com/office/drawing/2014/main" id="{811C6D5E-A4C7-D633-0A85-F3404D63C162}"/>
                  </a:ext>
                </a:extLst>
              </p:cNvPr>
              <p:cNvSpPr>
                <a:spLocks noChangeShapeType="1"/>
              </p:cNvSpPr>
              <p:nvPr/>
            </p:nvSpPr>
            <p:spPr bwMode="auto">
              <a:xfrm flipH="1" flipV="1">
                <a:off x="2174" y="2498"/>
                <a:ext cx="17"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27" name="Line 61">
                <a:extLst>
                  <a:ext uri="{FF2B5EF4-FFF2-40B4-BE49-F238E27FC236}">
                    <a16:creationId xmlns:a16="http://schemas.microsoft.com/office/drawing/2014/main" id="{EE9C46F9-34F4-5AE6-F7A5-55F12AF7E546}"/>
                  </a:ext>
                </a:extLst>
              </p:cNvPr>
              <p:cNvSpPr>
                <a:spLocks noChangeShapeType="1"/>
              </p:cNvSpPr>
              <p:nvPr/>
            </p:nvSpPr>
            <p:spPr bwMode="auto">
              <a:xfrm flipH="1">
                <a:off x="2174" y="2507"/>
                <a:ext cx="17"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28" name="Freeform 62">
                <a:extLst>
                  <a:ext uri="{FF2B5EF4-FFF2-40B4-BE49-F238E27FC236}">
                    <a16:creationId xmlns:a16="http://schemas.microsoft.com/office/drawing/2014/main" id="{58769E82-039B-B57D-AD5F-FEB2761AED78}"/>
                  </a:ext>
                </a:extLst>
              </p:cNvPr>
              <p:cNvSpPr>
                <a:spLocks noChangeArrowheads="1"/>
              </p:cNvSpPr>
              <p:nvPr/>
            </p:nvSpPr>
            <p:spPr bwMode="auto">
              <a:xfrm>
                <a:off x="2135" y="2507"/>
                <a:ext cx="26" cy="1"/>
              </a:xfrm>
              <a:custGeom>
                <a:avLst/>
                <a:gdLst>
                  <a:gd name="T0" fmla="*/ 26 w 26"/>
                  <a:gd name="T1" fmla="*/ 0 h 1"/>
                  <a:gd name="T2" fmla="*/ 0 w 26"/>
                  <a:gd name="T3" fmla="*/ 1 h 1"/>
                  <a:gd name="T4" fmla="*/ 0 60000 65536"/>
                  <a:gd name="T5" fmla="*/ 0 60000 65536"/>
                  <a:gd name="T6" fmla="*/ 0 w 26"/>
                  <a:gd name="T7" fmla="*/ 0 h 1"/>
                  <a:gd name="T8" fmla="*/ 26 w 26"/>
                  <a:gd name="T9" fmla="*/ 1 h 1"/>
                </a:gdLst>
                <a:ahLst/>
                <a:cxnLst>
                  <a:cxn ang="T4">
                    <a:pos x="T0" y="T1"/>
                  </a:cxn>
                  <a:cxn ang="T5">
                    <a:pos x="T2" y="T3"/>
                  </a:cxn>
                </a:cxnLst>
                <a:rect l="T6" t="T7" r="T8" b="T9"/>
                <a:pathLst>
                  <a:path w="26" h="1">
                    <a:moveTo>
                      <a:pt x="26" y="0"/>
                    </a:moveTo>
                    <a:lnTo>
                      <a:pt x="0" y="1"/>
                    </a:lnTo>
                  </a:path>
                </a:pathLst>
              </a:custGeom>
              <a:solidFill>
                <a:srgbClr val="FFFFFF"/>
              </a:solidFill>
              <a:ln w="12700" cmpd="sng">
                <a:solidFill>
                  <a:srgbClr val="000000"/>
                </a:solidFill>
                <a:prstDash val="solid"/>
                <a:round/>
                <a:headEnd/>
                <a:tailEnd/>
              </a:ln>
            </p:spPr>
            <p:txBody>
              <a:bodyPr/>
              <a:lstStyle/>
              <a:p>
                <a:endParaRPr lang="es-ES"/>
              </a:p>
            </p:txBody>
          </p:sp>
          <p:sp>
            <p:nvSpPr>
              <p:cNvPr id="29" name="Text Box 63">
                <a:extLst>
                  <a:ext uri="{FF2B5EF4-FFF2-40B4-BE49-F238E27FC236}">
                    <a16:creationId xmlns:a16="http://schemas.microsoft.com/office/drawing/2014/main" id="{E71511CB-E1A5-5CC9-D1B5-4312069B38E9}"/>
                  </a:ext>
                </a:extLst>
              </p:cNvPr>
              <p:cNvSpPr txBox="1">
                <a:spLocks noChangeArrowheads="1"/>
              </p:cNvSpPr>
              <p:nvPr/>
            </p:nvSpPr>
            <p:spPr bwMode="auto">
              <a:xfrm>
                <a:off x="2040" y="2457"/>
                <a:ext cx="25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i="0" dirty="0"/>
                  <a:t>H</a:t>
                </a:r>
              </a:p>
            </p:txBody>
          </p:sp>
        </p:grpSp>
      </p:grpSp>
    </p:spTree>
    <p:extLst>
      <p:ext uri="{BB962C8B-B14F-4D97-AF65-F5344CB8AC3E}">
        <p14:creationId xmlns:p14="http://schemas.microsoft.com/office/powerpoint/2010/main" val="2327022143"/>
      </p:ext>
    </p:extLst>
  </p:cSld>
  <p:clrMapOvr>
    <a:masterClrMapping/>
  </p:clrMapOvr>
  <p:extLst>
    <p:ext uri="{6950BFC3-D8DA-4A85-94F7-54DA5524770B}">
      <p188:commentRel xmlns:p188="http://schemas.microsoft.com/office/powerpoint/2018/8/main" r:id="rId2"/>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EE0CD-4168-F5C2-17EC-625C0AD24764}"/>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C716BD2A-AF3D-9C03-C721-643AAD753DA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6DC0EC38-0829-D1FD-C29F-255C02475643}"/>
              </a:ext>
            </a:extLst>
          </p:cNvPr>
          <p:cNvSpPr>
            <a:spLocks noChangeArrowheads="1"/>
          </p:cNvSpPr>
          <p:nvPr/>
        </p:nvSpPr>
        <p:spPr bwMode="auto">
          <a:xfrm>
            <a:off x="546102" y="381937"/>
            <a:ext cx="8568082"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Material, </a:t>
            </a:r>
            <a:r>
              <a:rPr lang="es-ES_tradnl" sz="2400" dirty="0" err="1">
                <a:solidFill>
                  <a:srgbClr val="008080"/>
                </a:solidFill>
                <a:latin typeface="Univers" panose="020B0503020202020204" pitchFamily="34" charset="0"/>
              </a:rPr>
              <a:t>shading</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(parte especular) </a:t>
            </a: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792000" lvl="1" indent="-342900" algn="just">
              <a:spcBef>
                <a:spcPct val="0"/>
              </a:spcBef>
              <a:buFont typeface="Courier New" panose="02070309020205020404" pitchFamily="49" charset="0"/>
              <a:buChar char="o"/>
            </a:pPr>
            <a:r>
              <a:rPr lang="es-ES" sz="2200" dirty="0">
                <a:latin typeface="Univers" panose="020B0503020202020204" pitchFamily="34" charset="0"/>
              </a:rPr>
              <a:t>Distribución de geometría de Smith o factor de visibilidad (versión simplificada)</a:t>
            </a: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2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B10F2EFE-9FE8-EDE6-2E4B-893E12C4834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117</a:t>
            </a:fld>
            <a:endParaRPr lang="en-US" altLang="es-ES" sz="1400" dirty="0"/>
          </a:p>
        </p:txBody>
      </p:sp>
      <p:pic>
        <p:nvPicPr>
          <p:cNvPr id="11" name="Imagen 10">
            <a:extLst>
              <a:ext uri="{FF2B5EF4-FFF2-40B4-BE49-F238E27FC236}">
                <a16:creationId xmlns:a16="http://schemas.microsoft.com/office/drawing/2014/main" id="{DDC780E5-619F-BE84-7DE9-DEBFAD04CB8F}"/>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D843F7B1-4CB4-71AC-ECE2-7181A3DAF679}"/>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mc:AlternateContent xmlns:mc="http://schemas.openxmlformats.org/markup-compatibility/2006" xmlns:a14="http://schemas.microsoft.com/office/drawing/2010/main">
        <mc:Choice Requires="a14">
          <p:sp>
            <p:nvSpPr>
              <p:cNvPr id="8" name="Object 57">
                <a:extLst>
                  <a:ext uri="{FF2B5EF4-FFF2-40B4-BE49-F238E27FC236}">
                    <a16:creationId xmlns:a16="http://schemas.microsoft.com/office/drawing/2014/main" id="{D542A1B3-B06F-436D-DBC1-00C1EB02ACFE}"/>
                  </a:ext>
                </a:extLst>
              </p:cNvPr>
              <p:cNvSpPr txBox="1"/>
              <p:nvPr/>
            </p:nvSpPr>
            <p:spPr bwMode="auto">
              <a:xfrm>
                <a:off x="695188" y="2730719"/>
                <a:ext cx="6755860" cy="1234275"/>
              </a:xfrm>
              <a:prstGeom prst="rect">
                <a:avLst/>
              </a:prstGeom>
              <a:noFill/>
              <a:ln>
                <a:noFill/>
              </a:ln>
              <a:effectLst/>
            </p:spPr>
            <p:txBody>
              <a:bodyPr>
                <a:noAutofit/>
              </a:bodyPr>
              <a:lstStyle/>
              <a:p>
                <a:pPr marL="288000"/>
                <a14:m>
                  <m:oMathPara xmlns:m="http://schemas.openxmlformats.org/officeDocument/2006/math">
                    <m:oMathParaPr>
                      <m:jc m:val="left"/>
                    </m:oMathParaPr>
                    <m:oMath xmlns:m="http://schemas.openxmlformats.org/officeDocument/2006/math">
                      <m:sSub>
                        <m:sSubPr>
                          <m:ctrlPr>
                            <a:rPr lang="es-ES" sz="2200" i="1" dirty="0" smtClean="0">
                              <a:solidFill>
                                <a:srgbClr val="0070C0"/>
                              </a:solidFill>
                              <a:latin typeface="Cambria Math" panose="02040503050406030204" pitchFamily="18" charset="0"/>
                            </a:rPr>
                          </m:ctrlPr>
                        </m:sSubPr>
                        <m:e>
                          <m:r>
                            <m:rPr>
                              <m:sty m:val="p"/>
                            </m:rPr>
                            <a:rPr lang="es-ES" sz="2200" dirty="0">
                              <a:solidFill>
                                <a:srgbClr val="0070C0"/>
                              </a:solidFill>
                              <a:latin typeface="Cambria Math" panose="02040503050406030204" pitchFamily="18" charset="0"/>
                            </a:rPr>
                            <m:t>G</m:t>
                          </m:r>
                        </m:e>
                        <m:sub>
                          <m:r>
                            <m:rPr>
                              <m:sty m:val="p"/>
                            </m:rPr>
                            <a:rPr lang="es-ES" sz="2200" dirty="0">
                              <a:solidFill>
                                <a:srgbClr val="0070C0"/>
                              </a:solidFill>
                              <a:latin typeface="Cambria Math" panose="02040503050406030204" pitchFamily="18" charset="0"/>
                            </a:rPr>
                            <m:t>Smith</m:t>
                          </m:r>
                        </m:sub>
                      </m:sSub>
                      <m:r>
                        <a:rPr lang="es-ES" sz="2200" dirty="0">
                          <a:solidFill>
                            <a:srgbClr val="0070C0"/>
                          </a:solidFill>
                          <a:latin typeface="Cambria Math" panose="02040503050406030204" pitchFamily="18" charset="0"/>
                        </a:rPr>
                        <m:t>(</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N</m:t>
                          </m:r>
                        </m:e>
                      </m:acc>
                      <m:r>
                        <a:rPr lang="es-ES" sz="2200">
                          <a:solidFill>
                            <a:srgbClr val="0070C0"/>
                          </a:solidFill>
                          <a:latin typeface="Cambria Math" panose="02040503050406030204" pitchFamily="18" charset="0"/>
                        </a:rPr>
                        <m:t>, </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L</m:t>
                          </m:r>
                        </m:e>
                      </m:acc>
                      <m:r>
                        <a:rPr lang="es-ES" sz="2200">
                          <a:solidFill>
                            <a:srgbClr val="0070C0"/>
                          </a:solidFill>
                          <a:latin typeface="Cambria Math" panose="02040503050406030204" pitchFamily="18" charset="0"/>
                        </a:rPr>
                        <m:t> ,</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V</m:t>
                          </m:r>
                        </m:e>
                      </m:acc>
                      <m:r>
                        <a:rPr lang="es-ES" sz="2200" dirty="0">
                          <a:solidFill>
                            <a:srgbClr val="0070C0"/>
                          </a:solidFill>
                          <a:latin typeface="Cambria Math" panose="02040503050406030204" pitchFamily="18" charset="0"/>
                        </a:rPr>
                        <m:t>)</m:t>
                      </m:r>
                      <m:r>
                        <a:rPr lang="es-ES" sz="2200" i="1" dirty="0">
                          <a:solidFill>
                            <a:srgbClr val="0070C0"/>
                          </a:solidFill>
                          <a:latin typeface="Cambria Math" panose="02040503050406030204" pitchFamily="18" charset="0"/>
                        </a:rPr>
                        <m:t> </m:t>
                      </m:r>
                      <m:r>
                        <a:rPr lang="es-ES" sz="2200" i="1">
                          <a:solidFill>
                            <a:srgbClr val="0070C0"/>
                          </a:solidFill>
                          <a:latin typeface="Cambria Math" panose="02040503050406030204" pitchFamily="18" charset="0"/>
                        </a:rPr>
                        <m:t>=</m:t>
                      </m:r>
                      <m:sSub>
                        <m:sSubPr>
                          <m:ctrlPr>
                            <a:rPr lang="es-ES" sz="2200" i="1" dirty="0">
                              <a:solidFill>
                                <a:srgbClr val="0070C0"/>
                              </a:solidFill>
                              <a:latin typeface="Cambria Math" panose="02040503050406030204" pitchFamily="18" charset="0"/>
                            </a:rPr>
                          </m:ctrlPr>
                        </m:sSubPr>
                        <m:e>
                          <m:r>
                            <m:rPr>
                              <m:sty m:val="p"/>
                            </m:rPr>
                            <a:rPr lang="es-ES" sz="2200" dirty="0">
                              <a:solidFill>
                                <a:srgbClr val="0070C0"/>
                              </a:solidFill>
                              <a:latin typeface="Cambria Math" panose="02040503050406030204" pitchFamily="18" charset="0"/>
                            </a:rPr>
                            <m:t>G</m:t>
                          </m:r>
                        </m:e>
                        <m:sub>
                          <m:r>
                            <a:rPr lang="es-ES" sz="2200" b="0" i="0" dirty="0" smtClean="0">
                              <a:solidFill>
                                <a:srgbClr val="0070C0"/>
                              </a:solidFill>
                              <a:latin typeface="Cambria Math" panose="02040503050406030204" pitchFamily="18" charset="0"/>
                            </a:rPr>
                            <m:t>1</m:t>
                          </m:r>
                        </m:sub>
                      </m:sSub>
                      <m:r>
                        <a:rPr lang="es-ES" sz="2200" dirty="0">
                          <a:solidFill>
                            <a:srgbClr val="0070C0"/>
                          </a:solidFill>
                          <a:latin typeface="Cambria Math" panose="02040503050406030204" pitchFamily="18" charset="0"/>
                        </a:rPr>
                        <m:t>(</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N</m:t>
                          </m:r>
                        </m:e>
                      </m:acc>
                      <m:r>
                        <a:rPr lang="es-ES" sz="2200" b="0" i="0" smtClean="0">
                          <a:solidFill>
                            <a:srgbClr val="0070C0"/>
                          </a:solidFill>
                          <a:latin typeface="Cambria Math" panose="02040503050406030204" pitchFamily="18" charset="0"/>
                        </a:rPr>
                        <m:t> </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L</m:t>
                          </m:r>
                        </m:e>
                      </m:acc>
                      <m:r>
                        <a:rPr lang="es-ES" sz="2200">
                          <a:solidFill>
                            <a:srgbClr val="0070C0"/>
                          </a:solidFill>
                          <a:latin typeface="Cambria Math" panose="02040503050406030204" pitchFamily="18" charset="0"/>
                        </a:rPr>
                        <m:t> </m:t>
                      </m:r>
                      <m:r>
                        <a:rPr lang="es-ES" sz="2200" b="0" i="1" smtClean="0">
                          <a:solidFill>
                            <a:srgbClr val="0070C0"/>
                          </a:solidFill>
                          <a:latin typeface="Cambria Math" panose="02040503050406030204" pitchFamily="18" charset="0"/>
                        </a:rPr>
                        <m:t>)</m:t>
                      </m:r>
                      <m:sSub>
                        <m:sSubPr>
                          <m:ctrlPr>
                            <a:rPr lang="es-ES" sz="2200" i="1" dirty="0" smtClean="0">
                              <a:solidFill>
                                <a:srgbClr val="0070C0"/>
                              </a:solidFill>
                              <a:latin typeface="Cambria Math" panose="02040503050406030204" pitchFamily="18" charset="0"/>
                            </a:rPr>
                          </m:ctrlPr>
                        </m:sSubPr>
                        <m:e>
                          <m:r>
                            <m:rPr>
                              <m:sty m:val="p"/>
                            </m:rPr>
                            <a:rPr lang="es-ES" sz="2200" dirty="0">
                              <a:solidFill>
                                <a:srgbClr val="0070C0"/>
                              </a:solidFill>
                              <a:latin typeface="Cambria Math" panose="02040503050406030204" pitchFamily="18" charset="0"/>
                            </a:rPr>
                            <m:t>G</m:t>
                          </m:r>
                        </m:e>
                        <m:sub>
                          <m:r>
                            <a:rPr lang="es-ES" sz="2200" b="0" i="0" dirty="0" smtClean="0">
                              <a:solidFill>
                                <a:srgbClr val="0070C0"/>
                              </a:solidFill>
                              <a:latin typeface="Cambria Math" panose="02040503050406030204" pitchFamily="18" charset="0"/>
                            </a:rPr>
                            <m:t>1</m:t>
                          </m:r>
                        </m:sub>
                      </m:sSub>
                      <m:r>
                        <a:rPr lang="es-ES" sz="2200" dirty="0">
                          <a:solidFill>
                            <a:srgbClr val="0070C0"/>
                          </a:solidFill>
                          <a:latin typeface="Cambria Math" panose="02040503050406030204" pitchFamily="18" charset="0"/>
                        </a:rPr>
                        <m:t>(</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N</m:t>
                          </m:r>
                        </m:e>
                      </m:acc>
                      <m:r>
                        <a:rPr lang="es-ES" sz="2200" b="0" i="0" smtClean="0">
                          <a:solidFill>
                            <a:srgbClr val="0070C0"/>
                          </a:solidFill>
                          <a:latin typeface="Cambria Math" panose="02040503050406030204" pitchFamily="18" charset="0"/>
                        </a:rPr>
                        <m:t> </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V</m:t>
                          </m:r>
                        </m:e>
                      </m:acc>
                      <m:r>
                        <a:rPr lang="es-ES" sz="2200" dirty="0">
                          <a:solidFill>
                            <a:srgbClr val="0070C0"/>
                          </a:solidFill>
                          <a:latin typeface="Cambria Math" panose="02040503050406030204" pitchFamily="18" charset="0"/>
                        </a:rPr>
                        <m:t>)</m:t>
                      </m:r>
                    </m:oMath>
                  </m:oMathPara>
                </a14:m>
                <a:endParaRPr lang="es-ES" sz="2200" dirty="0">
                  <a:solidFill>
                    <a:srgbClr val="0070C0"/>
                  </a:solidFill>
                  <a:latin typeface="Cambria Math" panose="02040503050406030204" pitchFamily="18" charset="0"/>
                </a:endParaRPr>
              </a:p>
              <a:p>
                <a:pPr marL="288000"/>
                <a:endParaRPr lang="es-ES" sz="1200" dirty="0">
                  <a:solidFill>
                    <a:srgbClr val="0070C0"/>
                  </a:solidFill>
                  <a:latin typeface="Cambria Math" panose="02040503050406030204" pitchFamily="18" charset="0"/>
                </a:endParaRPr>
              </a:p>
              <a:p>
                <a:pPr marL="288000"/>
                <a14:m>
                  <m:oMathPara xmlns:m="http://schemas.openxmlformats.org/officeDocument/2006/math">
                    <m:oMathParaPr>
                      <m:jc m:val="left"/>
                    </m:oMathParaPr>
                    <m:oMath xmlns:m="http://schemas.openxmlformats.org/officeDocument/2006/math">
                      <m:sSub>
                        <m:sSubPr>
                          <m:ctrlPr>
                            <a:rPr lang="es-ES" sz="2200" i="1" dirty="0">
                              <a:solidFill>
                                <a:srgbClr val="0070C0"/>
                              </a:solidFill>
                              <a:latin typeface="Cambria Math" panose="02040503050406030204" pitchFamily="18" charset="0"/>
                            </a:rPr>
                          </m:ctrlPr>
                        </m:sSubPr>
                        <m:e>
                          <m:r>
                            <m:rPr>
                              <m:sty m:val="p"/>
                            </m:rPr>
                            <a:rPr lang="es-ES" sz="2200" i="0" dirty="0">
                              <a:solidFill>
                                <a:srgbClr val="0070C0"/>
                              </a:solidFill>
                              <a:latin typeface="Cambria Math" panose="02040503050406030204" pitchFamily="18" charset="0"/>
                            </a:rPr>
                            <m:t>G</m:t>
                          </m:r>
                        </m:e>
                        <m:sub>
                          <m:r>
                            <a:rPr lang="es-ES" sz="2200" i="0" dirty="0">
                              <a:solidFill>
                                <a:srgbClr val="0070C0"/>
                              </a:solidFill>
                              <a:latin typeface="Cambria Math" panose="02040503050406030204" pitchFamily="18" charset="0"/>
                            </a:rPr>
                            <m:t>1</m:t>
                          </m:r>
                        </m:sub>
                      </m:sSub>
                      <m:d>
                        <m:dPr>
                          <m:ctrlPr>
                            <a:rPr lang="es-ES" sz="2200" i="1" dirty="0">
                              <a:solidFill>
                                <a:srgbClr val="0070C0"/>
                              </a:solidFill>
                              <a:latin typeface="Cambria Math" panose="02040503050406030204" pitchFamily="18" charset="0"/>
                            </a:rPr>
                          </m:ctrlPr>
                        </m:dPr>
                        <m:e>
                          <m:r>
                            <m:rPr>
                              <m:sty m:val="p"/>
                            </m:rPr>
                            <a:rPr lang="es-ES" sz="2200" b="0" i="0" dirty="0" smtClean="0">
                              <a:solidFill>
                                <a:srgbClr val="0070C0"/>
                              </a:solidFill>
                              <a:latin typeface="Cambria Math" panose="02040503050406030204" pitchFamily="18" charset="0"/>
                            </a:rPr>
                            <m:t>x</m:t>
                          </m:r>
                        </m:e>
                      </m:d>
                      <m:r>
                        <a:rPr lang="es-ES" sz="2200" b="0" i="0" smtClean="0">
                          <a:solidFill>
                            <a:srgbClr val="0070C0"/>
                          </a:solidFill>
                          <a:latin typeface="Cambria Math" panose="02040503050406030204" pitchFamily="18" charset="0"/>
                        </a:rPr>
                        <m:t>=</m:t>
                      </m:r>
                      <m:f>
                        <m:fPr>
                          <m:ctrlPr>
                            <a:rPr lang="es-ES" sz="2200" b="0" i="1" smtClean="0">
                              <a:solidFill>
                                <a:srgbClr val="0070C0"/>
                              </a:solidFill>
                              <a:latin typeface="Cambria Math" panose="02040503050406030204" pitchFamily="18" charset="0"/>
                            </a:rPr>
                          </m:ctrlPr>
                        </m:fPr>
                        <m:num>
                          <m:r>
                            <m:rPr>
                              <m:sty m:val="p"/>
                            </m:rPr>
                            <a:rPr lang="es-ES" sz="2200" b="0" i="0" smtClean="0">
                              <a:solidFill>
                                <a:srgbClr val="0070C0"/>
                              </a:solidFill>
                              <a:latin typeface="Cambria Math" panose="02040503050406030204" pitchFamily="18" charset="0"/>
                            </a:rPr>
                            <m:t>x</m:t>
                          </m:r>
                        </m:num>
                        <m:den>
                          <m:r>
                            <m:rPr>
                              <m:sty m:val="p"/>
                            </m:rPr>
                            <a:rPr lang="es-ES" sz="2200" b="0" i="0" smtClean="0">
                              <a:solidFill>
                                <a:srgbClr val="0070C0"/>
                              </a:solidFill>
                              <a:latin typeface="Cambria Math" panose="02040503050406030204" pitchFamily="18" charset="0"/>
                            </a:rPr>
                            <m:t>x</m:t>
                          </m:r>
                          <m:d>
                            <m:dPr>
                              <m:ctrlPr>
                                <a:rPr lang="es-ES" sz="2200" b="0" i="1" smtClean="0">
                                  <a:solidFill>
                                    <a:srgbClr val="0070C0"/>
                                  </a:solidFill>
                                  <a:latin typeface="Cambria Math" panose="02040503050406030204" pitchFamily="18" charset="0"/>
                                </a:rPr>
                              </m:ctrlPr>
                            </m:dPr>
                            <m:e>
                              <m:r>
                                <a:rPr lang="es-ES" sz="2200" b="0" i="0" smtClean="0">
                                  <a:solidFill>
                                    <a:srgbClr val="0070C0"/>
                                  </a:solidFill>
                                  <a:latin typeface="Cambria Math" panose="02040503050406030204" pitchFamily="18" charset="0"/>
                                </a:rPr>
                                <m:t>1−</m:t>
                              </m:r>
                              <m:r>
                                <m:rPr>
                                  <m:sty m:val="p"/>
                                </m:rPr>
                                <a:rPr lang="es-ES" sz="2200" b="0" i="0" smtClean="0">
                                  <a:solidFill>
                                    <a:srgbClr val="0070C0"/>
                                  </a:solidFill>
                                  <a:latin typeface="Cambria Math" panose="02040503050406030204" pitchFamily="18" charset="0"/>
                                </a:rPr>
                                <m:t>k</m:t>
                              </m:r>
                            </m:e>
                          </m:d>
                          <m:r>
                            <a:rPr lang="es-ES" sz="2200" b="0" i="0" smtClean="0">
                              <a:solidFill>
                                <a:srgbClr val="0070C0"/>
                              </a:solidFill>
                              <a:latin typeface="Cambria Math" panose="02040503050406030204" pitchFamily="18" charset="0"/>
                            </a:rPr>
                            <m:t>+</m:t>
                          </m:r>
                          <m:r>
                            <m:rPr>
                              <m:sty m:val="p"/>
                            </m:rPr>
                            <a:rPr lang="es-ES" sz="2200" b="0" i="0" smtClean="0">
                              <a:solidFill>
                                <a:srgbClr val="0070C0"/>
                              </a:solidFill>
                              <a:latin typeface="Cambria Math" panose="02040503050406030204" pitchFamily="18" charset="0"/>
                            </a:rPr>
                            <m:t>k</m:t>
                          </m:r>
                        </m:den>
                      </m:f>
                    </m:oMath>
                  </m:oMathPara>
                </a14:m>
                <a:endParaRPr lang="es-ES" sz="2200" dirty="0">
                  <a:solidFill>
                    <a:srgbClr val="0070C0"/>
                  </a:solidFill>
                  <a:latin typeface="Cambria Math" panose="02040503050406030204" pitchFamily="18" charset="0"/>
                </a:endParaRPr>
              </a:p>
              <a:p>
                <a:pPr marL="288000"/>
                <a:endParaRPr lang="es-ES" sz="1200" dirty="0">
                  <a:solidFill>
                    <a:srgbClr val="0070C0"/>
                  </a:solidFill>
                  <a:latin typeface="Cambria Math" panose="02040503050406030204" pitchFamily="18" charset="0"/>
                </a:endParaRPr>
              </a:p>
              <a:p>
                <a:pPr marL="288000"/>
                <a:r>
                  <a:rPr lang="es-ES" sz="2200" dirty="0">
                    <a:solidFill>
                      <a:srgbClr val="0070C0"/>
                    </a:solidFill>
                    <a:latin typeface="Cambria Math" panose="02040503050406030204" pitchFamily="18" charset="0"/>
                  </a:rPr>
                  <a:t>k = </a:t>
                </a:r>
                <a14:m>
                  <m:oMath xmlns:m="http://schemas.openxmlformats.org/officeDocument/2006/math">
                    <m:f>
                      <m:fPr>
                        <m:ctrlPr>
                          <a:rPr lang="es-ES" i="1" smtClean="0">
                            <a:solidFill>
                              <a:srgbClr val="0070C0"/>
                            </a:solidFill>
                            <a:latin typeface="Cambria Math" panose="02040503050406030204" pitchFamily="18" charset="0"/>
                          </a:rPr>
                        </m:ctrlPr>
                      </m:fPr>
                      <m:num>
                        <m:sSup>
                          <m:sSupPr>
                            <m:ctrlPr>
                              <a:rPr lang="es-ES" i="1" smtClean="0">
                                <a:solidFill>
                                  <a:srgbClr val="0070C0"/>
                                </a:solidFill>
                                <a:latin typeface="Cambria Math" panose="02040503050406030204" pitchFamily="18" charset="0"/>
                              </a:rPr>
                            </m:ctrlPr>
                          </m:sSupPr>
                          <m:e>
                            <m:d>
                              <m:dPr>
                                <m:ctrlPr>
                                  <a:rPr lang="es-ES" i="1" smtClean="0">
                                    <a:solidFill>
                                      <a:srgbClr val="0070C0"/>
                                    </a:solidFill>
                                    <a:latin typeface="Cambria Math" panose="02040503050406030204" pitchFamily="18" charset="0"/>
                                  </a:rPr>
                                </m:ctrlPr>
                              </m:dPr>
                              <m:e>
                                <m:sSup>
                                  <m:sSupPr>
                                    <m:ctrlPr>
                                      <a:rPr lang="es-ES" i="1" smtClean="0">
                                        <a:solidFill>
                                          <a:srgbClr val="0070C0"/>
                                        </a:solidFill>
                                        <a:latin typeface="Cambria Math" panose="02040503050406030204" pitchFamily="18" charset="0"/>
                                      </a:rPr>
                                    </m:ctrlPr>
                                  </m:sSupPr>
                                  <m:e>
                                    <m:r>
                                      <a:rPr lang="es-ES" b="0" i="1" smtClean="0">
                                        <a:solidFill>
                                          <a:srgbClr val="0070C0"/>
                                        </a:solidFill>
                                        <a:latin typeface="Cambria Math" panose="02040503050406030204" pitchFamily="18" charset="0"/>
                                      </a:rPr>
                                      <m:t>𝑟𝑢𝑔𝑜𝑠𝑖𝑑𝑎𝑑</m:t>
                                    </m:r>
                                  </m:e>
                                  <m:sup>
                                    <m:r>
                                      <a:rPr lang="es-ES" b="0" i="1" smtClean="0">
                                        <a:solidFill>
                                          <a:srgbClr val="0070C0"/>
                                        </a:solidFill>
                                        <a:latin typeface="Cambria Math" panose="02040503050406030204" pitchFamily="18" charset="0"/>
                                      </a:rPr>
                                      <m:t>2</m:t>
                                    </m:r>
                                  </m:sup>
                                </m:sSup>
                                <m:r>
                                  <a:rPr lang="es-ES" b="0" i="1" smtClean="0">
                                    <a:solidFill>
                                      <a:srgbClr val="0070C0"/>
                                    </a:solidFill>
                                    <a:latin typeface="Cambria Math" panose="02040503050406030204" pitchFamily="18" charset="0"/>
                                  </a:rPr>
                                  <m:t>+1</m:t>
                                </m:r>
                              </m:e>
                            </m:d>
                          </m:e>
                          <m:sup>
                            <m:r>
                              <a:rPr lang="es-ES" b="0" i="1" smtClean="0">
                                <a:solidFill>
                                  <a:srgbClr val="0070C0"/>
                                </a:solidFill>
                                <a:latin typeface="Cambria Math" panose="02040503050406030204" pitchFamily="18" charset="0"/>
                              </a:rPr>
                              <m:t>2</m:t>
                            </m:r>
                          </m:sup>
                        </m:sSup>
                      </m:num>
                      <m:den>
                        <m:r>
                          <a:rPr lang="es-ES" b="0" i="1" smtClean="0">
                            <a:solidFill>
                              <a:srgbClr val="0070C0"/>
                            </a:solidFill>
                            <a:latin typeface="Cambria Math" panose="02040503050406030204" pitchFamily="18" charset="0"/>
                          </a:rPr>
                          <m:t>8</m:t>
                        </m:r>
                      </m:den>
                    </m:f>
                  </m:oMath>
                </a14:m>
                <a:endParaRPr lang="es-ES" dirty="0">
                  <a:solidFill>
                    <a:srgbClr val="0070C0"/>
                  </a:solidFill>
                  <a:latin typeface="Cambria Math" panose="02040503050406030204" pitchFamily="18" charset="0"/>
                </a:endParaRPr>
              </a:p>
              <a:p>
                <a:pPr marL="288000"/>
                <a:endParaRPr lang="es-ES" sz="1800" dirty="0">
                  <a:solidFill>
                    <a:srgbClr val="0070C0"/>
                  </a:solidFill>
                  <a:latin typeface="Cambria Math" panose="02040503050406030204" pitchFamily="18" charset="0"/>
                </a:endParaRPr>
              </a:p>
              <a:p>
                <a:pPr marL="288000"/>
                <a:endParaRPr lang="es-ES" sz="1800" dirty="0">
                  <a:solidFill>
                    <a:srgbClr val="0070C0"/>
                  </a:solidFill>
                  <a:latin typeface="Cambria Math" panose="02040503050406030204" pitchFamily="18" charset="0"/>
                </a:endParaRPr>
              </a:p>
              <a:p>
                <a:pPr marL="288000"/>
                <a:endParaRPr lang="es-ES" sz="1800" dirty="0">
                  <a:solidFill>
                    <a:srgbClr val="0070C0"/>
                  </a:solidFill>
                  <a:latin typeface="Cambria Math" panose="02040503050406030204" pitchFamily="18" charset="0"/>
                </a:endParaRPr>
              </a:p>
              <a:p>
                <a:pPr marL="288000"/>
                <a14:m>
                  <m:oMath xmlns:m="http://schemas.openxmlformats.org/officeDocument/2006/math">
                    <m:sSub>
                      <m:sSubPr>
                        <m:ctrlPr>
                          <a:rPr lang="es-ES" sz="2200" i="1" dirty="0">
                            <a:solidFill>
                              <a:srgbClr val="0070C0"/>
                            </a:solidFill>
                            <a:latin typeface="Cambria Math" panose="02040503050406030204" pitchFamily="18" charset="0"/>
                          </a:rPr>
                        </m:ctrlPr>
                      </m:sSubPr>
                      <m:e>
                        <m:r>
                          <m:rPr>
                            <m:sty m:val="p"/>
                          </m:rPr>
                          <a:rPr lang="es-ES" sz="2200" dirty="0">
                            <a:solidFill>
                              <a:srgbClr val="0070C0"/>
                            </a:solidFill>
                            <a:latin typeface="Cambria Math" panose="02040503050406030204" pitchFamily="18" charset="0"/>
                          </a:rPr>
                          <m:t>G</m:t>
                        </m:r>
                      </m:e>
                      <m:sub>
                        <m:r>
                          <a:rPr lang="es-ES" sz="2200" dirty="0">
                            <a:solidFill>
                              <a:srgbClr val="0070C0"/>
                            </a:solidFill>
                            <a:latin typeface="Cambria Math" panose="02040503050406030204" pitchFamily="18" charset="0"/>
                          </a:rPr>
                          <m:t>1</m:t>
                        </m:r>
                      </m:sub>
                    </m:sSub>
                    <m:r>
                      <a:rPr lang="es-ES" sz="2200" dirty="0">
                        <a:solidFill>
                          <a:srgbClr val="0070C0"/>
                        </a:solidFill>
                        <a:latin typeface="Cambria Math" panose="02040503050406030204" pitchFamily="18" charset="0"/>
                      </a:rPr>
                      <m:t>(</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N</m:t>
                        </m:r>
                      </m:e>
                    </m:acc>
                    <m:r>
                      <a:rPr lang="es-ES" sz="2200">
                        <a:solidFill>
                          <a:srgbClr val="0070C0"/>
                        </a:solidFill>
                        <a:latin typeface="Cambria Math" panose="02040503050406030204" pitchFamily="18" charset="0"/>
                      </a:rPr>
                      <m:t> </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L</m:t>
                        </m:r>
                      </m:e>
                    </m:acc>
                    <m:r>
                      <a:rPr lang="es-ES" sz="2200">
                        <a:solidFill>
                          <a:srgbClr val="0070C0"/>
                        </a:solidFill>
                        <a:latin typeface="Cambria Math" panose="02040503050406030204" pitchFamily="18" charset="0"/>
                      </a:rPr>
                      <m:t> </m:t>
                    </m:r>
                    <m:r>
                      <a:rPr lang="es-ES" sz="2200" i="1">
                        <a:solidFill>
                          <a:srgbClr val="0070C0"/>
                        </a:solidFill>
                        <a:latin typeface="Cambria Math" panose="02040503050406030204" pitchFamily="18" charset="0"/>
                      </a:rPr>
                      <m:t>)</m:t>
                    </m:r>
                  </m:oMath>
                </a14:m>
                <a:r>
                  <a:rPr lang="es-ES" sz="2200" dirty="0">
                    <a:solidFill>
                      <a:srgbClr val="0070C0"/>
                    </a:solidFill>
                    <a:latin typeface="Cambria Math" panose="02040503050406030204" pitchFamily="18" charset="0"/>
                  </a:rPr>
                  <a:t> </a:t>
                </a:r>
                <a:r>
                  <a:rPr lang="es-ES" sz="2200" dirty="0" err="1">
                    <a:solidFill>
                      <a:srgbClr val="0070C0"/>
                    </a:solidFill>
                    <a:latin typeface="Cambria Math" panose="02040503050406030204" pitchFamily="18" charset="0"/>
                  </a:rPr>
                  <a:t>microfacetas</a:t>
                </a:r>
                <a:r>
                  <a:rPr lang="es-ES" sz="2200" dirty="0">
                    <a:solidFill>
                      <a:srgbClr val="0070C0"/>
                    </a:solidFill>
                    <a:latin typeface="Cambria Math" panose="02040503050406030204" pitchFamily="18" charset="0"/>
                  </a:rPr>
                  <a:t> visibles a la luz</a:t>
                </a:r>
              </a:p>
              <a:p>
                <a:pPr marL="288000"/>
                <a:endParaRPr lang="es-ES" sz="1000" dirty="0">
                  <a:solidFill>
                    <a:srgbClr val="0070C0"/>
                  </a:solidFill>
                  <a:latin typeface="Cambria Math" panose="02040503050406030204" pitchFamily="18" charset="0"/>
                </a:endParaRPr>
              </a:p>
              <a:p>
                <a:pPr marL="288000"/>
                <a14:m>
                  <m:oMathPara xmlns:m="http://schemas.openxmlformats.org/officeDocument/2006/math">
                    <m:oMathParaPr>
                      <m:jc m:val="left"/>
                    </m:oMathParaPr>
                    <m:oMath xmlns:m="http://schemas.openxmlformats.org/officeDocument/2006/math">
                      <m:sSub>
                        <m:sSubPr>
                          <m:ctrlPr>
                            <a:rPr lang="es-ES" sz="2200" i="1" dirty="0">
                              <a:solidFill>
                                <a:srgbClr val="0070C0"/>
                              </a:solidFill>
                              <a:latin typeface="Cambria Math" panose="02040503050406030204" pitchFamily="18" charset="0"/>
                            </a:rPr>
                          </m:ctrlPr>
                        </m:sSubPr>
                        <m:e>
                          <m:r>
                            <m:rPr>
                              <m:sty m:val="p"/>
                            </m:rPr>
                            <a:rPr lang="es-ES" sz="2200" dirty="0">
                              <a:solidFill>
                                <a:srgbClr val="0070C0"/>
                              </a:solidFill>
                              <a:latin typeface="Cambria Math" panose="02040503050406030204" pitchFamily="18" charset="0"/>
                            </a:rPr>
                            <m:t>G</m:t>
                          </m:r>
                        </m:e>
                        <m:sub>
                          <m:r>
                            <a:rPr lang="es-ES" sz="2200" dirty="0">
                              <a:solidFill>
                                <a:srgbClr val="0070C0"/>
                              </a:solidFill>
                              <a:latin typeface="Cambria Math" panose="02040503050406030204" pitchFamily="18" charset="0"/>
                            </a:rPr>
                            <m:t>1</m:t>
                          </m:r>
                        </m:sub>
                      </m:sSub>
                      <m:d>
                        <m:dPr>
                          <m:ctrlPr>
                            <a:rPr lang="es-ES" sz="2200" i="1" dirty="0">
                              <a:solidFill>
                                <a:srgbClr val="0070C0"/>
                              </a:solidFill>
                              <a:latin typeface="Cambria Math" panose="02040503050406030204" pitchFamily="18" charset="0"/>
                            </a:rPr>
                          </m:ctrlPr>
                        </m:dPr>
                        <m:e>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N</m:t>
                              </m:r>
                            </m:e>
                          </m:acc>
                          <m:r>
                            <a:rPr lang="es-ES" sz="2200">
                              <a:solidFill>
                                <a:srgbClr val="0070C0"/>
                              </a:solidFill>
                              <a:latin typeface="Cambria Math" panose="02040503050406030204" pitchFamily="18" charset="0"/>
                            </a:rPr>
                            <m:t> </m:t>
                          </m:r>
                          <m:acc>
                            <m:accPr>
                              <m:chr m:val="⃗"/>
                              <m:ctrlPr>
                                <a:rPr lang="es-ES" sz="2200" i="1">
                                  <a:solidFill>
                                    <a:srgbClr val="0070C0"/>
                                  </a:solidFill>
                                  <a:latin typeface="Cambria Math" panose="02040503050406030204" pitchFamily="18" charset="0"/>
                                </a:rPr>
                              </m:ctrlPr>
                            </m:accPr>
                            <m:e>
                              <m:r>
                                <m:rPr>
                                  <m:sty m:val="p"/>
                                </m:rPr>
                                <a:rPr lang="es-ES" sz="2200">
                                  <a:solidFill>
                                    <a:srgbClr val="0070C0"/>
                                  </a:solidFill>
                                  <a:latin typeface="Cambria Math" panose="02040503050406030204" pitchFamily="18" charset="0"/>
                                </a:rPr>
                                <m:t>V</m:t>
                              </m:r>
                            </m:e>
                          </m:acc>
                        </m:e>
                      </m:d>
                      <m:r>
                        <a:rPr lang="es-ES" sz="2200" dirty="0">
                          <a:solidFill>
                            <a:srgbClr val="0070C0"/>
                          </a:solidFill>
                          <a:latin typeface="Cambria Math" panose="02040503050406030204" pitchFamily="18" charset="0"/>
                        </a:rPr>
                        <m:t> </m:t>
                      </m:r>
                      <m:r>
                        <m:rPr>
                          <m:sty m:val="p"/>
                        </m:rPr>
                        <a:rPr lang="es-ES" sz="2200" i="0" dirty="0">
                          <a:solidFill>
                            <a:srgbClr val="0070C0"/>
                          </a:solidFill>
                          <a:latin typeface="Cambria Math" panose="02040503050406030204" pitchFamily="18" charset="0"/>
                        </a:rPr>
                        <m:t>microfacetas</m:t>
                      </m:r>
                      <m:r>
                        <a:rPr lang="es-ES" sz="2200" i="0" dirty="0">
                          <a:solidFill>
                            <a:srgbClr val="0070C0"/>
                          </a:solidFill>
                          <a:latin typeface="Cambria Math" panose="02040503050406030204" pitchFamily="18" charset="0"/>
                        </a:rPr>
                        <m:t> </m:t>
                      </m:r>
                      <m:r>
                        <m:rPr>
                          <m:sty m:val="p"/>
                        </m:rPr>
                        <a:rPr lang="es-ES" sz="2200" i="0" dirty="0">
                          <a:solidFill>
                            <a:srgbClr val="0070C0"/>
                          </a:solidFill>
                          <a:latin typeface="Cambria Math" panose="02040503050406030204" pitchFamily="18" charset="0"/>
                        </a:rPr>
                        <m:t>visibles</m:t>
                      </m:r>
                      <m:r>
                        <a:rPr lang="es-ES" sz="2200" i="0" dirty="0">
                          <a:solidFill>
                            <a:srgbClr val="0070C0"/>
                          </a:solidFill>
                          <a:latin typeface="Cambria Math" panose="02040503050406030204" pitchFamily="18" charset="0"/>
                        </a:rPr>
                        <m:t> </m:t>
                      </m:r>
                      <m:r>
                        <m:rPr>
                          <m:sty m:val="p"/>
                        </m:rPr>
                        <a:rPr lang="es-ES" sz="2200" i="0" dirty="0">
                          <a:solidFill>
                            <a:srgbClr val="0070C0"/>
                          </a:solidFill>
                          <a:latin typeface="Cambria Math" panose="02040503050406030204" pitchFamily="18" charset="0"/>
                        </a:rPr>
                        <m:t>al</m:t>
                      </m:r>
                      <m:r>
                        <a:rPr lang="es-ES" sz="2200" i="0" dirty="0">
                          <a:solidFill>
                            <a:srgbClr val="0070C0"/>
                          </a:solidFill>
                          <a:latin typeface="Cambria Math" panose="02040503050406030204" pitchFamily="18" charset="0"/>
                        </a:rPr>
                        <m:t> </m:t>
                      </m:r>
                      <m:r>
                        <m:rPr>
                          <m:sty m:val="p"/>
                        </m:rPr>
                        <a:rPr lang="es-ES" sz="2200" i="0" dirty="0">
                          <a:solidFill>
                            <a:srgbClr val="0070C0"/>
                          </a:solidFill>
                          <a:latin typeface="Cambria Math" panose="02040503050406030204" pitchFamily="18" charset="0"/>
                        </a:rPr>
                        <m:t>observador</m:t>
                      </m:r>
                    </m:oMath>
                  </m:oMathPara>
                </a14:m>
                <a:endParaRPr lang="es-ES" sz="2200" dirty="0">
                  <a:solidFill>
                    <a:srgbClr val="0070C0"/>
                  </a:solidFill>
                  <a:latin typeface="Cambria Math" panose="02040503050406030204" pitchFamily="18" charset="0"/>
                </a:endParaRPr>
              </a:p>
              <a:p>
                <a:pPr marL="288000"/>
                <a:endParaRPr lang="es-ES" sz="2200" dirty="0">
                  <a:solidFill>
                    <a:srgbClr val="0070C0"/>
                  </a:solidFill>
                  <a:latin typeface="Cambria Math" panose="02040503050406030204" pitchFamily="18" charset="0"/>
                </a:endParaRPr>
              </a:p>
            </p:txBody>
          </p:sp>
        </mc:Choice>
        <mc:Fallback xmlns="">
          <p:sp>
            <p:nvSpPr>
              <p:cNvPr id="8" name="Object 57">
                <a:extLst>
                  <a:ext uri="{FF2B5EF4-FFF2-40B4-BE49-F238E27FC236}">
                    <a16:creationId xmlns:a16="http://schemas.microsoft.com/office/drawing/2014/main" id="{D542A1B3-B06F-436D-DBC1-00C1EB02ACFE}"/>
                  </a:ext>
                </a:extLst>
              </p:cNvPr>
              <p:cNvSpPr txBox="1">
                <a:spLocks noRot="1" noChangeAspect="1" noMove="1" noResize="1" noEditPoints="1" noAdjustHandles="1" noChangeArrowheads="1" noChangeShapeType="1" noTextEdit="1"/>
              </p:cNvSpPr>
              <p:nvPr/>
            </p:nvSpPr>
            <p:spPr bwMode="auto">
              <a:xfrm>
                <a:off x="695188" y="2730719"/>
                <a:ext cx="6755860" cy="1234275"/>
              </a:xfrm>
              <a:prstGeom prst="rect">
                <a:avLst/>
              </a:prstGeom>
              <a:blipFill>
                <a:blip r:embed="rId4"/>
                <a:stretch>
                  <a:fillRect b="-209406"/>
                </a:stretch>
              </a:blipFill>
              <a:ln>
                <a:noFill/>
              </a:ln>
              <a:effectLst/>
            </p:spPr>
            <p:txBody>
              <a:bodyPr/>
              <a:lstStyle/>
              <a:p>
                <a:r>
                  <a:rPr lang="es-ES">
                    <a:noFill/>
                  </a:rPr>
                  <a:t> </a:t>
                </a:r>
              </a:p>
            </p:txBody>
          </p:sp>
        </mc:Fallback>
      </mc:AlternateContent>
      <p:pic>
        <p:nvPicPr>
          <p:cNvPr id="52" name="Imagen 51">
            <a:extLst>
              <a:ext uri="{FF2B5EF4-FFF2-40B4-BE49-F238E27FC236}">
                <a16:creationId xmlns:a16="http://schemas.microsoft.com/office/drawing/2014/main" id="{B3E8291B-6F5F-82F6-AD09-ED0DAEF32BEA}"/>
              </a:ext>
            </a:extLst>
          </p:cNvPr>
          <p:cNvPicPr>
            <a:picLocks noChangeAspect="1"/>
          </p:cNvPicPr>
          <p:nvPr/>
        </p:nvPicPr>
        <p:blipFill>
          <a:blip r:embed="rId5"/>
          <a:stretch>
            <a:fillRect/>
          </a:stretch>
        </p:blipFill>
        <p:spPr>
          <a:xfrm>
            <a:off x="5563178" y="2196923"/>
            <a:ext cx="4580127" cy="3657599"/>
          </a:xfrm>
          <a:prstGeom prst="rect">
            <a:avLst/>
          </a:prstGeom>
        </p:spPr>
      </p:pic>
    </p:spTree>
    <p:extLst>
      <p:ext uri="{BB962C8B-B14F-4D97-AF65-F5344CB8AC3E}">
        <p14:creationId xmlns:p14="http://schemas.microsoft.com/office/powerpoint/2010/main" val="1281165143"/>
      </p:ext>
    </p:extLst>
  </p:cSld>
  <p:clrMapOvr>
    <a:masterClrMapping/>
  </p:clrMapOvr>
  <p:extLst>
    <p:ext uri="{6950BFC3-D8DA-4A85-94F7-54DA5524770B}">
      <p188:commentRel xmlns:p188="http://schemas.microsoft.com/office/powerpoint/2018/8/main" r:id="rId2"/>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F9849-D7E5-3771-18B0-82A3A212B175}"/>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D54CFD42-0621-FBA5-033C-EE61629C757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7C814E37-7660-9ABF-1A3D-75CF68C08FEF}"/>
              </a:ext>
            </a:extLst>
          </p:cNvPr>
          <p:cNvSpPr>
            <a:spLocks noChangeArrowheads="1"/>
          </p:cNvSpPr>
          <p:nvPr/>
        </p:nvSpPr>
        <p:spPr bwMode="auto">
          <a:xfrm>
            <a:off x="546102" y="381937"/>
            <a:ext cx="8568082"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Material, </a:t>
            </a:r>
            <a:r>
              <a:rPr lang="es-ES_tradnl" sz="2400" dirty="0" err="1">
                <a:solidFill>
                  <a:srgbClr val="008080"/>
                </a:solidFill>
                <a:latin typeface="Univers" panose="020B0503020202020204" pitchFamily="34" charset="0"/>
              </a:rPr>
              <a:t>shading</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(parte especular) </a:t>
            </a: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792000" lvl="1" indent="-342900" algn="just">
              <a:spcBef>
                <a:spcPct val="0"/>
              </a:spcBef>
              <a:buFont typeface="Courier New" panose="02070309020205020404" pitchFamily="49" charset="0"/>
              <a:buChar char="o"/>
            </a:pPr>
            <a:r>
              <a:rPr lang="es-ES" sz="2200" dirty="0">
                <a:latin typeface="Univers" panose="020B0503020202020204" pitchFamily="34" charset="0"/>
              </a:rPr>
              <a:t>El modelo de </a:t>
            </a:r>
            <a:r>
              <a:rPr lang="es-ES" sz="2200" dirty="0" err="1">
                <a:solidFill>
                  <a:srgbClr val="008080"/>
                </a:solidFill>
                <a:latin typeface="Univers" panose="020B0503020202020204" pitchFamily="34" charset="0"/>
              </a:rPr>
              <a:t>Toon</a:t>
            </a:r>
            <a:r>
              <a:rPr lang="es-ES" sz="2200" dirty="0">
                <a:latin typeface="Univers" panose="020B0503020202020204" pitchFamily="34" charset="0"/>
              </a:rPr>
              <a:t> se calcula a partir del modelo de </a:t>
            </a:r>
            <a:r>
              <a:rPr lang="en-US" altLang="es-ES" sz="2200" dirty="0">
                <a:solidFill>
                  <a:srgbClr val="008080"/>
                </a:solidFill>
                <a:latin typeface="Univers" panose="020B0503020202020204" pitchFamily="34" charset="0"/>
              </a:rPr>
              <a:t>Phong-Blinn</a:t>
            </a:r>
            <a:r>
              <a:rPr lang="es-ES" sz="2200" dirty="0">
                <a:latin typeface="Univers" panose="020B0503020202020204" pitchFamily="34" charset="0"/>
              </a:rPr>
              <a:t> que se discretiza</a:t>
            </a: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2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B4C2058A-AB77-750F-9AA0-5B5E87979D17}"/>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118</a:t>
            </a:fld>
            <a:endParaRPr lang="en-US" altLang="es-ES" sz="1400" dirty="0"/>
          </a:p>
        </p:txBody>
      </p:sp>
      <p:pic>
        <p:nvPicPr>
          <p:cNvPr id="11" name="Imagen 10">
            <a:extLst>
              <a:ext uri="{FF2B5EF4-FFF2-40B4-BE49-F238E27FC236}">
                <a16:creationId xmlns:a16="http://schemas.microsoft.com/office/drawing/2014/main" id="{3E242F84-C641-09F1-9B7D-556E6876E3C8}"/>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28735CFB-EF9B-610A-A483-370E1F0B78C1}"/>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mc:AlternateContent xmlns:mc="http://schemas.openxmlformats.org/markup-compatibility/2006" xmlns:a14="http://schemas.microsoft.com/office/drawing/2010/main">
        <mc:Choice Requires="a14">
          <p:sp>
            <p:nvSpPr>
              <p:cNvPr id="2" name="Object 57">
                <a:extLst>
                  <a:ext uri="{FF2B5EF4-FFF2-40B4-BE49-F238E27FC236}">
                    <a16:creationId xmlns:a16="http://schemas.microsoft.com/office/drawing/2014/main" id="{1FFE0897-C16D-8674-EFA8-CE74BC21D3FE}"/>
                  </a:ext>
                </a:extLst>
              </p:cNvPr>
              <p:cNvSpPr txBox="1"/>
              <p:nvPr/>
            </p:nvSpPr>
            <p:spPr bwMode="auto">
              <a:xfrm>
                <a:off x="3427025" y="3058963"/>
                <a:ext cx="6638767" cy="2050912"/>
              </a:xfrm>
              <a:prstGeom prst="rect">
                <a:avLst/>
              </a:prstGeom>
              <a:noFill/>
              <a:ln>
                <a:noFill/>
              </a:ln>
              <a:effectLst/>
            </p:spPr>
            <p:txBody>
              <a:bodyPr>
                <a:noAutofit/>
              </a:bodyPr>
              <a:lstStyle/>
              <a:p>
                <a:pPr marL="288000"/>
                <a14:m>
                  <m:oMathPara xmlns:m="http://schemas.openxmlformats.org/officeDocument/2006/math">
                    <m:oMathParaPr>
                      <m:jc m:val="left"/>
                    </m:oMathParaPr>
                    <m:oMath xmlns:m="http://schemas.openxmlformats.org/officeDocument/2006/math">
                      <m:sSub>
                        <m:sSubPr>
                          <m:ctrlPr>
                            <a:rPr lang="es-ES" sz="2800" i="1" smtClean="0">
                              <a:solidFill>
                                <a:srgbClr val="0070C0"/>
                              </a:solidFill>
                              <a:latin typeface="Cambria Math" panose="02040503050406030204" pitchFamily="18" charset="0"/>
                            </a:rPr>
                          </m:ctrlPr>
                        </m:sSubPr>
                        <m:e>
                          <m:r>
                            <m:rPr>
                              <m:nor/>
                            </m:rPr>
                            <a:rPr lang="es-ES" sz="2800">
                              <a:solidFill>
                                <a:srgbClr val="0070C0"/>
                              </a:solidFill>
                              <a:latin typeface="Cambria Math" panose="02040503050406030204" pitchFamily="18" charset="0"/>
                            </a:rPr>
                            <m:t>I</m:t>
                          </m:r>
                        </m:e>
                        <m:sub>
                          <m:r>
                            <m:rPr>
                              <m:sty m:val="p"/>
                            </m:rPr>
                            <a:rPr lang="es-ES" sz="2800" b="0" i="0" smtClean="0">
                              <a:solidFill>
                                <a:srgbClr val="0070C0"/>
                              </a:solidFill>
                              <a:latin typeface="Cambria Math" panose="02040503050406030204" pitchFamily="18" charset="0"/>
                            </a:rPr>
                            <m:t>S</m:t>
                          </m:r>
                        </m:sub>
                      </m:sSub>
                      <m:r>
                        <a:rPr lang="es-ES" sz="2800" i="0">
                          <a:solidFill>
                            <a:srgbClr val="0070C0"/>
                          </a:solidFill>
                          <a:latin typeface="Cambria Math" panose="02040503050406030204" pitchFamily="18" charset="0"/>
                        </a:rPr>
                        <m:t>=</m:t>
                      </m:r>
                      <m:r>
                        <m:rPr>
                          <m:nor/>
                        </m:rPr>
                        <a:rPr lang="es-ES" sz="2800">
                          <a:solidFill>
                            <a:srgbClr val="0070C0"/>
                          </a:solidFill>
                          <a:latin typeface="Cambria Math" panose="02040503050406030204" pitchFamily="18" charset="0"/>
                        </a:rPr>
                        <m:t> </m:t>
                      </m:r>
                      <m:sSub>
                        <m:sSubPr>
                          <m:ctrlPr>
                            <a:rPr lang="es-ES" sz="2800" i="1">
                              <a:solidFill>
                                <a:srgbClr val="0070C0"/>
                              </a:solidFill>
                              <a:latin typeface="Cambria Math" panose="02040503050406030204" pitchFamily="18" charset="0"/>
                            </a:rPr>
                          </m:ctrlPr>
                        </m:sSubPr>
                        <m:e>
                          <m:r>
                            <m:rPr>
                              <m:nor/>
                            </m:rPr>
                            <a:rPr lang="es-ES" sz="2800">
                              <a:solidFill>
                                <a:srgbClr val="0070C0"/>
                              </a:solidFill>
                              <a:latin typeface="Cambria Math" panose="02040503050406030204" pitchFamily="18" charset="0"/>
                            </a:rPr>
                            <m:t>I</m:t>
                          </m:r>
                        </m:e>
                        <m:sub>
                          <m:r>
                            <m:rPr>
                              <m:sty m:val="p"/>
                            </m:rPr>
                            <a:rPr lang="es-ES" sz="2800" i="0">
                              <a:solidFill>
                                <a:srgbClr val="0070C0"/>
                              </a:solidFill>
                              <a:latin typeface="Cambria Math" panose="02040503050406030204" pitchFamily="18" charset="0"/>
                            </a:rPr>
                            <m:t>L</m:t>
                          </m:r>
                        </m:sub>
                      </m:sSub>
                      <m:r>
                        <m:rPr>
                          <m:nor/>
                        </m:rPr>
                        <a:rPr lang="es-ES" sz="2800">
                          <a:solidFill>
                            <a:srgbClr val="0070C0"/>
                          </a:solidFill>
                          <a:latin typeface="Cambria Math" panose="02040503050406030204" pitchFamily="18" charset="0"/>
                        </a:rPr>
                        <m:t> </m:t>
                      </m:r>
                      <m:sSub>
                        <m:sSubPr>
                          <m:ctrlPr>
                            <a:rPr lang="es-ES" sz="2800" i="1">
                              <a:solidFill>
                                <a:srgbClr val="0070C0"/>
                              </a:solidFill>
                              <a:latin typeface="Cambria Math" panose="02040503050406030204" pitchFamily="18" charset="0"/>
                            </a:rPr>
                          </m:ctrlPr>
                        </m:sSubPr>
                        <m:e>
                          <m:r>
                            <m:rPr>
                              <m:nor/>
                            </m:rPr>
                            <a:rPr lang="es-ES" sz="2800" b="0" smtClean="0">
                              <a:solidFill>
                                <a:srgbClr val="0070C0"/>
                              </a:solidFill>
                              <a:latin typeface="Cambria Math" panose="02040503050406030204" pitchFamily="18" charset="0"/>
                            </a:rPr>
                            <m:t>K</m:t>
                          </m:r>
                        </m:e>
                        <m:sub>
                          <m:r>
                            <m:rPr>
                              <m:sty m:val="p"/>
                            </m:rPr>
                            <a:rPr lang="es-ES" sz="2800" b="0" i="0" smtClean="0">
                              <a:solidFill>
                                <a:srgbClr val="0070C0"/>
                              </a:solidFill>
                              <a:latin typeface="Cambria Math" panose="02040503050406030204" pitchFamily="18" charset="0"/>
                            </a:rPr>
                            <m:t>s</m:t>
                          </m:r>
                        </m:sub>
                      </m:sSub>
                      <m:sSub>
                        <m:sSubPr>
                          <m:ctrlPr>
                            <a:rPr lang="es-ES" sz="2800" i="1">
                              <a:solidFill>
                                <a:srgbClr val="0070C0"/>
                              </a:solidFill>
                              <a:latin typeface="Cambria Math" panose="02040503050406030204" pitchFamily="18" charset="0"/>
                            </a:rPr>
                          </m:ctrlPr>
                        </m:sSubPr>
                        <m:e>
                          <m:d>
                            <m:dPr>
                              <m:ctrlPr>
                                <a:rPr lang="es-ES" sz="2800" i="1">
                                  <a:solidFill>
                                    <a:srgbClr val="0070C0"/>
                                  </a:solidFill>
                                  <a:latin typeface="Cambria Math" panose="02040503050406030204" pitchFamily="18" charset="0"/>
                                </a:rPr>
                              </m:ctrlPr>
                            </m:dPr>
                            <m:e>
                              <m:sSup>
                                <m:sSupPr>
                                  <m:ctrlPr>
                                    <a:rPr lang="es-ES" sz="2800" i="1">
                                      <a:solidFill>
                                        <a:srgbClr val="0070C0"/>
                                      </a:solidFill>
                                      <a:latin typeface="Cambria Math" panose="02040503050406030204" pitchFamily="18" charset="0"/>
                                    </a:rPr>
                                  </m:ctrlPr>
                                </m:sSupPr>
                                <m:e>
                                  <m:d>
                                    <m:dPr>
                                      <m:ctrlPr>
                                        <a:rPr lang="es-ES" sz="2800" i="1">
                                          <a:solidFill>
                                            <a:srgbClr val="0070C0"/>
                                          </a:solidFill>
                                          <a:latin typeface="Cambria Math" panose="02040503050406030204" pitchFamily="18" charset="0"/>
                                        </a:rPr>
                                      </m:ctrlPr>
                                    </m:dPr>
                                    <m:e>
                                      <m:acc>
                                        <m:accPr>
                                          <m:chr m:val="⃗"/>
                                          <m:ctrlPr>
                                            <a:rPr lang="es-ES" sz="2800" i="1">
                                              <a:solidFill>
                                                <a:srgbClr val="0070C0"/>
                                              </a:solidFill>
                                              <a:latin typeface="Cambria Math" panose="02040503050406030204" pitchFamily="18" charset="0"/>
                                            </a:rPr>
                                          </m:ctrlPr>
                                        </m:accPr>
                                        <m:e>
                                          <m:r>
                                            <m:rPr>
                                              <m:sty m:val="p"/>
                                            </m:rPr>
                                            <a:rPr lang="es-ES" sz="2800" i="0">
                                              <a:solidFill>
                                                <a:srgbClr val="0070C0"/>
                                              </a:solidFill>
                                              <a:latin typeface="Cambria Math" panose="02040503050406030204" pitchFamily="18" charset="0"/>
                                            </a:rPr>
                                            <m:t>N</m:t>
                                          </m:r>
                                        </m:e>
                                      </m:acc>
                                      <m:r>
                                        <a:rPr lang="es-ES" sz="2800" i="0">
                                          <a:solidFill>
                                            <a:srgbClr val="0070C0"/>
                                          </a:solidFill>
                                          <a:latin typeface="Cambria Math" panose="02040503050406030204" pitchFamily="18" charset="0"/>
                                        </a:rPr>
                                        <m:t> </m:t>
                                      </m:r>
                                      <m:acc>
                                        <m:accPr>
                                          <m:chr m:val="⃗"/>
                                          <m:ctrlPr>
                                            <a:rPr lang="es-ES" sz="2800" i="1">
                                              <a:solidFill>
                                                <a:srgbClr val="0070C0"/>
                                              </a:solidFill>
                                              <a:latin typeface="Cambria Math" panose="02040503050406030204" pitchFamily="18" charset="0"/>
                                            </a:rPr>
                                          </m:ctrlPr>
                                        </m:accPr>
                                        <m:e>
                                          <m:r>
                                            <m:rPr>
                                              <m:sty m:val="p"/>
                                            </m:rPr>
                                            <a:rPr lang="es-ES" sz="2800" i="0">
                                              <a:solidFill>
                                                <a:srgbClr val="0070C0"/>
                                              </a:solidFill>
                                              <a:latin typeface="Cambria Math" panose="02040503050406030204" pitchFamily="18" charset="0"/>
                                            </a:rPr>
                                            <m:t>H</m:t>
                                          </m:r>
                                        </m:e>
                                      </m:acc>
                                    </m:e>
                                  </m:d>
                                </m:e>
                                <m:sup>
                                  <m:r>
                                    <m:rPr>
                                      <m:sty m:val="p"/>
                                    </m:rPr>
                                    <a:rPr lang="es-ES" sz="2800" i="0">
                                      <a:solidFill>
                                        <a:srgbClr val="0070C0"/>
                                      </a:solidFill>
                                      <a:latin typeface="Cambria Math" panose="02040503050406030204" pitchFamily="18" charset="0"/>
                                    </a:rPr>
                                    <m:t>n</m:t>
                                  </m:r>
                                </m:sup>
                              </m:sSup>
                            </m:e>
                          </m:d>
                        </m:e>
                        <m:sub>
                          <m:r>
                            <m:rPr>
                              <m:sty m:val="p"/>
                            </m:rPr>
                            <a:rPr lang="es-ES" sz="2800" i="0">
                              <a:solidFill>
                                <a:srgbClr val="0070C0"/>
                              </a:solidFill>
                              <a:latin typeface="Cambria Math" panose="02040503050406030204" pitchFamily="18" charset="0"/>
                            </a:rPr>
                            <m:t>Toon</m:t>
                          </m:r>
                        </m:sub>
                      </m:sSub>
                    </m:oMath>
                  </m:oMathPara>
                </a14:m>
                <a:br>
                  <a:rPr lang="es-ES" sz="2800" i="1" dirty="0">
                    <a:solidFill>
                      <a:srgbClr val="0070C0"/>
                    </a:solidFill>
                    <a:latin typeface="Cambria Math" panose="02040503050406030204" pitchFamily="18" charset="0"/>
                  </a:rPr>
                </a:br>
                <a:br>
                  <a:rPr lang="es-ES" sz="2800" i="1" dirty="0">
                    <a:solidFill>
                      <a:srgbClr val="0070C0"/>
                    </a:solidFill>
                    <a:latin typeface="Cambria Math" panose="02040503050406030204" pitchFamily="18" charset="0"/>
                  </a:rPr>
                </a:br>
                <a14:m>
                  <m:oMath xmlns:m="http://schemas.openxmlformats.org/officeDocument/2006/math">
                    <m:sSub>
                      <m:sSubPr>
                        <m:ctrlPr>
                          <a:rPr lang="es-ES" sz="2800" i="1">
                            <a:solidFill>
                              <a:srgbClr val="0070C0"/>
                            </a:solidFill>
                            <a:latin typeface="Cambria Math" panose="02040503050406030204" pitchFamily="18" charset="0"/>
                          </a:rPr>
                        </m:ctrlPr>
                      </m:sSubPr>
                      <m:e>
                        <m:d>
                          <m:dPr>
                            <m:ctrlPr>
                              <a:rPr lang="es-ES" sz="2800" i="1">
                                <a:solidFill>
                                  <a:srgbClr val="0070C0"/>
                                </a:solidFill>
                                <a:latin typeface="Cambria Math" panose="02040503050406030204" pitchFamily="18" charset="0"/>
                              </a:rPr>
                            </m:ctrlPr>
                          </m:dPr>
                          <m:e>
                            <m:r>
                              <m:rPr>
                                <m:sty m:val="p"/>
                              </m:rPr>
                              <a:rPr lang="es-ES" sz="2800" i="0">
                                <a:solidFill>
                                  <a:srgbClr val="0070C0"/>
                                </a:solidFill>
                                <a:latin typeface="Cambria Math" panose="02040503050406030204" pitchFamily="18" charset="0"/>
                              </a:rPr>
                              <m:t>x</m:t>
                            </m:r>
                          </m:e>
                        </m:d>
                      </m:e>
                      <m:sub>
                        <m:r>
                          <m:rPr>
                            <m:sty m:val="p"/>
                          </m:rPr>
                          <a:rPr lang="es-ES" sz="2800" i="0">
                            <a:solidFill>
                              <a:srgbClr val="0070C0"/>
                            </a:solidFill>
                            <a:latin typeface="Cambria Math" panose="02040503050406030204" pitchFamily="18" charset="0"/>
                          </a:rPr>
                          <m:t>Toon</m:t>
                        </m:r>
                      </m:sub>
                    </m:sSub>
                    <m:r>
                      <a:rPr lang="es-ES" sz="2800" i="0">
                        <a:solidFill>
                          <a:srgbClr val="0070C0"/>
                        </a:solidFill>
                        <a:latin typeface="Cambria Math" panose="02040503050406030204" pitchFamily="18" charset="0"/>
                      </a:rPr>
                      <m:t>=</m:t>
                    </m:r>
                    <m:f>
                      <m:fPr>
                        <m:ctrlPr>
                          <a:rPr lang="es-ES" sz="2800" i="1" smtClean="0">
                            <a:solidFill>
                              <a:srgbClr val="0070C0"/>
                            </a:solidFill>
                            <a:latin typeface="Cambria Math" panose="02040503050406030204" pitchFamily="18" charset="0"/>
                          </a:rPr>
                        </m:ctrlPr>
                      </m:fPr>
                      <m:num>
                        <m:r>
                          <m:rPr>
                            <m:sty m:val="p"/>
                          </m:rPr>
                          <a:rPr lang="es-ES" sz="2800" b="0" i="0" smtClean="0">
                            <a:solidFill>
                              <a:srgbClr val="0070C0"/>
                            </a:solidFill>
                            <a:latin typeface="Cambria Math" panose="02040503050406030204" pitchFamily="18" charset="0"/>
                          </a:rPr>
                          <m:t>x</m:t>
                        </m:r>
                        <m:r>
                          <a:rPr lang="es-ES" sz="2800" b="0" i="0" smtClean="0">
                            <a:solidFill>
                              <a:srgbClr val="0070C0"/>
                            </a:solidFill>
                            <a:latin typeface="Cambria Math" panose="02040503050406030204" pitchFamily="18" charset="0"/>
                          </a:rPr>
                          <m:t>.</m:t>
                        </m:r>
                        <m:r>
                          <m:rPr>
                            <m:sty m:val="p"/>
                          </m:rPr>
                          <a:rPr lang="es-ES" sz="2800" b="0" i="0" smtClean="0">
                            <a:solidFill>
                              <a:srgbClr val="0070C0"/>
                            </a:solidFill>
                            <a:latin typeface="Cambria Math" panose="02040503050406030204" pitchFamily="18" charset="0"/>
                          </a:rPr>
                          <m:t>step</m:t>
                        </m:r>
                      </m:num>
                      <m:den>
                        <m:r>
                          <m:rPr>
                            <m:sty m:val="p"/>
                          </m:rPr>
                          <a:rPr lang="es-ES" sz="2800" b="0" i="0" smtClean="0">
                            <a:solidFill>
                              <a:srgbClr val="0070C0"/>
                            </a:solidFill>
                            <a:latin typeface="Cambria Math" panose="02040503050406030204" pitchFamily="18" charset="0"/>
                          </a:rPr>
                          <m:t>step</m:t>
                        </m:r>
                        <m:r>
                          <a:rPr lang="es-ES" sz="2800" b="0" i="0" smtClean="0">
                            <a:solidFill>
                              <a:srgbClr val="0070C0"/>
                            </a:solidFill>
                            <a:latin typeface="Cambria Math" panose="02040503050406030204" pitchFamily="18" charset="0"/>
                          </a:rPr>
                          <m:t>−1</m:t>
                        </m:r>
                      </m:den>
                    </m:f>
                    <m:r>
                      <a:rPr lang="es-ES" sz="2800" b="0" i="0" smtClean="0">
                        <a:solidFill>
                          <a:srgbClr val="0070C0"/>
                        </a:solidFill>
                        <a:latin typeface="Cambria Math" panose="02040503050406030204" pitchFamily="18" charset="0"/>
                      </a:rPr>
                      <m:t> ,</m:t>
                    </m:r>
                  </m:oMath>
                </a14:m>
                <a:r>
                  <a:rPr lang="es-ES" sz="2800" dirty="0">
                    <a:solidFill>
                      <a:srgbClr val="0070C0"/>
                    </a:solidFill>
                    <a:latin typeface="Cambria Math" panose="02040503050406030204" pitchFamily="18" charset="0"/>
                  </a:rPr>
                  <a:t>   x=</a:t>
                </a:r>
                <a:r>
                  <a:rPr lang="es-ES" sz="2800" dirty="0" err="1">
                    <a:solidFill>
                      <a:srgbClr val="0070C0"/>
                    </a:solidFill>
                    <a:latin typeface="Cambria Math" panose="02040503050406030204" pitchFamily="18" charset="0"/>
                  </a:rPr>
                  <a:t>max</a:t>
                </a:r>
                <a14:m>
                  <m:oMath xmlns:m="http://schemas.openxmlformats.org/officeDocument/2006/math">
                    <m:d>
                      <m:dPr>
                        <m:ctrlPr>
                          <a:rPr lang="es-ES" sz="2800" i="1" smtClean="0">
                            <a:solidFill>
                              <a:srgbClr val="0070C0"/>
                            </a:solidFill>
                            <a:latin typeface="Cambria Math" panose="02040503050406030204" pitchFamily="18" charset="0"/>
                          </a:rPr>
                        </m:ctrlPr>
                      </m:dPr>
                      <m:e>
                        <m:r>
                          <a:rPr lang="es-ES" sz="2800" b="0" i="1" smtClean="0">
                            <a:solidFill>
                              <a:srgbClr val="0070C0"/>
                            </a:solidFill>
                            <a:latin typeface="Cambria Math" panose="02040503050406030204" pitchFamily="18" charset="0"/>
                          </a:rPr>
                          <m:t>0,</m:t>
                        </m:r>
                        <m:sSup>
                          <m:sSupPr>
                            <m:ctrlPr>
                              <a:rPr lang="es-ES" sz="2800" i="1">
                                <a:solidFill>
                                  <a:srgbClr val="0070C0"/>
                                </a:solidFill>
                                <a:latin typeface="Cambria Math" panose="02040503050406030204" pitchFamily="18" charset="0"/>
                              </a:rPr>
                            </m:ctrlPr>
                          </m:sSupPr>
                          <m:e>
                            <m:d>
                              <m:dPr>
                                <m:ctrlPr>
                                  <a:rPr lang="es-ES" sz="2800" i="1">
                                    <a:solidFill>
                                      <a:srgbClr val="0070C0"/>
                                    </a:solidFill>
                                    <a:latin typeface="Cambria Math" panose="02040503050406030204" pitchFamily="18" charset="0"/>
                                  </a:rPr>
                                </m:ctrlPr>
                              </m:dPr>
                              <m:e>
                                <m:acc>
                                  <m:accPr>
                                    <m:chr m:val="⃗"/>
                                    <m:ctrlPr>
                                      <a:rPr lang="es-ES" sz="2800" i="1">
                                        <a:solidFill>
                                          <a:srgbClr val="0070C0"/>
                                        </a:solidFill>
                                        <a:latin typeface="Cambria Math" panose="02040503050406030204" pitchFamily="18" charset="0"/>
                                      </a:rPr>
                                    </m:ctrlPr>
                                  </m:accPr>
                                  <m:e>
                                    <m:r>
                                      <m:rPr>
                                        <m:sty m:val="p"/>
                                      </m:rPr>
                                      <a:rPr lang="es-ES" sz="2800">
                                        <a:solidFill>
                                          <a:srgbClr val="0070C0"/>
                                        </a:solidFill>
                                        <a:latin typeface="Cambria Math" panose="02040503050406030204" pitchFamily="18" charset="0"/>
                                      </a:rPr>
                                      <m:t>N</m:t>
                                    </m:r>
                                  </m:e>
                                </m:acc>
                                <m:r>
                                  <a:rPr lang="es-ES" sz="2800">
                                    <a:solidFill>
                                      <a:srgbClr val="0070C0"/>
                                    </a:solidFill>
                                    <a:latin typeface="Cambria Math" panose="02040503050406030204" pitchFamily="18" charset="0"/>
                                  </a:rPr>
                                  <m:t> </m:t>
                                </m:r>
                                <m:acc>
                                  <m:accPr>
                                    <m:chr m:val="⃗"/>
                                    <m:ctrlPr>
                                      <a:rPr lang="es-ES" sz="2800" i="1">
                                        <a:solidFill>
                                          <a:srgbClr val="0070C0"/>
                                        </a:solidFill>
                                        <a:latin typeface="Cambria Math" panose="02040503050406030204" pitchFamily="18" charset="0"/>
                                      </a:rPr>
                                    </m:ctrlPr>
                                  </m:accPr>
                                  <m:e>
                                    <m:r>
                                      <m:rPr>
                                        <m:sty m:val="p"/>
                                      </m:rPr>
                                      <a:rPr lang="es-ES" sz="2800">
                                        <a:solidFill>
                                          <a:srgbClr val="0070C0"/>
                                        </a:solidFill>
                                        <a:latin typeface="Cambria Math" panose="02040503050406030204" pitchFamily="18" charset="0"/>
                                      </a:rPr>
                                      <m:t>H</m:t>
                                    </m:r>
                                  </m:e>
                                </m:acc>
                              </m:e>
                            </m:d>
                          </m:e>
                          <m:sup>
                            <m:r>
                              <a:rPr lang="es-ES" sz="2800" i="1">
                                <a:solidFill>
                                  <a:srgbClr val="0070C0"/>
                                </a:solidFill>
                                <a:latin typeface="Cambria Math" panose="02040503050406030204" pitchFamily="18" charset="0"/>
                              </a:rPr>
                              <m:t>𝑛</m:t>
                            </m:r>
                          </m:sup>
                        </m:sSup>
                      </m:e>
                    </m:d>
                  </m:oMath>
                </a14:m>
                <a:endParaRPr lang="es-ES" dirty="0">
                  <a:solidFill>
                    <a:srgbClr val="0070C0"/>
                  </a:solidFill>
                  <a:latin typeface="Cambria Math" panose="02040503050406030204" pitchFamily="18" charset="0"/>
                </a:endParaRPr>
              </a:p>
              <a:p>
                <a:pPr marL="288000"/>
                <a:endParaRPr lang="es-ES" dirty="0">
                  <a:solidFill>
                    <a:srgbClr val="0070C0"/>
                  </a:solidFill>
                  <a:latin typeface="Cambria Math" panose="02040503050406030204" pitchFamily="18" charset="0"/>
                </a:endParaRPr>
              </a:p>
            </p:txBody>
          </p:sp>
        </mc:Choice>
        <mc:Fallback xmlns="">
          <p:sp>
            <p:nvSpPr>
              <p:cNvPr id="2" name="Object 57">
                <a:extLst>
                  <a:ext uri="{FF2B5EF4-FFF2-40B4-BE49-F238E27FC236}">
                    <a16:creationId xmlns:a16="http://schemas.microsoft.com/office/drawing/2014/main" id="{1FFE0897-C16D-8674-EFA8-CE74BC21D3FE}"/>
                  </a:ext>
                </a:extLst>
              </p:cNvPr>
              <p:cNvSpPr txBox="1">
                <a:spLocks noRot="1" noChangeAspect="1" noMove="1" noResize="1" noEditPoints="1" noAdjustHandles="1" noChangeArrowheads="1" noChangeShapeType="1" noTextEdit="1"/>
              </p:cNvSpPr>
              <p:nvPr/>
            </p:nvSpPr>
            <p:spPr bwMode="auto">
              <a:xfrm>
                <a:off x="3427025" y="3058963"/>
                <a:ext cx="6638767" cy="2050912"/>
              </a:xfrm>
              <a:prstGeom prst="rect">
                <a:avLst/>
              </a:prstGeom>
              <a:blipFill>
                <a:blip r:embed="rId3"/>
                <a:stretch>
                  <a:fillRect/>
                </a:stretch>
              </a:blipFill>
              <a:ln>
                <a:noFill/>
              </a:ln>
              <a:effectLst/>
            </p:spPr>
            <p:txBody>
              <a:bodyPr/>
              <a:lstStyle/>
              <a:p>
                <a:r>
                  <a:rPr lang="es-ES">
                    <a:noFill/>
                  </a:rPr>
                  <a:t> </a:t>
                </a:r>
              </a:p>
            </p:txBody>
          </p:sp>
        </mc:Fallback>
      </mc:AlternateContent>
      <p:pic>
        <p:nvPicPr>
          <p:cNvPr id="7" name="Imagen 6">
            <a:extLst>
              <a:ext uri="{FF2B5EF4-FFF2-40B4-BE49-F238E27FC236}">
                <a16:creationId xmlns:a16="http://schemas.microsoft.com/office/drawing/2014/main" id="{E5520F7F-E3CE-C9FF-D379-6F4588526E35}"/>
              </a:ext>
            </a:extLst>
          </p:cNvPr>
          <p:cNvPicPr>
            <a:picLocks noChangeAspect="1"/>
          </p:cNvPicPr>
          <p:nvPr/>
        </p:nvPicPr>
        <p:blipFill>
          <a:blip r:embed="rId4"/>
          <a:stretch>
            <a:fillRect/>
          </a:stretch>
        </p:blipFill>
        <p:spPr>
          <a:xfrm>
            <a:off x="459409" y="3382738"/>
            <a:ext cx="2967616" cy="1403361"/>
          </a:xfrm>
          <a:prstGeom prst="rect">
            <a:avLst/>
          </a:prstGeom>
        </p:spPr>
      </p:pic>
    </p:spTree>
    <p:extLst>
      <p:ext uri="{BB962C8B-B14F-4D97-AF65-F5344CB8AC3E}">
        <p14:creationId xmlns:p14="http://schemas.microsoft.com/office/powerpoint/2010/main" val="16761097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DFC8E-9EB9-006A-1718-5CA0A57EF6AA}"/>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FAFEE1FD-3056-F7AE-5FB0-6C5613CDCB55}"/>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829BA875-20F4-0C94-EBF0-1E7E147C11EA}"/>
              </a:ext>
            </a:extLst>
          </p:cNvPr>
          <p:cNvSpPr>
            <a:spLocks noChangeArrowheads="1"/>
          </p:cNvSpPr>
          <p:nvPr/>
        </p:nvSpPr>
        <p:spPr bwMode="auto">
          <a:xfrm>
            <a:off x="546102" y="381937"/>
            <a:ext cx="8568082"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Material, </a:t>
            </a:r>
            <a:r>
              <a:rPr lang="es-ES_tradnl" sz="2400" dirty="0" err="1">
                <a:solidFill>
                  <a:srgbClr val="008080"/>
                </a:solidFill>
                <a:latin typeface="Univers" panose="020B0503020202020204" pitchFamily="34" charset="0"/>
              </a:rPr>
              <a:t>shading</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(parte especular) </a:t>
            </a:r>
          </a:p>
          <a:p>
            <a:pPr algn="just">
              <a:spcBef>
                <a:spcPct val="0"/>
              </a:spcBef>
              <a:buFont typeface="CommonBullets"/>
              <a:buChar char="!"/>
            </a:pPr>
            <a:endParaRPr lang="es-ES_tradnl" sz="800" dirty="0">
              <a:latin typeface="Univers" panose="020B0503020202020204" pitchFamily="34" charset="0"/>
            </a:endParaRPr>
          </a:p>
          <a:p>
            <a:pPr marL="623888" lvl="1" indent="0" algn="just">
              <a:spcBef>
                <a:spcPct val="0"/>
              </a:spcBef>
              <a:buNone/>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2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C33045B2-CCDB-8EE7-C582-DD45382C5A1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119</a:t>
            </a:fld>
            <a:endParaRPr lang="en-US" altLang="es-ES" sz="1400" dirty="0"/>
          </a:p>
        </p:txBody>
      </p:sp>
      <p:pic>
        <p:nvPicPr>
          <p:cNvPr id="11" name="Imagen 10">
            <a:extLst>
              <a:ext uri="{FF2B5EF4-FFF2-40B4-BE49-F238E27FC236}">
                <a16:creationId xmlns:a16="http://schemas.microsoft.com/office/drawing/2014/main" id="{DD10291E-3FEC-6EA6-F7E7-80EFC44766FF}"/>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85A5EB1A-B9A6-736C-B273-7463FA809123}"/>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8" name="Imagen 7">
            <a:extLst>
              <a:ext uri="{FF2B5EF4-FFF2-40B4-BE49-F238E27FC236}">
                <a16:creationId xmlns:a16="http://schemas.microsoft.com/office/drawing/2014/main" id="{4E63FE00-F716-ECC9-0DD9-19E52C640841}"/>
              </a:ext>
            </a:extLst>
          </p:cNvPr>
          <p:cNvPicPr>
            <a:picLocks noChangeAspect="1"/>
          </p:cNvPicPr>
          <p:nvPr/>
        </p:nvPicPr>
        <p:blipFill>
          <a:blip r:embed="rId3"/>
          <a:stretch>
            <a:fillRect/>
          </a:stretch>
        </p:blipFill>
        <p:spPr>
          <a:xfrm>
            <a:off x="330989" y="1898034"/>
            <a:ext cx="3311721" cy="4408552"/>
          </a:xfrm>
          <a:prstGeom prst="rect">
            <a:avLst/>
          </a:prstGeom>
        </p:spPr>
      </p:pic>
      <p:pic>
        <p:nvPicPr>
          <p:cNvPr id="14" name="Imagen 13">
            <a:extLst>
              <a:ext uri="{FF2B5EF4-FFF2-40B4-BE49-F238E27FC236}">
                <a16:creationId xmlns:a16="http://schemas.microsoft.com/office/drawing/2014/main" id="{FA6D947E-81B8-DCEA-FC9C-B0A277B065FA}"/>
              </a:ext>
            </a:extLst>
          </p:cNvPr>
          <p:cNvPicPr>
            <a:picLocks noChangeAspect="1"/>
          </p:cNvPicPr>
          <p:nvPr/>
        </p:nvPicPr>
        <p:blipFill>
          <a:blip r:embed="rId4"/>
          <a:stretch>
            <a:fillRect/>
          </a:stretch>
        </p:blipFill>
        <p:spPr>
          <a:xfrm>
            <a:off x="7278747" y="2926974"/>
            <a:ext cx="2739897" cy="2230343"/>
          </a:xfrm>
          <a:prstGeom prst="rect">
            <a:avLst/>
          </a:prstGeom>
        </p:spPr>
      </p:pic>
      <p:pic>
        <p:nvPicPr>
          <p:cNvPr id="20" name="Imagen 19">
            <a:extLst>
              <a:ext uri="{FF2B5EF4-FFF2-40B4-BE49-F238E27FC236}">
                <a16:creationId xmlns:a16="http://schemas.microsoft.com/office/drawing/2014/main" id="{5175FB0A-E1BD-82BD-4D6E-3231CD0FC385}"/>
              </a:ext>
            </a:extLst>
          </p:cNvPr>
          <p:cNvPicPr>
            <a:picLocks noChangeAspect="1"/>
          </p:cNvPicPr>
          <p:nvPr/>
        </p:nvPicPr>
        <p:blipFill>
          <a:blip r:embed="rId5"/>
          <a:srcRect r="3266"/>
          <a:stretch>
            <a:fillRect/>
          </a:stretch>
        </p:blipFill>
        <p:spPr>
          <a:xfrm>
            <a:off x="3783639" y="1890646"/>
            <a:ext cx="3312000" cy="4415940"/>
          </a:xfrm>
          <a:prstGeom prst="rect">
            <a:avLst/>
          </a:prstGeom>
        </p:spPr>
      </p:pic>
    </p:spTree>
    <p:extLst>
      <p:ext uri="{BB962C8B-B14F-4D97-AF65-F5344CB8AC3E}">
        <p14:creationId xmlns:p14="http://schemas.microsoft.com/office/powerpoint/2010/main" val="2535157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9032D-9307-994B-AC44-0B50C506F163}"/>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CC2460F9-D66D-6BA1-31F9-88A9CD3A5C2C}"/>
              </a:ext>
            </a:extLst>
          </p:cNvPr>
          <p:cNvSpPr>
            <a:spLocks noChangeArrowheads="1"/>
          </p:cNvSpPr>
          <p:nvPr/>
        </p:nvSpPr>
        <p:spPr bwMode="auto">
          <a:xfrm>
            <a:off x="555471" y="434769"/>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lvl="1" algn="just">
              <a:buFontTx/>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Variables</a:t>
            </a:r>
          </a:p>
          <a:p>
            <a:pPr marL="966788" lvl="1" indent="-342900" algn="just">
              <a:spcBef>
                <a:spcPct val="0"/>
              </a:spcBef>
              <a:buFont typeface="Courier New" panose="02070309020205020404" pitchFamily="49" charset="0"/>
              <a:buChar char="o"/>
            </a:pPr>
            <a:r>
              <a:rPr lang="es-ES_tradnl" altLang="es-ES" sz="2200" dirty="0">
                <a:latin typeface="Univers" panose="020B0503020202020204" pitchFamily="34" charset="0"/>
              </a:rPr>
              <a:t>Tipado dinámico</a:t>
            </a:r>
          </a:p>
          <a:p>
            <a:pPr marL="966788" lvl="1" indent="-342900" algn="just">
              <a:spcBef>
                <a:spcPct val="0"/>
              </a:spcBef>
              <a:buFont typeface="Courier New" panose="02070309020205020404" pitchFamily="49" charset="0"/>
              <a:buChar char="o"/>
            </a:pPr>
            <a:endParaRPr lang="es-ES_tradnl" altLang="es-ES" sz="20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latin typeface="Univers" panose="020B0503020202020204" pitchFamily="34" charset="0"/>
            </a:endParaRPr>
          </a:p>
          <a:p>
            <a:pPr lvl="1" algn="just">
              <a:spcBef>
                <a:spcPct val="0"/>
              </a:spcBef>
              <a:buNone/>
            </a:pPr>
            <a:endParaRPr lang="es-ES_tradnl" altLang="es-ES" sz="20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altLang="es-ES" sz="2200" dirty="0">
                <a:latin typeface="Univers" panose="020B0503020202020204" pitchFamily="34" charset="0"/>
              </a:rPr>
              <a:t>Tipado estático</a:t>
            </a: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9A8CC65E-1379-CE54-A251-FB468E53595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7" name="CuadroTexto 6">
            <a:extLst>
              <a:ext uri="{FF2B5EF4-FFF2-40B4-BE49-F238E27FC236}">
                <a16:creationId xmlns:a16="http://schemas.microsoft.com/office/drawing/2014/main" id="{1E24B9D6-B877-B2AA-51D0-46CE161D3BA4}"/>
              </a:ext>
            </a:extLst>
          </p:cNvPr>
          <p:cNvSpPr txBox="1"/>
          <p:nvPr/>
        </p:nvSpPr>
        <p:spPr>
          <a:xfrm>
            <a:off x="3206705" y="1847267"/>
            <a:ext cx="2764886" cy="1631216"/>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aa</a:t>
            </a:r>
            <a:r>
              <a:rPr lang="es-ES" altLang="es-ES" sz="2000" dirty="0">
                <a:solidFill>
                  <a:srgbClr val="D60093"/>
                </a:solidFill>
                <a:latin typeface="Univers" panose="020B0503020202020204" pitchFamily="34" charset="0"/>
              </a:rPr>
              <a:t> = “texto”</a:t>
            </a:r>
          </a:p>
          <a:p>
            <a:r>
              <a:rPr lang="es-ES" altLang="es-ES" sz="2000" dirty="0">
                <a:solidFill>
                  <a:srgbClr val="D60093"/>
                </a:solidFill>
                <a:latin typeface="Univers" panose="020B0503020202020204" pitchFamily="34" charset="0"/>
              </a:rPr>
              <a:t>…</a:t>
            </a:r>
          </a:p>
          <a:p>
            <a:r>
              <a:rPr lang="en-US" sz="2000" dirty="0" err="1">
                <a:solidFill>
                  <a:srgbClr val="D60093"/>
                </a:solidFill>
                <a:latin typeface="Univers" panose="020B0503020202020204" pitchFamily="34" charset="0"/>
              </a:rPr>
              <a:t>func</a:t>
            </a:r>
            <a:r>
              <a:rPr lang="en-US" sz="2000" dirty="0">
                <a:solidFill>
                  <a:srgbClr val="D60093"/>
                </a:solidFill>
                <a:latin typeface="Univers" panose="020B0503020202020204" pitchFamily="34" charset="0"/>
              </a:rPr>
              <a:t> _ready(): </a:t>
            </a:r>
          </a:p>
          <a:p>
            <a:r>
              <a:rPr lang="en-US" sz="2000" dirty="0">
                <a:solidFill>
                  <a:srgbClr val="D60093"/>
                </a:solidFill>
                <a:latin typeface="Univers" panose="020B0503020202020204" pitchFamily="34" charset="0"/>
              </a:rPr>
              <a:t>       aa = 5 </a:t>
            </a:r>
          </a:p>
          <a:p>
            <a:r>
              <a:rPr lang="en-US" sz="2000" dirty="0">
                <a:solidFill>
                  <a:srgbClr val="D60093"/>
                </a:solidFill>
                <a:latin typeface="Univers" panose="020B0503020202020204" pitchFamily="34" charset="0"/>
              </a:rPr>
              <a:t>       print(aa)</a:t>
            </a:r>
            <a:endParaRPr lang="es-ES" sz="2000" dirty="0">
              <a:solidFill>
                <a:srgbClr val="D60093"/>
              </a:solidFill>
              <a:latin typeface="Univers" panose="020B0503020202020204" pitchFamily="34" charset="0"/>
            </a:endParaRPr>
          </a:p>
        </p:txBody>
      </p:sp>
      <p:sp>
        <p:nvSpPr>
          <p:cNvPr id="8" name="CuadroTexto 7">
            <a:extLst>
              <a:ext uri="{FF2B5EF4-FFF2-40B4-BE49-F238E27FC236}">
                <a16:creationId xmlns:a16="http://schemas.microsoft.com/office/drawing/2014/main" id="{8B6A6E3C-E871-5B36-EB7A-A8D9495FAABA}"/>
              </a:ext>
            </a:extLst>
          </p:cNvPr>
          <p:cNvSpPr txBox="1"/>
          <p:nvPr/>
        </p:nvSpPr>
        <p:spPr>
          <a:xfrm>
            <a:off x="3206705" y="4172788"/>
            <a:ext cx="4817622" cy="2554545"/>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aa</a:t>
            </a:r>
            <a:r>
              <a:rPr lang="es-ES" altLang="es-ES" sz="2000" dirty="0">
                <a:solidFill>
                  <a:srgbClr val="D60093"/>
                </a:solidFill>
                <a:latin typeface="Univers" panose="020B0503020202020204" pitchFamily="34" charset="0"/>
              </a:rPr>
              <a:t> : </a:t>
            </a:r>
            <a:r>
              <a:rPr lang="es-ES" altLang="es-ES" sz="2000" dirty="0" err="1">
                <a:solidFill>
                  <a:srgbClr val="D60093"/>
                </a:solidFill>
                <a:latin typeface="Univers" panose="020B0503020202020204" pitchFamily="34" charset="0"/>
              </a:rPr>
              <a:t>String</a:t>
            </a:r>
            <a:r>
              <a:rPr lang="es-ES" altLang="es-ES" sz="2000" dirty="0">
                <a:solidFill>
                  <a:srgbClr val="D60093"/>
                </a:solidFill>
                <a:latin typeface="Univers" panose="020B0503020202020204" pitchFamily="34" charset="0"/>
              </a:rPr>
              <a:t> = “texto” </a:t>
            </a:r>
            <a:r>
              <a:rPr lang="es-ES" altLang="es-ES" sz="2000" dirty="0">
                <a:solidFill>
                  <a:schemeClr val="bg2">
                    <a:lumMod val="75000"/>
                  </a:schemeClr>
                </a:solidFill>
                <a:latin typeface="Univers" panose="020B0503020202020204" pitchFamily="34" charset="0"/>
              </a:rPr>
              <a:t># </a:t>
            </a:r>
            <a:r>
              <a:rPr lang="es-ES" altLang="es-ES" sz="2000" dirty="0" err="1">
                <a:solidFill>
                  <a:schemeClr val="bg2">
                    <a:lumMod val="75000"/>
                  </a:schemeClr>
                </a:solidFill>
                <a:latin typeface="Univers" panose="020B0503020202020204" pitchFamily="34" charset="0"/>
              </a:rPr>
              <a:t>ó</a:t>
            </a:r>
            <a:endParaRPr lang="es-ES" altLang="es-ES" sz="2000" dirty="0">
              <a:solidFill>
                <a:schemeClr val="bg2">
                  <a:lumMod val="75000"/>
                </a:schemeClr>
              </a:solidFill>
              <a:latin typeface="Univers" panose="020B0503020202020204" pitchFamily="34" charset="0"/>
            </a:endParaRP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aa</a:t>
            </a:r>
            <a:r>
              <a:rPr lang="es-ES" altLang="es-ES" sz="2000" dirty="0">
                <a:solidFill>
                  <a:srgbClr val="D60093"/>
                </a:solidFill>
                <a:latin typeface="Univers" panose="020B0503020202020204" pitchFamily="34" charset="0"/>
              </a:rPr>
              <a:t> : = “texto”</a:t>
            </a:r>
          </a:p>
          <a:p>
            <a:endParaRPr lang="es-ES" altLang="es-ES" sz="2000" dirty="0">
              <a:solidFill>
                <a:schemeClr val="bg2">
                  <a:lumMod val="75000"/>
                </a:schemeClr>
              </a:solidFill>
              <a:latin typeface="Univers" panose="020B0503020202020204" pitchFamily="34" charset="0"/>
            </a:endParaRP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bb</a:t>
            </a:r>
            <a:r>
              <a:rPr lang="es-ES" altLang="es-ES" sz="2000" dirty="0">
                <a:solidFill>
                  <a:srgbClr val="D60093"/>
                </a:solidFill>
                <a:latin typeface="Univers" panose="020B0503020202020204" pitchFamily="34" charset="0"/>
              </a:rPr>
              <a:t> : </a:t>
            </a:r>
            <a:r>
              <a:rPr lang="es-ES" altLang="es-ES" sz="2000" dirty="0" err="1">
                <a:solidFill>
                  <a:srgbClr val="D60093"/>
                </a:solidFill>
                <a:latin typeface="Univers" panose="020B0503020202020204" pitchFamily="34" charset="0"/>
              </a:rPr>
              <a:t>float</a:t>
            </a:r>
            <a:r>
              <a:rPr lang="es-ES" altLang="es-ES" sz="2000" dirty="0">
                <a:solidFill>
                  <a:srgbClr val="D60093"/>
                </a:solidFill>
                <a:latin typeface="Univers" panose="020B0503020202020204" pitchFamily="34" charset="0"/>
              </a:rPr>
              <a:t> = 1.5    </a:t>
            </a:r>
            <a:r>
              <a:rPr lang="es-ES" altLang="es-ES" sz="2000" dirty="0">
                <a:solidFill>
                  <a:schemeClr val="bg2">
                    <a:lumMod val="75000"/>
                  </a:schemeClr>
                </a:solidFill>
                <a:latin typeface="Univers" panose="020B0503020202020204" pitchFamily="34" charset="0"/>
              </a:rPr>
              <a:t># </a:t>
            </a:r>
            <a:r>
              <a:rPr lang="es-ES" altLang="es-ES" sz="2000" dirty="0" err="1">
                <a:solidFill>
                  <a:schemeClr val="bg2">
                    <a:lumMod val="75000"/>
                  </a:schemeClr>
                </a:solidFill>
                <a:latin typeface="Univers" panose="020B0503020202020204" pitchFamily="34" charset="0"/>
              </a:rPr>
              <a:t>ó</a:t>
            </a:r>
            <a:endParaRPr lang="es-ES" altLang="es-ES" sz="2000" dirty="0">
              <a:solidFill>
                <a:schemeClr val="bg2">
                  <a:lumMod val="75000"/>
                </a:schemeClr>
              </a:solidFill>
              <a:latin typeface="Univers" panose="020B0503020202020204" pitchFamily="34" charset="0"/>
            </a:endParaRP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bb</a:t>
            </a:r>
            <a:r>
              <a:rPr lang="es-ES" altLang="es-ES" sz="2000" dirty="0">
                <a:solidFill>
                  <a:srgbClr val="D60093"/>
                </a:solidFill>
                <a:latin typeface="Univers" panose="020B0503020202020204" pitchFamily="34" charset="0"/>
              </a:rPr>
              <a:t> : = 1.5</a:t>
            </a:r>
          </a:p>
          <a:p>
            <a:endParaRPr lang="en-US" sz="2000" dirty="0">
              <a:solidFill>
                <a:srgbClr val="FF0000"/>
              </a:solidFill>
              <a:latin typeface="Univers" panose="020B0503020202020204" pitchFamily="34" charset="0"/>
            </a:endParaRP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cc</a:t>
            </a:r>
            <a:r>
              <a:rPr lang="es-ES" altLang="es-ES" sz="2000" dirty="0">
                <a:solidFill>
                  <a:srgbClr val="D60093"/>
                </a:solidFill>
                <a:latin typeface="Univers" panose="020B0503020202020204" pitchFamily="34" charset="0"/>
              </a:rPr>
              <a:t>  : </a:t>
            </a:r>
            <a:r>
              <a:rPr lang="es-ES" altLang="es-ES" sz="2000" dirty="0" err="1">
                <a:solidFill>
                  <a:srgbClr val="D60093"/>
                </a:solidFill>
                <a:latin typeface="Univers" panose="020B0503020202020204" pitchFamily="34" charset="0"/>
              </a:rPr>
              <a:t>int</a:t>
            </a:r>
            <a:r>
              <a:rPr lang="es-ES" altLang="es-ES" sz="2000" dirty="0">
                <a:solidFill>
                  <a:srgbClr val="D60093"/>
                </a:solidFill>
                <a:latin typeface="Univers" panose="020B0503020202020204" pitchFamily="34" charset="0"/>
              </a:rPr>
              <a:t> = 1    </a:t>
            </a:r>
            <a:r>
              <a:rPr lang="es-ES" altLang="es-ES" sz="2000" dirty="0">
                <a:solidFill>
                  <a:schemeClr val="bg2">
                    <a:lumMod val="75000"/>
                  </a:schemeClr>
                </a:solidFill>
                <a:latin typeface="Univers" panose="020B0503020202020204" pitchFamily="34" charset="0"/>
              </a:rPr>
              <a:t># </a:t>
            </a:r>
            <a:r>
              <a:rPr lang="es-ES" altLang="es-ES" sz="2000" dirty="0" err="1">
                <a:solidFill>
                  <a:schemeClr val="bg2">
                    <a:lumMod val="75000"/>
                  </a:schemeClr>
                </a:solidFill>
                <a:latin typeface="Univers" panose="020B0503020202020204" pitchFamily="34" charset="0"/>
              </a:rPr>
              <a:t>ó</a:t>
            </a:r>
            <a:endParaRPr lang="es-ES" altLang="es-ES" sz="2000" dirty="0">
              <a:solidFill>
                <a:schemeClr val="bg2">
                  <a:lumMod val="75000"/>
                </a:schemeClr>
              </a:solidFill>
              <a:latin typeface="Univers" panose="020B0503020202020204" pitchFamily="34" charset="0"/>
            </a:endParaRP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cc</a:t>
            </a:r>
            <a:r>
              <a:rPr lang="es-ES" altLang="es-ES" sz="2000" dirty="0">
                <a:solidFill>
                  <a:srgbClr val="D60093"/>
                </a:solidFill>
                <a:latin typeface="Univers" panose="020B0503020202020204" pitchFamily="34" charset="0"/>
              </a:rPr>
              <a:t>  : = 1</a:t>
            </a:r>
          </a:p>
        </p:txBody>
      </p:sp>
      <p:sp>
        <p:nvSpPr>
          <p:cNvPr id="5" name="5 Marcador de número de diapositiva">
            <a:extLst>
              <a:ext uri="{FF2B5EF4-FFF2-40B4-BE49-F238E27FC236}">
                <a16:creationId xmlns:a16="http://schemas.microsoft.com/office/drawing/2014/main" id="{6B6D924E-26B9-6A61-12B4-FB8D36843A8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a:t>
            </a:fld>
            <a:endParaRPr lang="en-US" altLang="es-ES" sz="1400" dirty="0"/>
          </a:p>
        </p:txBody>
      </p:sp>
      <p:pic>
        <p:nvPicPr>
          <p:cNvPr id="6" name="Imagen 5">
            <a:extLst>
              <a:ext uri="{FF2B5EF4-FFF2-40B4-BE49-F238E27FC236}">
                <a16:creationId xmlns:a16="http://schemas.microsoft.com/office/drawing/2014/main" id="{6D887B7B-AE2A-4AED-1D93-467F181FFF56}"/>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669D3086-44E7-9335-1549-BD985B151413}"/>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7545139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59DC8-E7DD-9867-7C3E-1E0EE4CC400B}"/>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40BFB715-3286-9CE4-8635-0A56A4C651E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DD674C0D-D192-5D48-DE42-91B6716AE7CF}"/>
              </a:ext>
            </a:extLst>
          </p:cNvPr>
          <p:cNvSpPr>
            <a:spLocks noChangeArrowheads="1"/>
          </p:cNvSpPr>
          <p:nvPr/>
        </p:nvSpPr>
        <p:spPr bwMode="auto">
          <a:xfrm>
            <a:off x="546102" y="381937"/>
            <a:ext cx="8568082"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Base de datos de valores de materiales y luces </a:t>
            </a:r>
            <a:r>
              <a:rPr lang="es-ES_tradnl" sz="2400" dirty="0">
                <a:solidFill>
                  <a:srgbClr val="008080"/>
                </a:solidFill>
                <a:latin typeface="Univers" panose="020B0503020202020204" pitchFamily="34" charset="0"/>
              </a:rPr>
              <a:t>https://physicallybased.info/ </a:t>
            </a:r>
          </a:p>
          <a:p>
            <a:pPr algn="just">
              <a:spcBef>
                <a:spcPct val="0"/>
              </a:spcBef>
              <a:buFont typeface="CommonBullets"/>
              <a:buChar char="!"/>
            </a:pPr>
            <a:endParaRPr lang="es-ES_tradnl" sz="800" dirty="0">
              <a:latin typeface="Univers" panose="020B0503020202020204" pitchFamily="34" charset="0"/>
            </a:endParaRPr>
          </a:p>
          <a:p>
            <a:pPr marL="623888" lvl="1" indent="0" algn="just">
              <a:spcBef>
                <a:spcPct val="0"/>
              </a:spcBef>
              <a:buNone/>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n-US"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2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15E1FB6D-1149-772F-D3BB-6A2039901CB0}"/>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120</a:t>
            </a:fld>
            <a:endParaRPr lang="en-US" altLang="es-ES" sz="1400" dirty="0"/>
          </a:p>
        </p:txBody>
      </p:sp>
      <p:pic>
        <p:nvPicPr>
          <p:cNvPr id="11" name="Imagen 10">
            <a:extLst>
              <a:ext uri="{FF2B5EF4-FFF2-40B4-BE49-F238E27FC236}">
                <a16:creationId xmlns:a16="http://schemas.microsoft.com/office/drawing/2014/main" id="{B56F592C-5DAC-8926-8016-4472D96F83A2}"/>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B30E3199-D5F3-1347-C368-466A8577D0B6}"/>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6" name="Imagen 15">
            <a:extLst>
              <a:ext uri="{FF2B5EF4-FFF2-40B4-BE49-F238E27FC236}">
                <a16:creationId xmlns:a16="http://schemas.microsoft.com/office/drawing/2014/main" id="{97D7F03E-D72E-8657-2B4B-206697C72B12}"/>
              </a:ext>
            </a:extLst>
          </p:cNvPr>
          <p:cNvPicPr>
            <a:picLocks noChangeAspect="1"/>
          </p:cNvPicPr>
          <p:nvPr/>
        </p:nvPicPr>
        <p:blipFill>
          <a:blip r:embed="rId3"/>
          <a:stretch>
            <a:fillRect/>
          </a:stretch>
        </p:blipFill>
        <p:spPr>
          <a:xfrm>
            <a:off x="393695" y="1922847"/>
            <a:ext cx="8902705" cy="4563530"/>
          </a:xfrm>
          <a:prstGeom prst="rect">
            <a:avLst/>
          </a:prstGeom>
        </p:spPr>
      </p:pic>
    </p:spTree>
    <p:extLst>
      <p:ext uri="{BB962C8B-B14F-4D97-AF65-F5344CB8AC3E}">
        <p14:creationId xmlns:p14="http://schemas.microsoft.com/office/powerpoint/2010/main" val="35271852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EFE3-ED0F-3F6E-A9E0-F0BBE4489CDE}"/>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BD889F48-0AE6-1873-D7CD-7BD6222C839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0A720C3A-D658-9E42-5A49-07CE72B1B8EE}"/>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7.</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Texturas</a:t>
            </a:r>
          </a:p>
          <a:p>
            <a:pPr algn="just">
              <a:spcBef>
                <a:spcPct val="0"/>
              </a:spcBef>
              <a:buFontTx/>
              <a:buNone/>
            </a:pPr>
            <a:endParaRPr lang="es-ES_tradnl" altLang="es-ES" sz="1000" dirty="0">
              <a:latin typeface="Univers" panose="020B0503020202020204" pitchFamily="34" charset="0"/>
            </a:endParaRPr>
          </a:p>
          <a:p>
            <a:pPr algn="just">
              <a:spcBef>
                <a:spcPct val="0"/>
              </a:spcBef>
              <a:buClr>
                <a:schemeClr val="tx1"/>
              </a:buClr>
              <a:buFont typeface="CommonBullets"/>
              <a:buChar char="!"/>
            </a:pPr>
            <a:r>
              <a:rPr lang="es-ES_tradnl" altLang="es-ES" sz="2200" dirty="0">
                <a:latin typeface="Univers" panose="020B0503020202020204" pitchFamily="34" charset="0"/>
              </a:rPr>
              <a:t>Especificar la correspondencia entre las coordenadas de la imagen usada como textura y los vértices de los objetos.</a:t>
            </a:r>
            <a:r>
              <a:rPr lang="es-ES_tradnl" altLang="es-ES" sz="2200" dirty="0">
                <a:solidFill>
                  <a:srgbClr val="D60093"/>
                </a:solidFill>
                <a:latin typeface="Univers" panose="020B0503020202020204" pitchFamily="34" charset="0"/>
              </a:rPr>
              <a:t> </a:t>
            </a:r>
          </a:p>
          <a:p>
            <a:pPr algn="just">
              <a:spcBef>
                <a:spcPct val="0"/>
              </a:spcBef>
              <a:buClr>
                <a:schemeClr val="tx1"/>
              </a:buClr>
              <a:buFont typeface="CommonBullets"/>
              <a:buChar char="!"/>
            </a:pPr>
            <a:endParaRPr lang="es-ES_tradnl" sz="1000" dirty="0">
              <a:solidFill>
                <a:srgbClr val="D60093"/>
              </a:solidFill>
              <a:latin typeface="Univers" panose="020B0503020202020204" pitchFamily="34" charset="0"/>
            </a:endParaRPr>
          </a:p>
          <a:p>
            <a:pPr algn="just">
              <a:spcBef>
                <a:spcPct val="0"/>
              </a:spcBef>
              <a:buClr>
                <a:schemeClr val="tx1"/>
              </a:buClr>
              <a:buFont typeface="CommonBullets"/>
              <a:buChar char="!"/>
            </a:pPr>
            <a:r>
              <a:rPr lang="es-ES_tradnl" sz="2200" dirty="0">
                <a:latin typeface="Univers" panose="020B0503020202020204" pitchFamily="34" charset="0"/>
              </a:rPr>
              <a:t>Las coordenadas se nombran como UV y están normalizadas</a:t>
            </a: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8204FF40-81E9-37FE-186A-CABE8CBCECA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121</a:t>
            </a:fld>
            <a:endParaRPr lang="en-US" altLang="es-ES" sz="1400" dirty="0"/>
          </a:p>
        </p:txBody>
      </p:sp>
      <p:pic>
        <p:nvPicPr>
          <p:cNvPr id="11" name="Imagen 10">
            <a:extLst>
              <a:ext uri="{FF2B5EF4-FFF2-40B4-BE49-F238E27FC236}">
                <a16:creationId xmlns:a16="http://schemas.microsoft.com/office/drawing/2014/main" id="{6F6F0AC1-CF79-A495-C3DE-226F90A632AE}"/>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3ACD29E8-9FED-F82F-FEB3-ED396C1DF38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Text Box 6">
            <a:extLst>
              <a:ext uri="{FF2B5EF4-FFF2-40B4-BE49-F238E27FC236}">
                <a16:creationId xmlns:a16="http://schemas.microsoft.com/office/drawing/2014/main" id="{70707259-EB0D-165D-C02B-4706F1F08FFD}"/>
              </a:ext>
            </a:extLst>
          </p:cNvPr>
          <p:cNvSpPr txBox="1">
            <a:spLocks noChangeArrowheads="1"/>
          </p:cNvSpPr>
          <p:nvPr/>
        </p:nvSpPr>
        <p:spPr bwMode="auto">
          <a:xfrm>
            <a:off x="570619" y="2554456"/>
            <a:ext cx="4499158"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69875">
              <a:spcBef>
                <a:spcPct val="20000"/>
              </a:spcBef>
              <a:buChar char="•"/>
              <a:defRPr sz="3200">
                <a:solidFill>
                  <a:schemeClr val="tx1"/>
                </a:solidFill>
                <a:latin typeface="Times New Roman" panose="02020603050405020304" pitchFamily="18" charset="0"/>
              </a:defRPr>
            </a:lvl1pPr>
            <a:lvl2pPr marL="742950" indent="-285750" defTabSz="269875">
              <a:spcBef>
                <a:spcPct val="20000"/>
              </a:spcBef>
              <a:buChar char="–"/>
              <a:defRPr sz="2800">
                <a:solidFill>
                  <a:schemeClr val="tx1"/>
                </a:solidFill>
                <a:latin typeface="Times New Roman" panose="02020603050405020304" pitchFamily="18" charset="0"/>
              </a:defRPr>
            </a:lvl2pPr>
            <a:lvl3pPr marL="1143000" indent="-228600" defTabSz="269875">
              <a:spcBef>
                <a:spcPct val="20000"/>
              </a:spcBef>
              <a:buChar char="•"/>
              <a:defRPr sz="2400">
                <a:solidFill>
                  <a:schemeClr val="tx1"/>
                </a:solidFill>
                <a:latin typeface="Times New Roman" panose="02020603050405020304" pitchFamily="18" charset="0"/>
              </a:defRPr>
            </a:lvl3pPr>
            <a:lvl4pPr marL="1600200" indent="-228600" defTabSz="269875">
              <a:spcBef>
                <a:spcPct val="20000"/>
              </a:spcBef>
              <a:buChar char="–"/>
              <a:defRPr sz="2000">
                <a:solidFill>
                  <a:schemeClr val="tx1"/>
                </a:solidFill>
                <a:latin typeface="Times New Roman" panose="02020603050405020304" pitchFamily="18" charset="0"/>
              </a:defRPr>
            </a:lvl4pPr>
            <a:lvl5pPr marL="2057400" indent="-228600" defTabSz="269875">
              <a:spcBef>
                <a:spcPct val="20000"/>
              </a:spcBef>
              <a:buChar char="»"/>
              <a:defRPr sz="2000">
                <a:solidFill>
                  <a:schemeClr val="tx1"/>
                </a:solidFill>
                <a:latin typeface="Times New Roman" panose="02020603050405020304" pitchFamily="18" charset="0"/>
              </a:defRPr>
            </a:lvl5pPr>
            <a:lvl6pPr marL="2514600" indent="-228600" defTabSz="2698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2698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2698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2698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None/>
            </a:pPr>
            <a:r>
              <a:rPr lang="es-ES" sz="1800" dirty="0" err="1">
                <a:solidFill>
                  <a:srgbClr val="D60093"/>
                </a:solidFill>
                <a:latin typeface="Univers" panose="020B0503020202020204" pitchFamily="34" charset="0"/>
              </a:rPr>
              <a:t>extends</a:t>
            </a:r>
            <a:r>
              <a:rPr lang="es-ES" sz="1800" dirty="0">
                <a:solidFill>
                  <a:srgbClr val="D60093"/>
                </a:solidFill>
                <a:latin typeface="Univers" panose="020B0503020202020204" pitchFamily="34" charset="0"/>
              </a:rPr>
              <a:t> Node3D</a:t>
            </a:r>
          </a:p>
          <a:p>
            <a:pPr algn="just">
              <a:spcBef>
                <a:spcPct val="0"/>
              </a:spcBef>
              <a:buNone/>
            </a:pPr>
            <a:r>
              <a:rPr lang="es-ES" sz="1800" dirty="0">
                <a:solidFill>
                  <a:srgbClr val="5F5F5F"/>
                </a:solidFill>
                <a:latin typeface="Univers" panose="020B0503020202020204" pitchFamily="34" charset="0"/>
              </a:rPr>
              <a:t># cargar imagen de textura</a:t>
            </a:r>
          </a:p>
          <a:p>
            <a:pPr>
              <a:buNone/>
            </a:pPr>
            <a:r>
              <a:rPr lang="es-ES" sz="1800" dirty="0">
                <a:solidFill>
                  <a:srgbClr val="D60093"/>
                </a:solidFill>
                <a:latin typeface="Univers" panose="020B0503020202020204" pitchFamily="34" charset="0"/>
              </a:rPr>
              <a:t>@export </a:t>
            </a:r>
            <a:r>
              <a:rPr lang="es-ES" sz="1800" dirty="0" err="1">
                <a:solidFill>
                  <a:srgbClr val="D60093"/>
                </a:solidFill>
                <a:latin typeface="Univers" panose="020B0503020202020204" pitchFamily="34" charset="0"/>
              </a:rPr>
              <a:t>var</a:t>
            </a:r>
            <a:r>
              <a:rPr lang="es-ES" sz="1800" dirty="0">
                <a:solidFill>
                  <a:srgbClr val="D60093"/>
                </a:solidFill>
                <a:latin typeface="Univers" panose="020B0503020202020204" pitchFamily="34" charset="0"/>
              </a:rPr>
              <a:t> imagen: Texture2D</a:t>
            </a:r>
            <a:endParaRPr lang="es-ES_tradnl" altLang="es-ES" sz="1800" dirty="0">
              <a:solidFill>
                <a:srgbClr val="D60093"/>
              </a:solidFill>
              <a:latin typeface="Univers" panose="020B0503020202020204" pitchFamily="34" charset="0"/>
            </a:endParaRPr>
          </a:p>
          <a:p>
            <a:pPr algn="just">
              <a:spcBef>
                <a:spcPct val="0"/>
              </a:spcBef>
              <a:buFontTx/>
              <a:buNone/>
            </a:pPr>
            <a:r>
              <a:rPr lang="es-ES_tradnl" altLang="es-ES" sz="1800" dirty="0">
                <a:solidFill>
                  <a:srgbClr val="D60093"/>
                </a:solidFill>
                <a:latin typeface="Univers" panose="020B0503020202020204" pitchFamily="34" charset="0"/>
              </a:rPr>
              <a:t>…</a:t>
            </a:r>
          </a:p>
          <a:p>
            <a:pPr>
              <a:buNone/>
            </a:pPr>
            <a:r>
              <a:rPr lang="es-ES" sz="1800" dirty="0" err="1">
                <a:solidFill>
                  <a:srgbClr val="D60093"/>
                </a:solidFill>
                <a:latin typeface="Univers" panose="020B0503020202020204" pitchFamily="34" charset="0"/>
              </a:rPr>
              <a:t>var</a:t>
            </a:r>
            <a:r>
              <a:rPr lang="es-ES" sz="1800" dirty="0">
                <a:solidFill>
                  <a:srgbClr val="D60093"/>
                </a:solidFill>
                <a:latin typeface="Univers" panose="020B0503020202020204" pitchFamily="34" charset="0"/>
              </a:rPr>
              <a:t> </a:t>
            </a:r>
            <a:r>
              <a:rPr lang="es-ES" sz="1800" dirty="0" err="1">
                <a:solidFill>
                  <a:srgbClr val="D60093"/>
                </a:solidFill>
                <a:latin typeface="Univers" panose="020B0503020202020204" pitchFamily="34" charset="0"/>
              </a:rPr>
              <a:t>st</a:t>
            </a:r>
            <a:r>
              <a:rPr lang="es-ES" sz="1800" dirty="0">
                <a:solidFill>
                  <a:srgbClr val="D60093"/>
                </a:solidFill>
                <a:latin typeface="Univers" panose="020B0503020202020204" pitchFamily="34" charset="0"/>
              </a:rPr>
              <a:t> = </a:t>
            </a:r>
            <a:r>
              <a:rPr lang="es-ES" sz="1800" dirty="0" err="1">
                <a:solidFill>
                  <a:srgbClr val="D60093"/>
                </a:solidFill>
                <a:latin typeface="Univers" panose="020B0503020202020204" pitchFamily="34" charset="0"/>
              </a:rPr>
              <a:t>SurfaceTool.new</a:t>
            </a:r>
            <a:r>
              <a:rPr lang="es-ES" sz="1800" dirty="0">
                <a:solidFill>
                  <a:srgbClr val="D60093"/>
                </a:solidFill>
                <a:latin typeface="Univers" panose="020B0503020202020204" pitchFamily="34" charset="0"/>
              </a:rPr>
              <a:t>()</a:t>
            </a:r>
          </a:p>
          <a:p>
            <a:pPr>
              <a:buNone/>
            </a:pPr>
            <a:r>
              <a:rPr lang="es-ES" sz="1800" dirty="0" err="1">
                <a:solidFill>
                  <a:srgbClr val="D60093"/>
                </a:solidFill>
                <a:latin typeface="Univers" panose="020B0503020202020204" pitchFamily="34" charset="0"/>
              </a:rPr>
              <a:t>st.begin</a:t>
            </a:r>
            <a:r>
              <a:rPr lang="es-ES" sz="1800" dirty="0">
                <a:solidFill>
                  <a:srgbClr val="D60093"/>
                </a:solidFill>
                <a:latin typeface="Univers" panose="020B0503020202020204" pitchFamily="34" charset="0"/>
              </a:rPr>
              <a:t>(</a:t>
            </a:r>
            <a:r>
              <a:rPr lang="es-ES" sz="1800" dirty="0" err="1">
                <a:solidFill>
                  <a:srgbClr val="D60093"/>
                </a:solidFill>
                <a:latin typeface="Univers" panose="020B0503020202020204" pitchFamily="34" charset="0"/>
              </a:rPr>
              <a:t>Mesh.PRIMITIVE_TRIANGLES</a:t>
            </a:r>
            <a:r>
              <a:rPr lang="es-ES" sz="1800" dirty="0">
                <a:solidFill>
                  <a:srgbClr val="D60093"/>
                </a:solidFill>
                <a:latin typeface="Univers" panose="020B0503020202020204" pitchFamily="34" charset="0"/>
              </a:rPr>
              <a:t>)</a:t>
            </a:r>
            <a:endParaRPr lang="en-GB" altLang="es-ES" sz="1800" dirty="0">
              <a:solidFill>
                <a:srgbClr val="D60093"/>
              </a:solidFill>
              <a:latin typeface="Univers" panose="020B0503020202020204" pitchFamily="34" charset="0"/>
            </a:endParaRPr>
          </a:p>
          <a:p>
            <a:pPr algn="just">
              <a:spcBef>
                <a:spcPct val="0"/>
              </a:spcBef>
              <a:buFontTx/>
              <a:buNone/>
            </a:pPr>
            <a:r>
              <a:rPr lang="en-GB" altLang="es-ES" sz="1800" dirty="0">
                <a:solidFill>
                  <a:srgbClr val="5F5F5F"/>
                </a:solidFill>
                <a:latin typeface="Univers" panose="020B0503020202020204" pitchFamily="34" charset="0"/>
              </a:rPr>
              <a:t># primer </a:t>
            </a:r>
            <a:r>
              <a:rPr lang="en-GB" altLang="es-ES" sz="1800" dirty="0" err="1">
                <a:solidFill>
                  <a:srgbClr val="5F5F5F"/>
                </a:solidFill>
                <a:latin typeface="Univers" panose="020B0503020202020204" pitchFamily="34" charset="0"/>
              </a:rPr>
              <a:t>triángulo</a:t>
            </a:r>
            <a:endParaRPr lang="en-GB" altLang="es-ES" sz="1800" dirty="0">
              <a:solidFill>
                <a:srgbClr val="5F5F5F"/>
              </a:solidFill>
              <a:latin typeface="Univers" panose="020B0503020202020204" pitchFamily="34" charset="0"/>
            </a:endParaRPr>
          </a:p>
          <a:p>
            <a:pPr algn="just">
              <a:spcBef>
                <a:spcPct val="0"/>
              </a:spcBef>
              <a:buNone/>
            </a:pPr>
            <a:r>
              <a:rPr lang="en-GB" altLang="es-ES" sz="1800" dirty="0" err="1">
                <a:solidFill>
                  <a:srgbClr val="D60093"/>
                </a:solidFill>
                <a:latin typeface="Univers" panose="020B0503020202020204" pitchFamily="34" charset="0"/>
              </a:rPr>
              <a:t>st.set_normal</a:t>
            </a:r>
            <a:r>
              <a:rPr lang="en-GB" altLang="es-ES" sz="1800" dirty="0">
                <a:solidFill>
                  <a:srgbClr val="D60093"/>
                </a:solidFill>
                <a:latin typeface="Univers" panose="020B0503020202020204" pitchFamily="34" charset="0"/>
              </a:rPr>
              <a:t> (Vector3(0, 0, 1))</a:t>
            </a:r>
          </a:p>
          <a:p>
            <a:pPr algn="just">
              <a:spcBef>
                <a:spcPct val="0"/>
              </a:spcBef>
              <a:buFontTx/>
              <a:buNone/>
            </a:pPr>
            <a:r>
              <a:rPr lang="en-GB" altLang="es-ES" sz="1800" dirty="0" err="1">
                <a:solidFill>
                  <a:srgbClr val="D60093"/>
                </a:solidFill>
                <a:latin typeface="Univers" panose="020B0503020202020204" pitchFamily="34" charset="0"/>
              </a:rPr>
              <a:t>st.set_uv</a:t>
            </a:r>
            <a:r>
              <a:rPr lang="en-GB" altLang="es-ES" sz="1800" dirty="0">
                <a:solidFill>
                  <a:srgbClr val="D60093"/>
                </a:solidFill>
                <a:latin typeface="Univers" panose="020B0503020202020204" pitchFamily="34" charset="0"/>
              </a:rPr>
              <a:t> (Vector2(0, 0))</a:t>
            </a:r>
          </a:p>
          <a:p>
            <a:pPr algn="just">
              <a:spcBef>
                <a:spcPct val="0"/>
              </a:spcBef>
              <a:buFontTx/>
              <a:buNone/>
            </a:pPr>
            <a:r>
              <a:rPr lang="en-GB" altLang="es-ES" sz="1800" dirty="0" err="1">
                <a:solidFill>
                  <a:srgbClr val="D60093"/>
                </a:solidFill>
                <a:latin typeface="Univers" panose="020B0503020202020204" pitchFamily="34" charset="0"/>
              </a:rPr>
              <a:t>st.add_vertex</a:t>
            </a:r>
            <a:r>
              <a:rPr lang="en-GB" altLang="es-ES" sz="1800" dirty="0">
                <a:solidFill>
                  <a:srgbClr val="D60093"/>
                </a:solidFill>
                <a:latin typeface="Univers" panose="020B0503020202020204" pitchFamily="34" charset="0"/>
              </a:rPr>
              <a:t> (Vector3(-1, 1, 0))</a:t>
            </a:r>
          </a:p>
          <a:p>
            <a:pPr algn="just">
              <a:spcBef>
                <a:spcPct val="0"/>
              </a:spcBef>
              <a:buFontTx/>
              <a:buNone/>
            </a:pPr>
            <a:r>
              <a:rPr lang="en-GB" altLang="es-ES" sz="1800" dirty="0" err="1">
                <a:solidFill>
                  <a:srgbClr val="D60093"/>
                </a:solidFill>
                <a:latin typeface="Univers" panose="020B0503020202020204" pitchFamily="34" charset="0"/>
              </a:rPr>
              <a:t>st.set_uv</a:t>
            </a:r>
            <a:r>
              <a:rPr lang="en-GB" altLang="es-ES" sz="1800" dirty="0">
                <a:solidFill>
                  <a:srgbClr val="D60093"/>
                </a:solidFill>
                <a:latin typeface="Univers" panose="020B0503020202020204" pitchFamily="34" charset="0"/>
              </a:rPr>
              <a:t> (Vector2(1, 1))</a:t>
            </a:r>
          </a:p>
          <a:p>
            <a:pPr algn="just">
              <a:spcBef>
                <a:spcPct val="0"/>
              </a:spcBef>
              <a:buFontTx/>
              <a:buNone/>
            </a:pPr>
            <a:r>
              <a:rPr lang="en-GB" altLang="es-ES" sz="1800" dirty="0" err="1">
                <a:solidFill>
                  <a:srgbClr val="D60093"/>
                </a:solidFill>
                <a:latin typeface="Univers" panose="020B0503020202020204" pitchFamily="34" charset="0"/>
              </a:rPr>
              <a:t>st.add_vertex</a:t>
            </a:r>
            <a:r>
              <a:rPr lang="en-GB" altLang="es-ES" sz="1800" dirty="0">
                <a:solidFill>
                  <a:srgbClr val="D60093"/>
                </a:solidFill>
                <a:latin typeface="Univers" panose="020B0503020202020204" pitchFamily="34" charset="0"/>
              </a:rPr>
              <a:t> (Vector3(1, -1, 0))</a:t>
            </a:r>
          </a:p>
          <a:p>
            <a:pPr algn="just">
              <a:spcBef>
                <a:spcPct val="0"/>
              </a:spcBef>
              <a:buFontTx/>
              <a:buNone/>
            </a:pPr>
            <a:r>
              <a:rPr lang="en-GB" altLang="es-ES" sz="1800" dirty="0" err="1">
                <a:solidFill>
                  <a:srgbClr val="D60093"/>
                </a:solidFill>
                <a:latin typeface="Univers" panose="020B0503020202020204" pitchFamily="34" charset="0"/>
              </a:rPr>
              <a:t>st.set_uv</a:t>
            </a:r>
            <a:r>
              <a:rPr lang="en-GB" altLang="es-ES" sz="1800" dirty="0">
                <a:solidFill>
                  <a:srgbClr val="D60093"/>
                </a:solidFill>
                <a:latin typeface="Univers" panose="020B0503020202020204" pitchFamily="34" charset="0"/>
              </a:rPr>
              <a:t> (Vector2(0, 1))</a:t>
            </a:r>
          </a:p>
          <a:p>
            <a:pPr algn="just">
              <a:spcBef>
                <a:spcPct val="0"/>
              </a:spcBef>
              <a:buFontTx/>
              <a:buNone/>
            </a:pPr>
            <a:r>
              <a:rPr lang="en-GB" altLang="es-ES" sz="1800" dirty="0" err="1">
                <a:solidFill>
                  <a:srgbClr val="D60093"/>
                </a:solidFill>
                <a:latin typeface="Univers" panose="020B0503020202020204" pitchFamily="34" charset="0"/>
              </a:rPr>
              <a:t>st.add_vertex</a:t>
            </a:r>
            <a:r>
              <a:rPr lang="en-GB" altLang="es-ES" sz="1800" dirty="0">
                <a:solidFill>
                  <a:srgbClr val="D60093"/>
                </a:solidFill>
                <a:latin typeface="Univers" panose="020B0503020202020204" pitchFamily="34" charset="0"/>
              </a:rPr>
              <a:t> (Vector3(-1, -1, 0))</a:t>
            </a:r>
          </a:p>
          <a:p>
            <a:pPr algn="just">
              <a:spcBef>
                <a:spcPct val="0"/>
              </a:spcBef>
              <a:buFontTx/>
              <a:buNone/>
            </a:pPr>
            <a:endParaRPr lang="es-ES_tradnl" altLang="es-ES" sz="1800" dirty="0">
              <a:solidFill>
                <a:srgbClr val="D60093"/>
              </a:solidFill>
              <a:latin typeface="Univers" panose="020B0503020202020204" pitchFamily="34" charset="0"/>
            </a:endParaRPr>
          </a:p>
        </p:txBody>
      </p:sp>
      <p:grpSp>
        <p:nvGrpSpPr>
          <p:cNvPr id="6" name="Grupo 5">
            <a:extLst>
              <a:ext uri="{FF2B5EF4-FFF2-40B4-BE49-F238E27FC236}">
                <a16:creationId xmlns:a16="http://schemas.microsoft.com/office/drawing/2014/main" id="{BFC36EA2-6F11-25E5-DCFC-544DCCAE9A41}"/>
              </a:ext>
            </a:extLst>
          </p:cNvPr>
          <p:cNvGrpSpPr/>
          <p:nvPr/>
        </p:nvGrpSpPr>
        <p:grpSpPr>
          <a:xfrm>
            <a:off x="4835111" y="2644314"/>
            <a:ext cx="5279718" cy="3050503"/>
            <a:chOff x="4835111" y="2644314"/>
            <a:chExt cx="5279718" cy="3050503"/>
          </a:xfrm>
        </p:grpSpPr>
        <p:pic>
          <p:nvPicPr>
            <p:cNvPr id="43" name="Picture 10" descr="Imagen1">
              <a:extLst>
                <a:ext uri="{FF2B5EF4-FFF2-40B4-BE49-F238E27FC236}">
                  <a16:creationId xmlns:a16="http://schemas.microsoft.com/office/drawing/2014/main" id="{40509362-4AEC-B46E-BCE6-666F6D07E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976" y="3235978"/>
              <a:ext cx="2074472" cy="208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11">
              <a:extLst>
                <a:ext uri="{FF2B5EF4-FFF2-40B4-BE49-F238E27FC236}">
                  <a16:creationId xmlns:a16="http://schemas.microsoft.com/office/drawing/2014/main" id="{E80AA17B-089A-42F4-534D-4CA54DA69A15}"/>
                </a:ext>
              </a:extLst>
            </p:cNvPr>
            <p:cNvSpPr>
              <a:spLocks noChangeArrowheads="1"/>
            </p:cNvSpPr>
            <p:nvPr/>
          </p:nvSpPr>
          <p:spPr bwMode="auto">
            <a:xfrm>
              <a:off x="8106945" y="2953198"/>
              <a:ext cx="1659577" cy="1670582"/>
            </a:xfrm>
            <a:prstGeom prst="rect">
              <a:avLst/>
            </a:prstGeom>
            <a:solidFill>
              <a:schemeClr val="folHlink"/>
            </a:solidFill>
            <a:ln w="15875">
              <a:solidFill>
                <a:schemeClr val="tx2"/>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45" name="Rectangle 12">
              <a:extLst>
                <a:ext uri="{FF2B5EF4-FFF2-40B4-BE49-F238E27FC236}">
                  <a16:creationId xmlns:a16="http://schemas.microsoft.com/office/drawing/2014/main" id="{A061083E-F017-5C04-751F-5703E4B40798}"/>
                </a:ext>
              </a:extLst>
            </p:cNvPr>
            <p:cNvSpPr>
              <a:spLocks noChangeArrowheads="1"/>
            </p:cNvSpPr>
            <p:nvPr/>
          </p:nvSpPr>
          <p:spPr bwMode="auto">
            <a:xfrm>
              <a:off x="7715100" y="4715140"/>
              <a:ext cx="789452" cy="27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400">
                  <a:latin typeface="Univers" panose="020B0503020202020204" pitchFamily="34" charset="0"/>
                </a:rPr>
                <a:t>(-1,-1,0)</a:t>
              </a:r>
            </a:p>
          </p:txBody>
        </p:sp>
        <p:sp>
          <p:nvSpPr>
            <p:cNvPr id="46" name="Rectangle 13">
              <a:extLst>
                <a:ext uri="{FF2B5EF4-FFF2-40B4-BE49-F238E27FC236}">
                  <a16:creationId xmlns:a16="http://schemas.microsoft.com/office/drawing/2014/main" id="{D5050801-FBBA-F1D3-2DC4-87D0DC699083}"/>
                </a:ext>
              </a:extLst>
            </p:cNvPr>
            <p:cNvSpPr>
              <a:spLocks noChangeArrowheads="1"/>
            </p:cNvSpPr>
            <p:nvPr/>
          </p:nvSpPr>
          <p:spPr bwMode="auto">
            <a:xfrm>
              <a:off x="9324576" y="4702089"/>
              <a:ext cx="790253" cy="3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(1,-1,0)</a:t>
              </a:r>
            </a:p>
          </p:txBody>
        </p:sp>
        <p:sp>
          <p:nvSpPr>
            <p:cNvPr id="47" name="Oval 14">
              <a:extLst>
                <a:ext uri="{FF2B5EF4-FFF2-40B4-BE49-F238E27FC236}">
                  <a16:creationId xmlns:a16="http://schemas.microsoft.com/office/drawing/2014/main" id="{9261801A-4B84-F4C5-F1E4-C72B777A0D07}"/>
                </a:ext>
              </a:extLst>
            </p:cNvPr>
            <p:cNvSpPr>
              <a:spLocks noChangeArrowheads="1"/>
            </p:cNvSpPr>
            <p:nvPr/>
          </p:nvSpPr>
          <p:spPr bwMode="auto">
            <a:xfrm>
              <a:off x="8069489" y="4590426"/>
              <a:ext cx="67708" cy="6815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48" name="Oval 15">
              <a:extLst>
                <a:ext uri="{FF2B5EF4-FFF2-40B4-BE49-F238E27FC236}">
                  <a16:creationId xmlns:a16="http://schemas.microsoft.com/office/drawing/2014/main" id="{666D6DB5-E8FB-7A12-2E50-6FE193E13258}"/>
                </a:ext>
              </a:extLst>
            </p:cNvPr>
            <p:cNvSpPr>
              <a:spLocks noChangeArrowheads="1"/>
            </p:cNvSpPr>
            <p:nvPr/>
          </p:nvSpPr>
          <p:spPr bwMode="auto">
            <a:xfrm>
              <a:off x="9730506" y="4587526"/>
              <a:ext cx="67709" cy="6815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49" name="Oval 16">
              <a:extLst>
                <a:ext uri="{FF2B5EF4-FFF2-40B4-BE49-F238E27FC236}">
                  <a16:creationId xmlns:a16="http://schemas.microsoft.com/office/drawing/2014/main" id="{93F40376-B939-4F3B-B287-6168C821B0F7}"/>
                </a:ext>
              </a:extLst>
            </p:cNvPr>
            <p:cNvSpPr>
              <a:spLocks noChangeArrowheads="1"/>
            </p:cNvSpPr>
            <p:nvPr/>
          </p:nvSpPr>
          <p:spPr bwMode="auto">
            <a:xfrm>
              <a:off x="8075251" y="2925645"/>
              <a:ext cx="67708" cy="6815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50" name="Oval 17">
              <a:extLst>
                <a:ext uri="{FF2B5EF4-FFF2-40B4-BE49-F238E27FC236}">
                  <a16:creationId xmlns:a16="http://schemas.microsoft.com/office/drawing/2014/main" id="{35A468EC-E6C1-9FB3-293E-58A94FA3226F}"/>
                </a:ext>
              </a:extLst>
            </p:cNvPr>
            <p:cNvSpPr>
              <a:spLocks noChangeArrowheads="1"/>
            </p:cNvSpPr>
            <p:nvPr/>
          </p:nvSpPr>
          <p:spPr bwMode="auto">
            <a:xfrm>
              <a:off x="9726185" y="2916944"/>
              <a:ext cx="67708" cy="6815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51" name="Rectangle 18">
              <a:extLst>
                <a:ext uri="{FF2B5EF4-FFF2-40B4-BE49-F238E27FC236}">
                  <a16:creationId xmlns:a16="http://schemas.microsoft.com/office/drawing/2014/main" id="{D90D35B9-FE47-7170-DE68-4BADBE7DDBEE}"/>
                </a:ext>
              </a:extLst>
            </p:cNvPr>
            <p:cNvSpPr>
              <a:spLocks noChangeArrowheads="1"/>
            </p:cNvSpPr>
            <p:nvPr/>
          </p:nvSpPr>
          <p:spPr bwMode="auto">
            <a:xfrm>
              <a:off x="7764400" y="2644314"/>
              <a:ext cx="790253" cy="3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(-1,1,0)</a:t>
              </a:r>
            </a:p>
          </p:txBody>
        </p:sp>
        <p:sp>
          <p:nvSpPr>
            <p:cNvPr id="52" name="Rectangle 19">
              <a:extLst>
                <a:ext uri="{FF2B5EF4-FFF2-40B4-BE49-F238E27FC236}">
                  <a16:creationId xmlns:a16="http://schemas.microsoft.com/office/drawing/2014/main" id="{074B1A9C-320B-BEF5-FCD1-C80454AD27EF}"/>
                </a:ext>
              </a:extLst>
            </p:cNvPr>
            <p:cNvSpPr>
              <a:spLocks noChangeArrowheads="1"/>
            </p:cNvSpPr>
            <p:nvPr/>
          </p:nvSpPr>
          <p:spPr bwMode="auto">
            <a:xfrm>
              <a:off x="9340066" y="2645765"/>
              <a:ext cx="726139" cy="3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(1,1,0)</a:t>
              </a:r>
            </a:p>
          </p:txBody>
        </p:sp>
        <p:sp>
          <p:nvSpPr>
            <p:cNvPr id="53" name="Rectangle 20">
              <a:extLst>
                <a:ext uri="{FF2B5EF4-FFF2-40B4-BE49-F238E27FC236}">
                  <a16:creationId xmlns:a16="http://schemas.microsoft.com/office/drawing/2014/main" id="{F41D8E14-AAB8-D0BA-6E92-E09D6C1BE90D}"/>
                </a:ext>
              </a:extLst>
            </p:cNvPr>
            <p:cNvSpPr>
              <a:spLocks noChangeArrowheads="1"/>
            </p:cNvSpPr>
            <p:nvPr/>
          </p:nvSpPr>
          <p:spPr bwMode="auto">
            <a:xfrm>
              <a:off x="6902379" y="2938697"/>
              <a:ext cx="566598" cy="3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(1,0)</a:t>
              </a:r>
            </a:p>
          </p:txBody>
        </p:sp>
        <p:sp>
          <p:nvSpPr>
            <p:cNvPr id="54" name="Oval 21">
              <a:extLst>
                <a:ext uri="{FF2B5EF4-FFF2-40B4-BE49-F238E27FC236}">
                  <a16:creationId xmlns:a16="http://schemas.microsoft.com/office/drawing/2014/main" id="{8E415E55-2CF1-4BC1-284D-DF63EDAE85ED}"/>
                </a:ext>
              </a:extLst>
            </p:cNvPr>
            <p:cNvSpPr>
              <a:spLocks noChangeArrowheads="1"/>
            </p:cNvSpPr>
            <p:nvPr/>
          </p:nvSpPr>
          <p:spPr bwMode="auto">
            <a:xfrm>
              <a:off x="7163348" y="3206975"/>
              <a:ext cx="67709" cy="6815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55" name="Rectangle 23">
              <a:extLst>
                <a:ext uri="{FF2B5EF4-FFF2-40B4-BE49-F238E27FC236}">
                  <a16:creationId xmlns:a16="http://schemas.microsoft.com/office/drawing/2014/main" id="{79D1D4AD-37FB-51CE-00D4-7B88D17C9C84}"/>
                </a:ext>
              </a:extLst>
            </p:cNvPr>
            <p:cNvSpPr>
              <a:spLocks noChangeArrowheads="1"/>
            </p:cNvSpPr>
            <p:nvPr/>
          </p:nvSpPr>
          <p:spPr bwMode="auto">
            <a:xfrm>
              <a:off x="4835111" y="2921295"/>
              <a:ext cx="566598" cy="3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(0,0)</a:t>
              </a:r>
            </a:p>
          </p:txBody>
        </p:sp>
        <p:sp>
          <p:nvSpPr>
            <p:cNvPr id="56" name="Oval 24">
              <a:extLst>
                <a:ext uri="{FF2B5EF4-FFF2-40B4-BE49-F238E27FC236}">
                  <a16:creationId xmlns:a16="http://schemas.microsoft.com/office/drawing/2014/main" id="{41C30B60-AF5A-9962-869E-5EE71C306456}"/>
                </a:ext>
              </a:extLst>
            </p:cNvPr>
            <p:cNvSpPr>
              <a:spLocks noChangeArrowheads="1"/>
            </p:cNvSpPr>
            <p:nvPr/>
          </p:nvSpPr>
          <p:spPr bwMode="auto">
            <a:xfrm>
              <a:off x="5107605" y="3212776"/>
              <a:ext cx="67708" cy="6815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57" name="Rectangle 28">
              <a:extLst>
                <a:ext uri="{FF2B5EF4-FFF2-40B4-BE49-F238E27FC236}">
                  <a16:creationId xmlns:a16="http://schemas.microsoft.com/office/drawing/2014/main" id="{3D15DC92-B1AB-927D-35C8-8350F4E5396A}"/>
                </a:ext>
              </a:extLst>
            </p:cNvPr>
            <p:cNvSpPr>
              <a:spLocks noChangeArrowheads="1"/>
            </p:cNvSpPr>
            <p:nvPr/>
          </p:nvSpPr>
          <p:spPr bwMode="auto">
            <a:xfrm>
              <a:off x="4839432" y="5379312"/>
              <a:ext cx="566598" cy="3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(0,1)</a:t>
              </a:r>
            </a:p>
          </p:txBody>
        </p:sp>
        <p:sp>
          <p:nvSpPr>
            <p:cNvPr id="58" name="Oval 29">
              <a:extLst>
                <a:ext uri="{FF2B5EF4-FFF2-40B4-BE49-F238E27FC236}">
                  <a16:creationId xmlns:a16="http://schemas.microsoft.com/office/drawing/2014/main" id="{F2B9B958-1528-8E95-8993-1B02193C40AA}"/>
                </a:ext>
              </a:extLst>
            </p:cNvPr>
            <p:cNvSpPr>
              <a:spLocks noChangeArrowheads="1"/>
            </p:cNvSpPr>
            <p:nvPr/>
          </p:nvSpPr>
          <p:spPr bwMode="auto">
            <a:xfrm>
              <a:off x="5100401" y="5289402"/>
              <a:ext cx="67709" cy="6815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59" name="Rectangle 30">
              <a:extLst>
                <a:ext uri="{FF2B5EF4-FFF2-40B4-BE49-F238E27FC236}">
                  <a16:creationId xmlns:a16="http://schemas.microsoft.com/office/drawing/2014/main" id="{6D5F1E70-D66F-0C7E-9FC7-C24ABA1D0258}"/>
                </a:ext>
              </a:extLst>
            </p:cNvPr>
            <p:cNvSpPr>
              <a:spLocks noChangeArrowheads="1"/>
            </p:cNvSpPr>
            <p:nvPr/>
          </p:nvSpPr>
          <p:spPr bwMode="auto">
            <a:xfrm>
              <a:off x="6906701" y="5353209"/>
              <a:ext cx="566598" cy="315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dirty="0">
                  <a:latin typeface="Univers" panose="020B0503020202020204" pitchFamily="34" charset="0"/>
                </a:rPr>
                <a:t>(1,1)</a:t>
              </a:r>
            </a:p>
          </p:txBody>
        </p:sp>
        <p:sp>
          <p:nvSpPr>
            <p:cNvPr id="60" name="Oval 31">
              <a:extLst>
                <a:ext uri="{FF2B5EF4-FFF2-40B4-BE49-F238E27FC236}">
                  <a16:creationId xmlns:a16="http://schemas.microsoft.com/office/drawing/2014/main" id="{BFE467AE-ACB7-6B78-90AB-DBF31B2BF020}"/>
                </a:ext>
              </a:extLst>
            </p:cNvPr>
            <p:cNvSpPr>
              <a:spLocks noChangeArrowheads="1"/>
            </p:cNvSpPr>
            <p:nvPr/>
          </p:nvSpPr>
          <p:spPr bwMode="auto">
            <a:xfrm>
              <a:off x="7167670" y="5286502"/>
              <a:ext cx="67708" cy="6815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61" name="Line 33">
              <a:extLst>
                <a:ext uri="{FF2B5EF4-FFF2-40B4-BE49-F238E27FC236}">
                  <a16:creationId xmlns:a16="http://schemas.microsoft.com/office/drawing/2014/main" id="{48732B65-4D1C-7FED-C30E-EEAE1CA0E4AF}"/>
                </a:ext>
              </a:extLst>
            </p:cNvPr>
            <p:cNvSpPr>
              <a:spLocks noChangeShapeType="1"/>
            </p:cNvSpPr>
            <p:nvPr/>
          </p:nvSpPr>
          <p:spPr bwMode="auto">
            <a:xfrm flipV="1">
              <a:off x="7277155" y="3017005"/>
              <a:ext cx="2414454" cy="243627"/>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62" name="Line 34">
              <a:extLst>
                <a:ext uri="{FF2B5EF4-FFF2-40B4-BE49-F238E27FC236}">
                  <a16:creationId xmlns:a16="http://schemas.microsoft.com/office/drawing/2014/main" id="{CEC3A196-E1FF-742A-FAB6-96470A213CBF}"/>
                </a:ext>
              </a:extLst>
            </p:cNvPr>
            <p:cNvSpPr>
              <a:spLocks noChangeShapeType="1"/>
            </p:cNvSpPr>
            <p:nvPr/>
          </p:nvSpPr>
          <p:spPr bwMode="auto">
            <a:xfrm flipV="1">
              <a:off x="7300206" y="4673085"/>
              <a:ext cx="2349627" cy="611967"/>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63" name="Freeform 36">
              <a:extLst>
                <a:ext uri="{FF2B5EF4-FFF2-40B4-BE49-F238E27FC236}">
                  <a16:creationId xmlns:a16="http://schemas.microsoft.com/office/drawing/2014/main" id="{B12BABDA-1E36-67F3-5753-A1FEBAD903F0}"/>
                </a:ext>
              </a:extLst>
            </p:cNvPr>
            <p:cNvSpPr>
              <a:spLocks/>
            </p:cNvSpPr>
            <p:nvPr/>
          </p:nvSpPr>
          <p:spPr bwMode="auto">
            <a:xfrm>
              <a:off x="5219972" y="2876339"/>
              <a:ext cx="2770283" cy="326286"/>
            </a:xfrm>
            <a:custGeom>
              <a:avLst/>
              <a:gdLst>
                <a:gd name="T0" fmla="*/ 0 w 1923"/>
                <a:gd name="T1" fmla="*/ 2147483646 h 225"/>
                <a:gd name="T2" fmla="*/ 2147483646 w 1923"/>
                <a:gd name="T3" fmla="*/ 2147483646 h 225"/>
                <a:gd name="T4" fmla="*/ 2147483646 w 1923"/>
                <a:gd name="T5" fmla="*/ 2147483646 h 225"/>
                <a:gd name="T6" fmla="*/ 0 60000 65536"/>
                <a:gd name="T7" fmla="*/ 0 60000 65536"/>
                <a:gd name="T8" fmla="*/ 0 60000 65536"/>
                <a:gd name="T9" fmla="*/ 0 w 1923"/>
                <a:gd name="T10" fmla="*/ 0 h 225"/>
                <a:gd name="T11" fmla="*/ 1923 w 1923"/>
                <a:gd name="T12" fmla="*/ 225 h 225"/>
              </a:gdLst>
              <a:ahLst/>
              <a:cxnLst>
                <a:cxn ang="T6">
                  <a:pos x="T0" y="T1"/>
                </a:cxn>
                <a:cxn ang="T7">
                  <a:pos x="T2" y="T3"/>
                </a:cxn>
                <a:cxn ang="T8">
                  <a:pos x="T4" y="T5"/>
                </a:cxn>
              </a:cxnLst>
              <a:rect l="T9" t="T10" r="T11" b="T12"/>
              <a:pathLst>
                <a:path w="1923" h="225">
                  <a:moveTo>
                    <a:pt x="0" y="225"/>
                  </a:moveTo>
                  <a:cubicBezTo>
                    <a:pt x="124" y="193"/>
                    <a:pt x="427" y="60"/>
                    <a:pt x="747" y="30"/>
                  </a:cubicBezTo>
                  <a:cubicBezTo>
                    <a:pt x="1067" y="0"/>
                    <a:pt x="1678" y="43"/>
                    <a:pt x="1923" y="46"/>
                  </a:cubicBezTo>
                </a:path>
              </a:pathLst>
            </a:custGeom>
            <a:noFill/>
            <a:ln w="28575" cap="flat" cmpd="sng">
              <a:solidFill>
                <a:srgbClr val="0099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64" name="Freeform 37">
              <a:extLst>
                <a:ext uri="{FF2B5EF4-FFF2-40B4-BE49-F238E27FC236}">
                  <a16:creationId xmlns:a16="http://schemas.microsoft.com/office/drawing/2014/main" id="{53F96318-DCF9-D7CF-9569-D8BBEAF30EC6}"/>
                </a:ext>
              </a:extLst>
            </p:cNvPr>
            <p:cNvSpPr>
              <a:spLocks/>
            </p:cNvSpPr>
            <p:nvPr/>
          </p:nvSpPr>
          <p:spPr bwMode="auto">
            <a:xfrm>
              <a:off x="5267511" y="4649883"/>
              <a:ext cx="2780368" cy="981756"/>
            </a:xfrm>
            <a:custGeom>
              <a:avLst/>
              <a:gdLst>
                <a:gd name="T0" fmla="*/ 0 w 1930"/>
                <a:gd name="T1" fmla="*/ 2147483646 h 677"/>
                <a:gd name="T2" fmla="*/ 2147483646 w 1930"/>
                <a:gd name="T3" fmla="*/ 2147483646 h 677"/>
                <a:gd name="T4" fmla="*/ 2147483646 w 1930"/>
                <a:gd name="T5" fmla="*/ 0 h 677"/>
                <a:gd name="T6" fmla="*/ 0 60000 65536"/>
                <a:gd name="T7" fmla="*/ 0 60000 65536"/>
                <a:gd name="T8" fmla="*/ 0 60000 65536"/>
                <a:gd name="T9" fmla="*/ 0 w 1930"/>
                <a:gd name="T10" fmla="*/ 0 h 677"/>
                <a:gd name="T11" fmla="*/ 1930 w 1930"/>
                <a:gd name="T12" fmla="*/ 677 h 677"/>
              </a:gdLst>
              <a:ahLst/>
              <a:cxnLst>
                <a:cxn ang="T6">
                  <a:pos x="T0" y="T1"/>
                </a:cxn>
                <a:cxn ang="T7">
                  <a:pos x="T2" y="T3"/>
                </a:cxn>
                <a:cxn ang="T8">
                  <a:pos x="T4" y="T5"/>
                </a:cxn>
              </a:cxnLst>
              <a:rect l="T9" t="T10" r="T11" b="T12"/>
              <a:pathLst>
                <a:path w="1930" h="677">
                  <a:moveTo>
                    <a:pt x="0" y="511"/>
                  </a:moveTo>
                  <a:cubicBezTo>
                    <a:pt x="123" y="525"/>
                    <a:pt x="416" y="677"/>
                    <a:pt x="738" y="592"/>
                  </a:cubicBezTo>
                  <a:cubicBezTo>
                    <a:pt x="1060" y="507"/>
                    <a:pt x="1682" y="123"/>
                    <a:pt x="1930" y="0"/>
                  </a:cubicBezTo>
                </a:path>
              </a:pathLst>
            </a:custGeom>
            <a:noFill/>
            <a:ln w="28575" cap="flat" cmpd="sng">
              <a:solidFill>
                <a:srgbClr val="0099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s-ES"/>
            </a:p>
          </p:txBody>
        </p:sp>
        <p:cxnSp>
          <p:nvCxnSpPr>
            <p:cNvPr id="65" name="Conector recto 64">
              <a:extLst>
                <a:ext uri="{FF2B5EF4-FFF2-40B4-BE49-F238E27FC236}">
                  <a16:creationId xmlns:a16="http://schemas.microsoft.com/office/drawing/2014/main" id="{EDFEC4FA-DD99-8E70-631C-86625D0DF165}"/>
                </a:ext>
              </a:extLst>
            </p:cNvPr>
            <p:cNvCxnSpPr>
              <a:cxnSpLocks/>
              <a:stCxn id="49" idx="5"/>
              <a:endCxn id="48" idx="1"/>
            </p:cNvCxnSpPr>
            <p:nvPr/>
          </p:nvCxnSpPr>
          <p:spPr bwMode="auto">
            <a:xfrm>
              <a:off x="8133043" y="2983821"/>
              <a:ext cx="1607379" cy="1613686"/>
            </a:xfrm>
            <a:prstGeom prst="line">
              <a:avLst/>
            </a:prstGeom>
            <a:noFill/>
            <a:ln w="1587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5368064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EE789-AF08-646D-2969-3159B4C8B01F}"/>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627535DD-B938-2F76-6EA0-2DADAE79D22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447EF722-5B70-2D67-FA01-B0B590021C27}"/>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7.</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Texturas</a:t>
            </a:r>
          </a:p>
          <a:p>
            <a:pPr algn="just">
              <a:spcBef>
                <a:spcPct val="0"/>
              </a:spcBef>
              <a:buFontTx/>
              <a:buNone/>
            </a:pPr>
            <a:endParaRPr lang="es-ES_tradnl" altLang="es-ES" sz="1000" dirty="0">
              <a:latin typeface="Univers" panose="020B0503020202020204" pitchFamily="34" charset="0"/>
            </a:endParaRPr>
          </a:p>
          <a:p>
            <a:pPr algn="just">
              <a:spcBef>
                <a:spcPct val="0"/>
              </a:spcBef>
              <a:buClr>
                <a:schemeClr val="tx1"/>
              </a:buClr>
              <a:buFont typeface="CommonBullets"/>
              <a:buChar char="!"/>
            </a:pPr>
            <a:r>
              <a:rPr lang="es-ES_tradnl" altLang="es-ES" sz="2200" dirty="0">
                <a:latin typeface="Univers" panose="020B0503020202020204" pitchFamily="34" charset="0"/>
              </a:rPr>
              <a:t>Continuación ejemplo. </a:t>
            </a: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43844D27-C50E-7914-4B74-F0D49F016D7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122</a:t>
            </a:fld>
            <a:endParaRPr lang="en-US" altLang="es-ES" sz="1400" dirty="0"/>
          </a:p>
        </p:txBody>
      </p:sp>
      <p:pic>
        <p:nvPicPr>
          <p:cNvPr id="11" name="Imagen 10">
            <a:extLst>
              <a:ext uri="{FF2B5EF4-FFF2-40B4-BE49-F238E27FC236}">
                <a16:creationId xmlns:a16="http://schemas.microsoft.com/office/drawing/2014/main" id="{294845AD-F1BA-2812-EC42-59BC4017329D}"/>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9839E58E-8D66-E171-A81C-C5CE7C916FC4}"/>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Text Box 6">
            <a:extLst>
              <a:ext uri="{FF2B5EF4-FFF2-40B4-BE49-F238E27FC236}">
                <a16:creationId xmlns:a16="http://schemas.microsoft.com/office/drawing/2014/main" id="{5A79289C-08E7-A582-3900-7554F712A9FA}"/>
              </a:ext>
            </a:extLst>
          </p:cNvPr>
          <p:cNvSpPr txBox="1">
            <a:spLocks noChangeArrowheads="1"/>
          </p:cNvSpPr>
          <p:nvPr/>
        </p:nvSpPr>
        <p:spPr bwMode="auto">
          <a:xfrm>
            <a:off x="534901" y="1353074"/>
            <a:ext cx="4499158" cy="541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69875">
              <a:spcBef>
                <a:spcPct val="20000"/>
              </a:spcBef>
              <a:buChar char="•"/>
              <a:defRPr sz="3200">
                <a:solidFill>
                  <a:schemeClr val="tx1"/>
                </a:solidFill>
                <a:latin typeface="Times New Roman" panose="02020603050405020304" pitchFamily="18" charset="0"/>
              </a:defRPr>
            </a:lvl1pPr>
            <a:lvl2pPr marL="742950" indent="-285750" defTabSz="269875">
              <a:spcBef>
                <a:spcPct val="20000"/>
              </a:spcBef>
              <a:buChar char="–"/>
              <a:defRPr sz="2800">
                <a:solidFill>
                  <a:schemeClr val="tx1"/>
                </a:solidFill>
                <a:latin typeface="Times New Roman" panose="02020603050405020304" pitchFamily="18" charset="0"/>
              </a:defRPr>
            </a:lvl2pPr>
            <a:lvl3pPr marL="1143000" indent="-228600" defTabSz="269875">
              <a:spcBef>
                <a:spcPct val="20000"/>
              </a:spcBef>
              <a:buChar char="•"/>
              <a:defRPr sz="2400">
                <a:solidFill>
                  <a:schemeClr val="tx1"/>
                </a:solidFill>
                <a:latin typeface="Times New Roman" panose="02020603050405020304" pitchFamily="18" charset="0"/>
              </a:defRPr>
            </a:lvl3pPr>
            <a:lvl4pPr marL="1600200" indent="-228600" defTabSz="269875">
              <a:spcBef>
                <a:spcPct val="20000"/>
              </a:spcBef>
              <a:buChar char="–"/>
              <a:defRPr sz="2000">
                <a:solidFill>
                  <a:schemeClr val="tx1"/>
                </a:solidFill>
                <a:latin typeface="Times New Roman" panose="02020603050405020304" pitchFamily="18" charset="0"/>
              </a:defRPr>
            </a:lvl4pPr>
            <a:lvl5pPr marL="2057400" indent="-228600" defTabSz="269875">
              <a:spcBef>
                <a:spcPct val="20000"/>
              </a:spcBef>
              <a:buChar char="»"/>
              <a:defRPr sz="2000">
                <a:solidFill>
                  <a:schemeClr val="tx1"/>
                </a:solidFill>
                <a:latin typeface="Times New Roman" panose="02020603050405020304" pitchFamily="18" charset="0"/>
              </a:defRPr>
            </a:lvl5pPr>
            <a:lvl6pPr marL="2514600" indent="-228600" defTabSz="269875"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269875"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269875"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269875"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None/>
            </a:pPr>
            <a:r>
              <a:rPr lang="en-GB" altLang="es-ES" sz="1800" dirty="0">
                <a:solidFill>
                  <a:srgbClr val="5F5F5F"/>
                </a:solidFill>
                <a:latin typeface="Univers" panose="020B0503020202020204" pitchFamily="34" charset="0"/>
              </a:rPr>
              <a:t># </a:t>
            </a:r>
            <a:r>
              <a:rPr lang="en-GB" altLang="es-ES" sz="1800" dirty="0" err="1">
                <a:solidFill>
                  <a:srgbClr val="5F5F5F"/>
                </a:solidFill>
                <a:latin typeface="Univers" panose="020B0503020202020204" pitchFamily="34" charset="0"/>
              </a:rPr>
              <a:t>segundo</a:t>
            </a:r>
            <a:r>
              <a:rPr lang="en-GB" altLang="es-ES" sz="1800" dirty="0">
                <a:solidFill>
                  <a:srgbClr val="5F5F5F"/>
                </a:solidFill>
                <a:latin typeface="Univers" panose="020B0503020202020204" pitchFamily="34" charset="0"/>
              </a:rPr>
              <a:t> </a:t>
            </a:r>
            <a:r>
              <a:rPr lang="en-GB" altLang="es-ES" sz="1800" dirty="0" err="1">
                <a:solidFill>
                  <a:srgbClr val="5F5F5F"/>
                </a:solidFill>
                <a:latin typeface="Univers" panose="020B0503020202020204" pitchFamily="34" charset="0"/>
              </a:rPr>
              <a:t>triángulo</a:t>
            </a:r>
            <a:r>
              <a:rPr lang="en-GB" altLang="es-ES" sz="1800" dirty="0">
                <a:solidFill>
                  <a:srgbClr val="5F5F5F"/>
                </a:solidFill>
                <a:latin typeface="Univers" panose="020B0503020202020204" pitchFamily="34" charset="0"/>
              </a:rPr>
              <a:t> </a:t>
            </a:r>
            <a:r>
              <a:rPr lang="en-GB" altLang="es-ES" sz="1800" dirty="0" err="1">
                <a:solidFill>
                  <a:srgbClr val="5F5F5F"/>
                </a:solidFill>
                <a:latin typeface="Univers" panose="020B0503020202020204" pitchFamily="34" charset="0"/>
              </a:rPr>
              <a:t>triángulo</a:t>
            </a:r>
            <a:endParaRPr lang="en-GB" altLang="es-ES" sz="1800" dirty="0">
              <a:solidFill>
                <a:srgbClr val="5F5F5F"/>
              </a:solidFill>
              <a:latin typeface="Univers" panose="020B0503020202020204" pitchFamily="34" charset="0"/>
            </a:endParaRPr>
          </a:p>
          <a:p>
            <a:pPr algn="just">
              <a:spcBef>
                <a:spcPct val="0"/>
              </a:spcBef>
              <a:buNone/>
            </a:pPr>
            <a:r>
              <a:rPr lang="en-GB" altLang="es-ES" sz="1800" dirty="0" err="1">
                <a:solidFill>
                  <a:srgbClr val="D60093"/>
                </a:solidFill>
                <a:latin typeface="Univers" panose="020B0503020202020204" pitchFamily="34" charset="0"/>
              </a:rPr>
              <a:t>st.set_normal</a:t>
            </a:r>
            <a:r>
              <a:rPr lang="en-GB" altLang="es-ES" sz="1800" dirty="0">
                <a:solidFill>
                  <a:srgbClr val="D60093"/>
                </a:solidFill>
                <a:latin typeface="Univers" panose="020B0503020202020204" pitchFamily="34" charset="0"/>
              </a:rPr>
              <a:t> (Vector3(0, 0, 1))</a:t>
            </a:r>
          </a:p>
          <a:p>
            <a:pPr algn="just">
              <a:spcBef>
                <a:spcPct val="0"/>
              </a:spcBef>
              <a:buFontTx/>
              <a:buNone/>
            </a:pPr>
            <a:r>
              <a:rPr lang="en-GB" altLang="es-ES" sz="1800" dirty="0" err="1">
                <a:solidFill>
                  <a:srgbClr val="D60093"/>
                </a:solidFill>
                <a:latin typeface="Univers" panose="020B0503020202020204" pitchFamily="34" charset="0"/>
              </a:rPr>
              <a:t>st.set_uv</a:t>
            </a:r>
            <a:r>
              <a:rPr lang="en-GB" altLang="es-ES" sz="1800" dirty="0">
                <a:solidFill>
                  <a:srgbClr val="D60093"/>
                </a:solidFill>
                <a:latin typeface="Univers" panose="020B0503020202020204" pitchFamily="34" charset="0"/>
              </a:rPr>
              <a:t> (Vector2(0, 0))</a:t>
            </a:r>
          </a:p>
          <a:p>
            <a:pPr algn="just">
              <a:spcBef>
                <a:spcPct val="0"/>
              </a:spcBef>
              <a:buFontTx/>
              <a:buNone/>
            </a:pPr>
            <a:r>
              <a:rPr lang="en-GB" altLang="es-ES" sz="1800" dirty="0" err="1">
                <a:solidFill>
                  <a:srgbClr val="D60093"/>
                </a:solidFill>
                <a:latin typeface="Univers" panose="020B0503020202020204" pitchFamily="34" charset="0"/>
              </a:rPr>
              <a:t>st.add_vertex</a:t>
            </a:r>
            <a:r>
              <a:rPr lang="en-GB" altLang="es-ES" sz="1800" dirty="0">
                <a:solidFill>
                  <a:srgbClr val="D60093"/>
                </a:solidFill>
                <a:latin typeface="Univers" panose="020B0503020202020204" pitchFamily="34" charset="0"/>
              </a:rPr>
              <a:t> (Vector3(-1, 1, 0))</a:t>
            </a:r>
          </a:p>
          <a:p>
            <a:pPr algn="just">
              <a:spcBef>
                <a:spcPct val="0"/>
              </a:spcBef>
              <a:buFontTx/>
              <a:buNone/>
            </a:pPr>
            <a:r>
              <a:rPr lang="en-GB" altLang="es-ES" sz="1800" dirty="0" err="1">
                <a:solidFill>
                  <a:srgbClr val="D60093"/>
                </a:solidFill>
                <a:latin typeface="Univers" panose="020B0503020202020204" pitchFamily="34" charset="0"/>
              </a:rPr>
              <a:t>st.set_uv</a:t>
            </a:r>
            <a:r>
              <a:rPr lang="en-GB" altLang="es-ES" sz="1800" dirty="0">
                <a:solidFill>
                  <a:srgbClr val="D60093"/>
                </a:solidFill>
                <a:latin typeface="Univers" panose="020B0503020202020204" pitchFamily="34" charset="0"/>
              </a:rPr>
              <a:t> (Vector2(1, 0))</a:t>
            </a:r>
          </a:p>
          <a:p>
            <a:pPr algn="just">
              <a:spcBef>
                <a:spcPct val="0"/>
              </a:spcBef>
              <a:buFontTx/>
              <a:buNone/>
            </a:pPr>
            <a:r>
              <a:rPr lang="en-GB" altLang="es-ES" sz="1800" dirty="0" err="1">
                <a:solidFill>
                  <a:srgbClr val="D60093"/>
                </a:solidFill>
                <a:latin typeface="Univers" panose="020B0503020202020204" pitchFamily="34" charset="0"/>
              </a:rPr>
              <a:t>st.add_vertex</a:t>
            </a:r>
            <a:r>
              <a:rPr lang="en-GB" altLang="es-ES" sz="1800" dirty="0">
                <a:solidFill>
                  <a:srgbClr val="D60093"/>
                </a:solidFill>
                <a:latin typeface="Univers" panose="020B0503020202020204" pitchFamily="34" charset="0"/>
              </a:rPr>
              <a:t> (Vector3(1, 1, 0))</a:t>
            </a:r>
          </a:p>
          <a:p>
            <a:pPr algn="just">
              <a:spcBef>
                <a:spcPct val="0"/>
              </a:spcBef>
              <a:buFontTx/>
              <a:buNone/>
            </a:pPr>
            <a:r>
              <a:rPr lang="en-GB" altLang="es-ES" sz="1800" dirty="0" err="1">
                <a:solidFill>
                  <a:srgbClr val="D60093"/>
                </a:solidFill>
                <a:latin typeface="Univers" panose="020B0503020202020204" pitchFamily="34" charset="0"/>
              </a:rPr>
              <a:t>st.set_uv</a:t>
            </a:r>
            <a:r>
              <a:rPr lang="en-GB" altLang="es-ES" sz="1800" dirty="0">
                <a:solidFill>
                  <a:srgbClr val="D60093"/>
                </a:solidFill>
                <a:latin typeface="Univers" panose="020B0503020202020204" pitchFamily="34" charset="0"/>
              </a:rPr>
              <a:t> (Vector2(1, 1))</a:t>
            </a:r>
          </a:p>
          <a:p>
            <a:pPr algn="just">
              <a:spcBef>
                <a:spcPct val="0"/>
              </a:spcBef>
              <a:buFontTx/>
              <a:buNone/>
            </a:pPr>
            <a:r>
              <a:rPr lang="en-GB" altLang="es-ES" sz="1800" dirty="0" err="1">
                <a:solidFill>
                  <a:srgbClr val="D60093"/>
                </a:solidFill>
                <a:latin typeface="Univers" panose="020B0503020202020204" pitchFamily="34" charset="0"/>
              </a:rPr>
              <a:t>st.add_vertex</a:t>
            </a:r>
            <a:r>
              <a:rPr lang="en-GB" altLang="es-ES" sz="1800" dirty="0">
                <a:solidFill>
                  <a:srgbClr val="D60093"/>
                </a:solidFill>
                <a:latin typeface="Univers" panose="020B0503020202020204" pitchFamily="34" charset="0"/>
              </a:rPr>
              <a:t> (Vector3(1, -1, 0))</a:t>
            </a:r>
          </a:p>
          <a:p>
            <a:pPr algn="just">
              <a:spcBef>
                <a:spcPct val="0"/>
              </a:spcBef>
              <a:buNone/>
            </a:pPr>
            <a:endParaRPr lang="en-GB" altLang="es-ES" sz="1800" dirty="0">
              <a:solidFill>
                <a:srgbClr val="D60093"/>
              </a:solidFill>
              <a:latin typeface="Univers" panose="020B0503020202020204" pitchFamily="34" charset="0"/>
            </a:endParaRPr>
          </a:p>
          <a:p>
            <a:pPr>
              <a:buNone/>
            </a:pPr>
            <a:r>
              <a:rPr lang="es-ES" sz="1800" dirty="0" err="1">
                <a:solidFill>
                  <a:srgbClr val="D60093"/>
                </a:solidFill>
                <a:latin typeface="Univers" panose="020B0503020202020204" pitchFamily="34" charset="0"/>
              </a:rPr>
              <a:t>var</a:t>
            </a:r>
            <a:r>
              <a:rPr lang="es-ES" sz="1800" dirty="0">
                <a:solidFill>
                  <a:srgbClr val="D60093"/>
                </a:solidFill>
                <a:latin typeface="Univers" panose="020B0503020202020204" pitchFamily="34" charset="0"/>
              </a:rPr>
              <a:t> </a:t>
            </a:r>
            <a:r>
              <a:rPr lang="es-ES" sz="1800" dirty="0" err="1">
                <a:solidFill>
                  <a:srgbClr val="D60093"/>
                </a:solidFill>
                <a:latin typeface="Univers" panose="020B0503020202020204" pitchFamily="34" charset="0"/>
              </a:rPr>
              <a:t>mesh</a:t>
            </a:r>
            <a:r>
              <a:rPr lang="es-ES" sz="1800" dirty="0">
                <a:solidFill>
                  <a:srgbClr val="D60093"/>
                </a:solidFill>
                <a:latin typeface="Univers" panose="020B0503020202020204" pitchFamily="34" charset="0"/>
              </a:rPr>
              <a:t> = </a:t>
            </a:r>
            <a:r>
              <a:rPr lang="es-ES" sz="1800" dirty="0" err="1">
                <a:solidFill>
                  <a:srgbClr val="D60093"/>
                </a:solidFill>
                <a:latin typeface="Univers" panose="020B0503020202020204" pitchFamily="34" charset="0"/>
              </a:rPr>
              <a:t>st.commit</a:t>
            </a:r>
            <a:r>
              <a:rPr lang="es-ES" sz="1800" dirty="0">
                <a:solidFill>
                  <a:srgbClr val="D60093"/>
                </a:solidFill>
                <a:latin typeface="Univers" panose="020B0503020202020204" pitchFamily="34" charset="0"/>
              </a:rPr>
              <a:t>()</a:t>
            </a:r>
          </a:p>
          <a:p>
            <a:pPr algn="just">
              <a:spcBef>
                <a:spcPct val="0"/>
              </a:spcBef>
              <a:buNone/>
            </a:pPr>
            <a:r>
              <a:rPr lang="es-ES" sz="1800" dirty="0" err="1">
                <a:solidFill>
                  <a:srgbClr val="D60093"/>
                </a:solidFill>
                <a:latin typeface="Univers" panose="020B0503020202020204" pitchFamily="34" charset="0"/>
              </a:rPr>
              <a:t>var</a:t>
            </a:r>
            <a:r>
              <a:rPr lang="es-ES" sz="1800" dirty="0">
                <a:solidFill>
                  <a:srgbClr val="D60093"/>
                </a:solidFill>
                <a:latin typeface="Univers" panose="020B0503020202020204" pitchFamily="34" charset="0"/>
              </a:rPr>
              <a:t> mi = MeshInstance3D.new()</a:t>
            </a:r>
          </a:p>
          <a:p>
            <a:pPr algn="just">
              <a:spcBef>
                <a:spcPct val="0"/>
              </a:spcBef>
              <a:buNone/>
            </a:pPr>
            <a:r>
              <a:rPr lang="es-ES" sz="1800" dirty="0" err="1">
                <a:solidFill>
                  <a:srgbClr val="D60093"/>
                </a:solidFill>
                <a:latin typeface="Univers" panose="020B0503020202020204" pitchFamily="34" charset="0"/>
              </a:rPr>
              <a:t>mi.mesh</a:t>
            </a:r>
            <a:r>
              <a:rPr lang="es-ES" sz="1800" dirty="0">
                <a:solidFill>
                  <a:srgbClr val="D60093"/>
                </a:solidFill>
                <a:latin typeface="Univers" panose="020B0503020202020204" pitchFamily="34" charset="0"/>
              </a:rPr>
              <a:t> = </a:t>
            </a:r>
            <a:r>
              <a:rPr lang="es-ES" sz="1800" dirty="0" err="1">
                <a:solidFill>
                  <a:srgbClr val="D60093"/>
                </a:solidFill>
                <a:latin typeface="Univers" panose="020B0503020202020204" pitchFamily="34" charset="0"/>
              </a:rPr>
              <a:t>mesh</a:t>
            </a:r>
            <a:endParaRPr lang="es-ES" sz="1800" dirty="0">
              <a:solidFill>
                <a:srgbClr val="D60093"/>
              </a:solidFill>
              <a:latin typeface="Univers" panose="020B0503020202020204" pitchFamily="34" charset="0"/>
            </a:endParaRPr>
          </a:p>
          <a:p>
            <a:pPr algn="just">
              <a:spcBef>
                <a:spcPct val="0"/>
              </a:spcBef>
              <a:buNone/>
            </a:pPr>
            <a:r>
              <a:rPr lang="es-ES" sz="1800" dirty="0">
                <a:solidFill>
                  <a:srgbClr val="5F5F5F"/>
                </a:solidFill>
                <a:latin typeface="Univers" panose="020B0503020202020204" pitchFamily="34" charset="0"/>
              </a:rPr>
              <a:t># crear material con textura</a:t>
            </a:r>
          </a:p>
          <a:p>
            <a:pPr>
              <a:buNone/>
            </a:pPr>
            <a:r>
              <a:rPr lang="es-ES" sz="1800" dirty="0" err="1">
                <a:solidFill>
                  <a:srgbClr val="D60093"/>
                </a:solidFill>
                <a:latin typeface="Univers" panose="020B0503020202020204" pitchFamily="34" charset="0"/>
              </a:rPr>
              <a:t>var</a:t>
            </a:r>
            <a:r>
              <a:rPr lang="es-ES" sz="1800" dirty="0">
                <a:solidFill>
                  <a:srgbClr val="D60093"/>
                </a:solidFill>
                <a:latin typeface="Univers" panose="020B0503020202020204" pitchFamily="34" charset="0"/>
              </a:rPr>
              <a:t> </a:t>
            </a:r>
            <a:r>
              <a:rPr lang="es-ES" sz="1800" dirty="0" err="1">
                <a:solidFill>
                  <a:srgbClr val="D60093"/>
                </a:solidFill>
                <a:latin typeface="Univers" panose="020B0503020202020204" pitchFamily="34" charset="0"/>
              </a:rPr>
              <a:t>mat</a:t>
            </a:r>
            <a:r>
              <a:rPr lang="es-ES" sz="1800" dirty="0">
                <a:solidFill>
                  <a:srgbClr val="D60093"/>
                </a:solidFill>
                <a:latin typeface="Univers" panose="020B0503020202020204" pitchFamily="34" charset="0"/>
              </a:rPr>
              <a:t> = StandardMaterial3D.new()</a:t>
            </a:r>
            <a:endParaRPr lang="en-GB" altLang="es-ES" sz="1800" dirty="0">
              <a:solidFill>
                <a:srgbClr val="D60093"/>
              </a:solidFill>
              <a:latin typeface="Univers" panose="020B0503020202020204" pitchFamily="34" charset="0"/>
            </a:endParaRPr>
          </a:p>
          <a:p>
            <a:pPr>
              <a:buNone/>
            </a:pPr>
            <a:r>
              <a:rPr lang="es-ES" sz="1800" dirty="0" err="1">
                <a:solidFill>
                  <a:srgbClr val="D60093"/>
                </a:solidFill>
                <a:latin typeface="Univers" panose="020B0503020202020204" pitchFamily="34" charset="0"/>
              </a:rPr>
              <a:t>mat.albedo_texture</a:t>
            </a:r>
            <a:r>
              <a:rPr lang="es-ES" sz="1800" dirty="0">
                <a:solidFill>
                  <a:srgbClr val="D60093"/>
                </a:solidFill>
                <a:latin typeface="Univers" panose="020B0503020202020204" pitchFamily="34" charset="0"/>
              </a:rPr>
              <a:t> = imagen</a:t>
            </a:r>
          </a:p>
          <a:p>
            <a:pPr>
              <a:buNone/>
            </a:pPr>
            <a:r>
              <a:rPr lang="es-ES" sz="1800" dirty="0">
                <a:solidFill>
                  <a:srgbClr val="D60093"/>
                </a:solidFill>
                <a:latin typeface="Univers" panose="020B0503020202020204" pitchFamily="34" charset="0"/>
              </a:rPr>
              <a:t>mat.uv1_offset = Vector3.ZERO</a:t>
            </a:r>
          </a:p>
          <a:p>
            <a:pPr>
              <a:buNone/>
            </a:pPr>
            <a:r>
              <a:rPr lang="es-ES" sz="1800" dirty="0" err="1">
                <a:solidFill>
                  <a:srgbClr val="D60093"/>
                </a:solidFill>
                <a:latin typeface="Univers" panose="020B0503020202020204" pitchFamily="34" charset="0"/>
              </a:rPr>
              <a:t>mi.material_override</a:t>
            </a:r>
            <a:r>
              <a:rPr lang="es-ES" sz="1800" dirty="0">
                <a:solidFill>
                  <a:srgbClr val="D60093"/>
                </a:solidFill>
                <a:latin typeface="Univers" panose="020B0503020202020204" pitchFamily="34" charset="0"/>
              </a:rPr>
              <a:t> = </a:t>
            </a:r>
            <a:r>
              <a:rPr lang="es-ES" sz="1800" dirty="0" err="1">
                <a:solidFill>
                  <a:srgbClr val="D60093"/>
                </a:solidFill>
                <a:latin typeface="Univers" panose="020B0503020202020204" pitchFamily="34" charset="0"/>
              </a:rPr>
              <a:t>mat</a:t>
            </a:r>
            <a:endParaRPr lang="es-ES" sz="1800" dirty="0">
              <a:solidFill>
                <a:srgbClr val="D60093"/>
              </a:solidFill>
              <a:latin typeface="Univers" panose="020B0503020202020204" pitchFamily="34" charset="0"/>
            </a:endParaRPr>
          </a:p>
          <a:p>
            <a:pPr>
              <a:buNone/>
            </a:pPr>
            <a:r>
              <a:rPr lang="es-ES" sz="1800" dirty="0" err="1">
                <a:solidFill>
                  <a:srgbClr val="D60093"/>
                </a:solidFill>
                <a:latin typeface="Univers" panose="020B0503020202020204" pitchFamily="34" charset="0"/>
              </a:rPr>
              <a:t>add_child</a:t>
            </a:r>
            <a:r>
              <a:rPr lang="es-ES" sz="1800" dirty="0">
                <a:solidFill>
                  <a:srgbClr val="D60093"/>
                </a:solidFill>
                <a:latin typeface="Univers" panose="020B0503020202020204" pitchFamily="34" charset="0"/>
              </a:rPr>
              <a:t>(mi)</a:t>
            </a:r>
            <a:endParaRPr lang="es-ES_tradnl" altLang="es-ES" sz="1800" dirty="0">
              <a:solidFill>
                <a:srgbClr val="D60093"/>
              </a:solidFill>
              <a:latin typeface="Univers" panose="020B0503020202020204" pitchFamily="34" charset="0"/>
            </a:endParaRPr>
          </a:p>
        </p:txBody>
      </p:sp>
      <p:grpSp>
        <p:nvGrpSpPr>
          <p:cNvPr id="41" name="Grupo 40">
            <a:extLst>
              <a:ext uri="{FF2B5EF4-FFF2-40B4-BE49-F238E27FC236}">
                <a16:creationId xmlns:a16="http://schemas.microsoft.com/office/drawing/2014/main" id="{EF18A54B-53E3-5092-81B1-7EC1AE71396B}"/>
              </a:ext>
            </a:extLst>
          </p:cNvPr>
          <p:cNvGrpSpPr/>
          <p:nvPr/>
        </p:nvGrpSpPr>
        <p:grpSpPr>
          <a:xfrm>
            <a:off x="4835111" y="2280901"/>
            <a:ext cx="5279718" cy="3050503"/>
            <a:chOff x="3873186" y="2956408"/>
            <a:chExt cx="5818077" cy="3339411"/>
          </a:xfrm>
        </p:grpSpPr>
        <p:pic>
          <p:nvPicPr>
            <p:cNvPr id="9" name="Picture 10" descr="Imagen1">
              <a:extLst>
                <a:ext uri="{FF2B5EF4-FFF2-40B4-BE49-F238E27FC236}">
                  <a16:creationId xmlns:a16="http://schemas.microsoft.com/office/drawing/2014/main" id="{29CFE8EF-BF58-7F28-8A45-A5730462DA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627" y="3604108"/>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1">
              <a:extLst>
                <a:ext uri="{FF2B5EF4-FFF2-40B4-BE49-F238E27FC236}">
                  <a16:creationId xmlns:a16="http://schemas.microsoft.com/office/drawing/2014/main" id="{8318B550-D943-149D-B7EC-B0DDBF187B27}"/>
                </a:ext>
              </a:extLst>
            </p:cNvPr>
            <p:cNvSpPr>
              <a:spLocks noChangeArrowheads="1"/>
            </p:cNvSpPr>
            <p:nvPr/>
          </p:nvSpPr>
          <p:spPr bwMode="auto">
            <a:xfrm>
              <a:off x="7478640" y="3294546"/>
              <a:ext cx="1828800" cy="1828800"/>
            </a:xfrm>
            <a:prstGeom prst="rect">
              <a:avLst/>
            </a:prstGeom>
            <a:solidFill>
              <a:schemeClr val="folHlink"/>
            </a:solidFill>
            <a:ln w="15875">
              <a:solidFill>
                <a:schemeClr val="tx2"/>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5" name="Rectangle 12">
              <a:extLst>
                <a:ext uri="{FF2B5EF4-FFF2-40B4-BE49-F238E27FC236}">
                  <a16:creationId xmlns:a16="http://schemas.microsoft.com/office/drawing/2014/main" id="{D902CCE3-1905-3A9A-BBB2-944238A2DE97}"/>
                </a:ext>
              </a:extLst>
            </p:cNvPr>
            <p:cNvSpPr>
              <a:spLocks noChangeArrowheads="1"/>
            </p:cNvSpPr>
            <p:nvPr/>
          </p:nvSpPr>
          <p:spPr bwMode="auto">
            <a:xfrm>
              <a:off x="7046840" y="5223358"/>
              <a:ext cx="869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400">
                  <a:latin typeface="Univers" panose="020B0503020202020204" pitchFamily="34" charset="0"/>
                </a:rPr>
                <a:t>(-1,-1,0)</a:t>
              </a:r>
            </a:p>
          </p:txBody>
        </p:sp>
        <p:sp>
          <p:nvSpPr>
            <p:cNvPr id="16" name="Rectangle 13">
              <a:extLst>
                <a:ext uri="{FF2B5EF4-FFF2-40B4-BE49-F238E27FC236}">
                  <a16:creationId xmlns:a16="http://schemas.microsoft.com/office/drawing/2014/main" id="{6F14EA3A-9A6C-9C2C-E1CA-11671EAD24F9}"/>
                </a:ext>
              </a:extLst>
            </p:cNvPr>
            <p:cNvSpPr>
              <a:spLocks noChangeArrowheads="1"/>
            </p:cNvSpPr>
            <p:nvPr/>
          </p:nvSpPr>
          <p:spPr bwMode="auto">
            <a:xfrm>
              <a:off x="8820430" y="5209071"/>
              <a:ext cx="870833" cy="34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(1,-1,0)</a:t>
              </a:r>
            </a:p>
          </p:txBody>
        </p:sp>
        <p:sp>
          <p:nvSpPr>
            <p:cNvPr id="17" name="Oval 14">
              <a:extLst>
                <a:ext uri="{FF2B5EF4-FFF2-40B4-BE49-F238E27FC236}">
                  <a16:creationId xmlns:a16="http://schemas.microsoft.com/office/drawing/2014/main" id="{6AA0DA53-62E2-5D95-BC1E-AAFE8EF7D321}"/>
                </a:ext>
              </a:extLst>
            </p:cNvPr>
            <p:cNvSpPr>
              <a:spLocks noChangeArrowheads="1"/>
            </p:cNvSpPr>
            <p:nvPr/>
          </p:nvSpPr>
          <p:spPr bwMode="auto">
            <a:xfrm>
              <a:off x="7437365" y="5086833"/>
              <a:ext cx="74612" cy="74613"/>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8" name="Oval 15">
              <a:extLst>
                <a:ext uri="{FF2B5EF4-FFF2-40B4-BE49-F238E27FC236}">
                  <a16:creationId xmlns:a16="http://schemas.microsoft.com/office/drawing/2014/main" id="{183828F8-2CB0-C868-FAA9-2B73C6A75482}"/>
                </a:ext>
              </a:extLst>
            </p:cNvPr>
            <p:cNvSpPr>
              <a:spLocks noChangeArrowheads="1"/>
            </p:cNvSpPr>
            <p:nvPr/>
          </p:nvSpPr>
          <p:spPr bwMode="auto">
            <a:xfrm>
              <a:off x="9267752" y="5083658"/>
              <a:ext cx="74613" cy="74613"/>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9" name="Oval 16">
              <a:extLst>
                <a:ext uri="{FF2B5EF4-FFF2-40B4-BE49-F238E27FC236}">
                  <a16:creationId xmlns:a16="http://schemas.microsoft.com/office/drawing/2014/main" id="{F3E8F225-C9D2-E84F-FDD8-96758FD5CE09}"/>
                </a:ext>
              </a:extLst>
            </p:cNvPr>
            <p:cNvSpPr>
              <a:spLocks noChangeArrowheads="1"/>
            </p:cNvSpPr>
            <p:nvPr/>
          </p:nvSpPr>
          <p:spPr bwMode="auto">
            <a:xfrm>
              <a:off x="7443715" y="3264383"/>
              <a:ext cx="74612" cy="74613"/>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20" name="Oval 17">
              <a:extLst>
                <a:ext uri="{FF2B5EF4-FFF2-40B4-BE49-F238E27FC236}">
                  <a16:creationId xmlns:a16="http://schemas.microsoft.com/office/drawing/2014/main" id="{AF99E55E-636D-D07E-453C-0DFDDB3A239A}"/>
                </a:ext>
              </a:extLst>
            </p:cNvPr>
            <p:cNvSpPr>
              <a:spLocks noChangeArrowheads="1"/>
            </p:cNvSpPr>
            <p:nvPr/>
          </p:nvSpPr>
          <p:spPr bwMode="auto">
            <a:xfrm>
              <a:off x="9262990" y="3254858"/>
              <a:ext cx="74612" cy="74613"/>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21" name="Rectangle 18">
              <a:extLst>
                <a:ext uri="{FF2B5EF4-FFF2-40B4-BE49-F238E27FC236}">
                  <a16:creationId xmlns:a16="http://schemas.microsoft.com/office/drawing/2014/main" id="{11651BF3-5E97-4734-273B-A43E79AFCEB5}"/>
                </a:ext>
              </a:extLst>
            </p:cNvPr>
            <p:cNvSpPr>
              <a:spLocks noChangeArrowheads="1"/>
            </p:cNvSpPr>
            <p:nvPr/>
          </p:nvSpPr>
          <p:spPr bwMode="auto">
            <a:xfrm>
              <a:off x="7101167" y="2956408"/>
              <a:ext cx="870833" cy="34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(-1,1,0)</a:t>
              </a:r>
            </a:p>
          </p:txBody>
        </p:sp>
        <p:sp>
          <p:nvSpPr>
            <p:cNvPr id="22" name="Rectangle 19">
              <a:extLst>
                <a:ext uri="{FF2B5EF4-FFF2-40B4-BE49-F238E27FC236}">
                  <a16:creationId xmlns:a16="http://schemas.microsoft.com/office/drawing/2014/main" id="{FDBF5ED4-3B77-A6EE-9B70-292436FEA378}"/>
                </a:ext>
              </a:extLst>
            </p:cNvPr>
            <p:cNvSpPr>
              <a:spLocks noChangeArrowheads="1"/>
            </p:cNvSpPr>
            <p:nvPr/>
          </p:nvSpPr>
          <p:spPr bwMode="auto">
            <a:xfrm>
              <a:off x="8837499" y="2957996"/>
              <a:ext cx="800181" cy="34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(1,1,0)</a:t>
              </a:r>
            </a:p>
          </p:txBody>
        </p:sp>
        <p:sp>
          <p:nvSpPr>
            <p:cNvPr id="23" name="Rectangle 20">
              <a:extLst>
                <a:ext uri="{FF2B5EF4-FFF2-40B4-BE49-F238E27FC236}">
                  <a16:creationId xmlns:a16="http://schemas.microsoft.com/office/drawing/2014/main" id="{E0EF58A4-7997-5B01-0551-D62B47E28D44}"/>
                </a:ext>
              </a:extLst>
            </p:cNvPr>
            <p:cNvSpPr>
              <a:spLocks noChangeArrowheads="1"/>
            </p:cNvSpPr>
            <p:nvPr/>
          </p:nvSpPr>
          <p:spPr bwMode="auto">
            <a:xfrm>
              <a:off x="6151248" y="3278671"/>
              <a:ext cx="624372" cy="34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(1,0)</a:t>
              </a:r>
            </a:p>
          </p:txBody>
        </p:sp>
        <p:sp>
          <p:nvSpPr>
            <p:cNvPr id="24" name="Oval 21">
              <a:extLst>
                <a:ext uri="{FF2B5EF4-FFF2-40B4-BE49-F238E27FC236}">
                  <a16:creationId xmlns:a16="http://schemas.microsoft.com/office/drawing/2014/main" id="{BB9BE31E-D0CB-4537-B37D-A54D31FDED0E}"/>
                </a:ext>
              </a:extLst>
            </p:cNvPr>
            <p:cNvSpPr>
              <a:spLocks noChangeArrowheads="1"/>
            </p:cNvSpPr>
            <p:nvPr/>
          </p:nvSpPr>
          <p:spPr bwMode="auto">
            <a:xfrm>
              <a:off x="6438827" y="3572358"/>
              <a:ext cx="74613" cy="74613"/>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25" name="Rectangle 23">
              <a:extLst>
                <a:ext uri="{FF2B5EF4-FFF2-40B4-BE49-F238E27FC236}">
                  <a16:creationId xmlns:a16="http://schemas.microsoft.com/office/drawing/2014/main" id="{5A0809EB-68BB-B976-80F2-68A52691798F}"/>
                </a:ext>
              </a:extLst>
            </p:cNvPr>
            <p:cNvSpPr>
              <a:spLocks noChangeArrowheads="1"/>
            </p:cNvSpPr>
            <p:nvPr/>
          </p:nvSpPr>
          <p:spPr bwMode="auto">
            <a:xfrm>
              <a:off x="3873186" y="3259621"/>
              <a:ext cx="624372" cy="34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(0,0)</a:t>
              </a:r>
            </a:p>
          </p:txBody>
        </p:sp>
        <p:sp>
          <p:nvSpPr>
            <p:cNvPr id="26" name="Oval 24">
              <a:extLst>
                <a:ext uri="{FF2B5EF4-FFF2-40B4-BE49-F238E27FC236}">
                  <a16:creationId xmlns:a16="http://schemas.microsoft.com/office/drawing/2014/main" id="{0971CE85-6F0D-FB46-3869-56470B8CC4A8}"/>
                </a:ext>
              </a:extLst>
            </p:cNvPr>
            <p:cNvSpPr>
              <a:spLocks noChangeArrowheads="1"/>
            </p:cNvSpPr>
            <p:nvPr/>
          </p:nvSpPr>
          <p:spPr bwMode="auto">
            <a:xfrm>
              <a:off x="4173465" y="3578708"/>
              <a:ext cx="74612" cy="74613"/>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29" name="Rectangle 28">
              <a:extLst>
                <a:ext uri="{FF2B5EF4-FFF2-40B4-BE49-F238E27FC236}">
                  <a16:creationId xmlns:a16="http://schemas.microsoft.com/office/drawing/2014/main" id="{62E184AD-1E49-1F9B-4BE3-C9A7B647B430}"/>
                </a:ext>
              </a:extLst>
            </p:cNvPr>
            <p:cNvSpPr>
              <a:spLocks noChangeArrowheads="1"/>
            </p:cNvSpPr>
            <p:nvPr/>
          </p:nvSpPr>
          <p:spPr bwMode="auto">
            <a:xfrm>
              <a:off x="3877948" y="5950433"/>
              <a:ext cx="624372" cy="34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a:latin typeface="Univers" panose="020B0503020202020204" pitchFamily="34" charset="0"/>
                </a:rPr>
                <a:t>(0,1)</a:t>
              </a:r>
            </a:p>
          </p:txBody>
        </p:sp>
        <p:sp>
          <p:nvSpPr>
            <p:cNvPr id="30" name="Oval 29">
              <a:extLst>
                <a:ext uri="{FF2B5EF4-FFF2-40B4-BE49-F238E27FC236}">
                  <a16:creationId xmlns:a16="http://schemas.microsoft.com/office/drawing/2014/main" id="{4E1C45D6-BDDB-C2E5-9FB5-69DE7200301F}"/>
                </a:ext>
              </a:extLst>
            </p:cNvPr>
            <p:cNvSpPr>
              <a:spLocks noChangeArrowheads="1"/>
            </p:cNvSpPr>
            <p:nvPr/>
          </p:nvSpPr>
          <p:spPr bwMode="auto">
            <a:xfrm>
              <a:off x="4165527" y="5852008"/>
              <a:ext cx="74613" cy="74613"/>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31" name="Rectangle 30">
              <a:extLst>
                <a:ext uri="{FF2B5EF4-FFF2-40B4-BE49-F238E27FC236}">
                  <a16:creationId xmlns:a16="http://schemas.microsoft.com/office/drawing/2014/main" id="{86BB8EAE-F668-52AD-86C1-12838852E455}"/>
                </a:ext>
              </a:extLst>
            </p:cNvPr>
            <p:cNvSpPr>
              <a:spLocks noChangeArrowheads="1"/>
            </p:cNvSpPr>
            <p:nvPr/>
          </p:nvSpPr>
          <p:spPr bwMode="auto">
            <a:xfrm>
              <a:off x="6156011" y="5921858"/>
              <a:ext cx="624372" cy="34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600" dirty="0">
                  <a:latin typeface="Univers" panose="020B0503020202020204" pitchFamily="34" charset="0"/>
                </a:rPr>
                <a:t>(1,1)</a:t>
              </a:r>
            </a:p>
          </p:txBody>
        </p:sp>
        <p:sp>
          <p:nvSpPr>
            <p:cNvPr id="32" name="Oval 31">
              <a:extLst>
                <a:ext uri="{FF2B5EF4-FFF2-40B4-BE49-F238E27FC236}">
                  <a16:creationId xmlns:a16="http://schemas.microsoft.com/office/drawing/2014/main" id="{B5D9B864-53B7-C1FD-2F09-A5C06EA50EC0}"/>
                </a:ext>
              </a:extLst>
            </p:cNvPr>
            <p:cNvSpPr>
              <a:spLocks noChangeArrowheads="1"/>
            </p:cNvSpPr>
            <p:nvPr/>
          </p:nvSpPr>
          <p:spPr bwMode="auto">
            <a:xfrm>
              <a:off x="6443590" y="5848833"/>
              <a:ext cx="74612" cy="74613"/>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33" name="Line 33">
              <a:extLst>
                <a:ext uri="{FF2B5EF4-FFF2-40B4-BE49-F238E27FC236}">
                  <a16:creationId xmlns:a16="http://schemas.microsoft.com/office/drawing/2014/main" id="{49319DF5-823B-4520-7258-99D0E18379F6}"/>
                </a:ext>
              </a:extLst>
            </p:cNvPr>
            <p:cNvSpPr>
              <a:spLocks noChangeShapeType="1"/>
            </p:cNvSpPr>
            <p:nvPr/>
          </p:nvSpPr>
          <p:spPr bwMode="auto">
            <a:xfrm flipV="1">
              <a:off x="6564239" y="3364396"/>
              <a:ext cx="2660649" cy="26670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34" name="Line 34">
              <a:extLst>
                <a:ext uri="{FF2B5EF4-FFF2-40B4-BE49-F238E27FC236}">
                  <a16:creationId xmlns:a16="http://schemas.microsoft.com/office/drawing/2014/main" id="{96CBD2FE-1F28-73C6-82E5-2F283E4BCBBF}"/>
                </a:ext>
              </a:extLst>
            </p:cNvPr>
            <p:cNvSpPr>
              <a:spLocks noChangeShapeType="1"/>
            </p:cNvSpPr>
            <p:nvPr/>
          </p:nvSpPr>
          <p:spPr bwMode="auto">
            <a:xfrm flipV="1">
              <a:off x="6589640" y="5177321"/>
              <a:ext cx="2589212" cy="669925"/>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35" name="Freeform 36">
              <a:extLst>
                <a:ext uri="{FF2B5EF4-FFF2-40B4-BE49-F238E27FC236}">
                  <a16:creationId xmlns:a16="http://schemas.microsoft.com/office/drawing/2014/main" id="{D1438C49-423D-9387-73DF-1C3247146E17}"/>
                </a:ext>
              </a:extLst>
            </p:cNvPr>
            <p:cNvSpPr>
              <a:spLocks/>
            </p:cNvSpPr>
            <p:nvPr/>
          </p:nvSpPr>
          <p:spPr bwMode="auto">
            <a:xfrm>
              <a:off x="4297290" y="3210408"/>
              <a:ext cx="3052762" cy="357188"/>
            </a:xfrm>
            <a:custGeom>
              <a:avLst/>
              <a:gdLst>
                <a:gd name="T0" fmla="*/ 0 w 1923"/>
                <a:gd name="T1" fmla="*/ 2147483646 h 225"/>
                <a:gd name="T2" fmla="*/ 2147483646 w 1923"/>
                <a:gd name="T3" fmla="*/ 2147483646 h 225"/>
                <a:gd name="T4" fmla="*/ 2147483646 w 1923"/>
                <a:gd name="T5" fmla="*/ 2147483646 h 225"/>
                <a:gd name="T6" fmla="*/ 0 60000 65536"/>
                <a:gd name="T7" fmla="*/ 0 60000 65536"/>
                <a:gd name="T8" fmla="*/ 0 60000 65536"/>
                <a:gd name="T9" fmla="*/ 0 w 1923"/>
                <a:gd name="T10" fmla="*/ 0 h 225"/>
                <a:gd name="T11" fmla="*/ 1923 w 1923"/>
                <a:gd name="T12" fmla="*/ 225 h 225"/>
              </a:gdLst>
              <a:ahLst/>
              <a:cxnLst>
                <a:cxn ang="T6">
                  <a:pos x="T0" y="T1"/>
                </a:cxn>
                <a:cxn ang="T7">
                  <a:pos x="T2" y="T3"/>
                </a:cxn>
                <a:cxn ang="T8">
                  <a:pos x="T4" y="T5"/>
                </a:cxn>
              </a:cxnLst>
              <a:rect l="T9" t="T10" r="T11" b="T12"/>
              <a:pathLst>
                <a:path w="1923" h="225">
                  <a:moveTo>
                    <a:pt x="0" y="225"/>
                  </a:moveTo>
                  <a:cubicBezTo>
                    <a:pt x="124" y="193"/>
                    <a:pt x="427" y="60"/>
                    <a:pt x="747" y="30"/>
                  </a:cubicBezTo>
                  <a:cubicBezTo>
                    <a:pt x="1067" y="0"/>
                    <a:pt x="1678" y="43"/>
                    <a:pt x="1923" y="46"/>
                  </a:cubicBezTo>
                </a:path>
              </a:pathLst>
            </a:custGeom>
            <a:noFill/>
            <a:ln w="28575" cap="flat" cmpd="sng">
              <a:solidFill>
                <a:srgbClr val="0099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6" name="Freeform 37">
              <a:extLst>
                <a:ext uri="{FF2B5EF4-FFF2-40B4-BE49-F238E27FC236}">
                  <a16:creationId xmlns:a16="http://schemas.microsoft.com/office/drawing/2014/main" id="{5818854A-ACF6-3CA8-562E-F6E007E56055}"/>
                </a:ext>
              </a:extLst>
            </p:cNvPr>
            <p:cNvSpPr>
              <a:spLocks/>
            </p:cNvSpPr>
            <p:nvPr/>
          </p:nvSpPr>
          <p:spPr bwMode="auto">
            <a:xfrm>
              <a:off x="4349677" y="5151921"/>
              <a:ext cx="3063875" cy="1074737"/>
            </a:xfrm>
            <a:custGeom>
              <a:avLst/>
              <a:gdLst>
                <a:gd name="T0" fmla="*/ 0 w 1930"/>
                <a:gd name="T1" fmla="*/ 2147483646 h 677"/>
                <a:gd name="T2" fmla="*/ 2147483646 w 1930"/>
                <a:gd name="T3" fmla="*/ 2147483646 h 677"/>
                <a:gd name="T4" fmla="*/ 2147483646 w 1930"/>
                <a:gd name="T5" fmla="*/ 0 h 677"/>
                <a:gd name="T6" fmla="*/ 0 60000 65536"/>
                <a:gd name="T7" fmla="*/ 0 60000 65536"/>
                <a:gd name="T8" fmla="*/ 0 60000 65536"/>
                <a:gd name="T9" fmla="*/ 0 w 1930"/>
                <a:gd name="T10" fmla="*/ 0 h 677"/>
                <a:gd name="T11" fmla="*/ 1930 w 1930"/>
                <a:gd name="T12" fmla="*/ 677 h 677"/>
              </a:gdLst>
              <a:ahLst/>
              <a:cxnLst>
                <a:cxn ang="T6">
                  <a:pos x="T0" y="T1"/>
                </a:cxn>
                <a:cxn ang="T7">
                  <a:pos x="T2" y="T3"/>
                </a:cxn>
                <a:cxn ang="T8">
                  <a:pos x="T4" y="T5"/>
                </a:cxn>
              </a:cxnLst>
              <a:rect l="T9" t="T10" r="T11" b="T12"/>
              <a:pathLst>
                <a:path w="1930" h="677">
                  <a:moveTo>
                    <a:pt x="0" y="511"/>
                  </a:moveTo>
                  <a:cubicBezTo>
                    <a:pt x="123" y="525"/>
                    <a:pt x="416" y="677"/>
                    <a:pt x="738" y="592"/>
                  </a:cubicBezTo>
                  <a:cubicBezTo>
                    <a:pt x="1060" y="507"/>
                    <a:pt x="1682" y="123"/>
                    <a:pt x="1930" y="0"/>
                  </a:cubicBezTo>
                </a:path>
              </a:pathLst>
            </a:custGeom>
            <a:noFill/>
            <a:ln w="28575" cap="flat" cmpd="sng">
              <a:solidFill>
                <a:srgbClr val="0099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s-ES"/>
            </a:p>
          </p:txBody>
        </p:sp>
        <p:cxnSp>
          <p:nvCxnSpPr>
            <p:cNvPr id="38" name="Conector recto 37">
              <a:extLst>
                <a:ext uri="{FF2B5EF4-FFF2-40B4-BE49-F238E27FC236}">
                  <a16:creationId xmlns:a16="http://schemas.microsoft.com/office/drawing/2014/main" id="{573E7D2B-658B-0349-F9BB-6A1B9060855E}"/>
                </a:ext>
              </a:extLst>
            </p:cNvPr>
            <p:cNvCxnSpPr>
              <a:cxnSpLocks/>
              <a:stCxn id="19" idx="5"/>
              <a:endCxn id="18" idx="1"/>
            </p:cNvCxnSpPr>
            <p:nvPr/>
          </p:nvCxnSpPr>
          <p:spPr bwMode="auto">
            <a:xfrm>
              <a:off x="7507400" y="3328069"/>
              <a:ext cx="1771279" cy="1766516"/>
            </a:xfrm>
            <a:prstGeom prst="line">
              <a:avLst/>
            </a:prstGeom>
            <a:noFill/>
            <a:ln w="1587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3083554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ECD1D-1C7D-C580-A7BD-A4376301CD9B}"/>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2316B40F-5A60-3AFE-9E27-71DE32B9BEE5}"/>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51C02860-2DE0-7953-2DCC-01505ED9E34A}"/>
              </a:ext>
            </a:extLst>
          </p:cNvPr>
          <p:cNvSpPr>
            <a:spLocks noChangeArrowheads="1"/>
          </p:cNvSpPr>
          <p:nvPr/>
        </p:nvSpPr>
        <p:spPr bwMode="auto">
          <a:xfrm>
            <a:off x="546101" y="381937"/>
            <a:ext cx="8996484"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7.</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Texturas</a:t>
            </a:r>
          </a:p>
          <a:p>
            <a:pPr algn="just">
              <a:spcBef>
                <a:spcPct val="0"/>
              </a:spcBef>
              <a:buFontTx/>
              <a:buNone/>
            </a:pPr>
            <a:endParaRPr lang="es-ES_tradnl" altLang="es-ES" sz="1000" dirty="0">
              <a:latin typeface="Univers" panose="020B0503020202020204" pitchFamily="34" charset="0"/>
            </a:endParaRPr>
          </a:p>
          <a:p>
            <a:pPr algn="just">
              <a:spcBef>
                <a:spcPct val="0"/>
              </a:spcBef>
              <a:buClr>
                <a:schemeClr val="tx1"/>
              </a:buClr>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 Añadiendo función para texturas</a:t>
            </a: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C72E497D-D6CD-56FD-EFD0-791B05D5ECB5}"/>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123</a:t>
            </a:fld>
            <a:endParaRPr lang="en-US" altLang="es-ES" sz="1400" dirty="0"/>
          </a:p>
        </p:txBody>
      </p:sp>
      <p:pic>
        <p:nvPicPr>
          <p:cNvPr id="11" name="Imagen 10">
            <a:extLst>
              <a:ext uri="{FF2B5EF4-FFF2-40B4-BE49-F238E27FC236}">
                <a16:creationId xmlns:a16="http://schemas.microsoft.com/office/drawing/2014/main" id="{B04B4EC6-EDB2-FEED-6FCA-D2C01F28CE20}"/>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4D521667-CB72-AD61-8E4B-67D71A1CC9D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6" name="CuadroTexto 5">
            <a:extLst>
              <a:ext uri="{FF2B5EF4-FFF2-40B4-BE49-F238E27FC236}">
                <a16:creationId xmlns:a16="http://schemas.microsoft.com/office/drawing/2014/main" id="{28A59AE4-8355-2474-67CF-31EE4FFB3EEC}"/>
              </a:ext>
            </a:extLst>
          </p:cNvPr>
          <p:cNvSpPr txBox="1"/>
          <p:nvPr/>
        </p:nvSpPr>
        <p:spPr>
          <a:xfrm>
            <a:off x="744415" y="1682475"/>
            <a:ext cx="9708190" cy="5355312"/>
          </a:xfrm>
          <a:prstGeom prst="rect">
            <a:avLst/>
          </a:prstGeom>
          <a:noFill/>
          <a:ln w="15875">
            <a:noFill/>
          </a:ln>
        </p:spPr>
        <p:txBody>
          <a:bodyPr wrap="square" rtlCol="0">
            <a:spAutoFit/>
          </a:bodyPr>
          <a:lstStyle/>
          <a:p>
            <a:r>
              <a:rPr lang="es-ES" altLang="es-ES" sz="1900" dirty="0" err="1">
                <a:solidFill>
                  <a:srgbClr val="D60093"/>
                </a:solidFill>
                <a:latin typeface="Univers" panose="020B0503020202020204" pitchFamily="34" charset="0"/>
              </a:rPr>
              <a:t>extends</a:t>
            </a:r>
            <a:r>
              <a:rPr lang="es-ES" altLang="es-ES" sz="1900" dirty="0">
                <a:solidFill>
                  <a:srgbClr val="D60093"/>
                </a:solidFill>
                <a:latin typeface="Univers" panose="020B0503020202020204" pitchFamily="34" charset="0"/>
              </a:rPr>
              <a:t> Node3D</a:t>
            </a:r>
          </a:p>
          <a:p>
            <a:endParaRPr lang="es-ES" altLang="es-ES" sz="1900" dirty="0">
              <a:solidFill>
                <a:srgbClr val="D60093"/>
              </a:solidFill>
              <a:latin typeface="Univers" panose="020B0503020202020204" pitchFamily="34" charset="0"/>
            </a:endParaRPr>
          </a:p>
          <a:p>
            <a:r>
              <a:rPr lang="es-ES" altLang="es-ES" sz="1900" dirty="0">
                <a:solidFill>
                  <a:schemeClr val="bg2">
                    <a:lumMod val="75000"/>
                  </a:schemeClr>
                </a:solidFill>
                <a:latin typeface="Univers" panose="020B0503020202020204" pitchFamily="34" charset="0"/>
              </a:rPr>
              <a:t># función para crear un sólido visualizado con iluminación plana y textura</a:t>
            </a:r>
          </a:p>
          <a:p>
            <a:r>
              <a:rPr lang="es-ES" altLang="es-ES" sz="1900" b="1" dirty="0" err="1">
                <a:solidFill>
                  <a:srgbClr val="D60093"/>
                </a:solidFill>
                <a:latin typeface="Univers" panose="020B0503020202020204" pitchFamily="34" charset="0"/>
              </a:rPr>
              <a:t>static</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func</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malla_textura</a:t>
            </a:r>
            <a:r>
              <a:rPr lang="es-ES" altLang="es-ES" sz="1900" b="1" dirty="0">
                <a:solidFill>
                  <a:srgbClr val="D60093"/>
                </a:solidFill>
                <a:latin typeface="Univers" panose="020B0503020202020204" pitchFamily="34" charset="0"/>
              </a:rPr>
              <a:t> (vértices: Array, caras: Array, </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coor_tex</a:t>
            </a:r>
            <a:r>
              <a:rPr lang="es-ES" altLang="es-ES" sz="1900" b="1" dirty="0">
                <a:solidFill>
                  <a:srgbClr val="D60093"/>
                </a:solidFill>
                <a:latin typeface="Univers" panose="020B0503020202020204" pitchFamily="34" charset="0"/>
              </a:rPr>
              <a:t>: Array)-&gt;</a:t>
            </a:r>
            <a:r>
              <a:rPr lang="es-ES" altLang="es-ES" sz="1900" b="1" dirty="0" err="1">
                <a:solidFill>
                  <a:srgbClr val="D60093"/>
                </a:solidFill>
                <a:latin typeface="Univers" panose="020B0503020202020204" pitchFamily="34" charset="0"/>
              </a:rPr>
              <a:t>ArrayMesh</a:t>
            </a:r>
            <a:r>
              <a:rPr lang="es-ES" altLang="es-ES" sz="1900" b="1" dirty="0">
                <a:solidFill>
                  <a:srgbClr val="D60093"/>
                </a:solidFill>
                <a:latin typeface="Univers" panose="020B0503020202020204" pitchFamily="34" charset="0"/>
              </a:rPr>
              <a:t>:</a:t>
            </a:r>
          </a:p>
          <a:p>
            <a:endParaRPr lang="es-ES" altLang="es-ES" sz="1900" b="1" dirty="0">
              <a:solidFill>
                <a:srgbClr val="D60093"/>
              </a:solidFill>
              <a:latin typeface="Univers" panose="020B0503020202020204" pitchFamily="34" charset="0"/>
            </a:endParaRP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var</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st</a:t>
            </a:r>
            <a:r>
              <a:rPr lang="es-ES" altLang="es-ES" sz="1900" dirty="0">
                <a:solidFill>
                  <a:srgbClr val="D60093"/>
                </a:solidFill>
                <a:latin typeface="Univers" panose="020B0503020202020204" pitchFamily="34" charset="0"/>
              </a:rPr>
              <a:t> = </a:t>
            </a:r>
            <a:r>
              <a:rPr lang="es-ES" altLang="es-ES" sz="1900" dirty="0" err="1">
                <a:solidFill>
                  <a:srgbClr val="D60093"/>
                </a:solidFill>
                <a:latin typeface="Univers" panose="020B0503020202020204" pitchFamily="34" charset="0"/>
              </a:rPr>
              <a:t>SurfaceTool.new</a:t>
            </a:r>
            <a:r>
              <a:rPr lang="es-ES" altLang="es-ES" sz="1900" dirty="0">
                <a:solidFill>
                  <a:srgbClr val="D60093"/>
                </a:solidFill>
                <a:latin typeface="Univers" panose="020B0503020202020204" pitchFamily="34" charset="0"/>
              </a:rPr>
              <a:t>()</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st.begin</a:t>
            </a:r>
            <a:r>
              <a:rPr lang="es-ES" altLang="es-ES" sz="1900" dirty="0">
                <a:solidFill>
                  <a:srgbClr val="D60093"/>
                </a:solidFill>
                <a:latin typeface="Univers" panose="020B0503020202020204" pitchFamily="34" charset="0"/>
              </a:rPr>
              <a:t>(</a:t>
            </a:r>
            <a:r>
              <a:rPr lang="es-ES" altLang="es-ES" sz="1900" dirty="0" err="1">
                <a:solidFill>
                  <a:srgbClr val="D60093"/>
                </a:solidFill>
                <a:latin typeface="Univers" panose="020B0503020202020204" pitchFamily="34" charset="0"/>
              </a:rPr>
              <a:t>Mesh.PRIMITIVE_TRIANGLES</a:t>
            </a:r>
            <a:r>
              <a:rPr lang="es-ES" altLang="es-ES" sz="1900" dirty="0">
                <a:solidFill>
                  <a:srgbClr val="D60093"/>
                </a:solidFill>
                <a:latin typeface="Univers" panose="020B0503020202020204" pitchFamily="34" charset="0"/>
              </a:rPr>
              <a:t>)</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for</a:t>
            </a:r>
            <a:r>
              <a:rPr lang="es-ES" altLang="es-ES" sz="1900" dirty="0">
                <a:solidFill>
                  <a:srgbClr val="D60093"/>
                </a:solidFill>
                <a:latin typeface="Univers" panose="020B0503020202020204" pitchFamily="34" charset="0"/>
              </a:rPr>
              <a:t> i in </a:t>
            </a:r>
            <a:r>
              <a:rPr lang="es-ES" altLang="es-ES" sz="1900" dirty="0" err="1">
                <a:solidFill>
                  <a:srgbClr val="D60093"/>
                </a:solidFill>
                <a:latin typeface="Univers" panose="020B0503020202020204" pitchFamily="34" charset="0"/>
              </a:rPr>
              <a:t>caras.size</a:t>
            </a:r>
            <a:r>
              <a:rPr lang="es-ES" altLang="es-ES" sz="1900" dirty="0">
                <a:solidFill>
                  <a:srgbClr val="D60093"/>
                </a:solidFill>
                <a:latin typeface="Univers" panose="020B0503020202020204" pitchFamily="34" charset="0"/>
              </a:rPr>
              <a:t>():</a:t>
            </a:r>
          </a:p>
          <a:p>
            <a:r>
              <a:rPr lang="es-ES" altLang="es-ES" sz="1900" dirty="0">
                <a:solidFill>
                  <a:srgbClr val="D60093"/>
                </a:solidFill>
                <a:latin typeface="Univers" panose="020B0503020202020204" pitchFamily="34" charset="0"/>
              </a:rPr>
              <a:t>    </a:t>
            </a:r>
            <a:r>
              <a:rPr lang="es-ES" altLang="es-ES" sz="1900" dirty="0">
                <a:solidFill>
                  <a:schemeClr val="bg2">
                    <a:lumMod val="75000"/>
                  </a:schemeClr>
                </a:solidFill>
                <a:latin typeface="Univers" panose="020B0503020202020204" pitchFamily="34" charset="0"/>
              </a:rPr>
              <a:t># se accede a los vértices y coordenadas de textura usando como índices </a:t>
            </a:r>
          </a:p>
          <a:p>
            <a:r>
              <a:rPr lang="es-ES" altLang="es-ES" sz="1900" dirty="0">
                <a:solidFill>
                  <a:schemeClr val="bg2">
                    <a:lumMod val="75000"/>
                  </a:schemeClr>
                </a:solidFill>
                <a:latin typeface="Univers" panose="020B0503020202020204" pitchFamily="34" charset="0"/>
              </a:rPr>
              <a:t>    # los valores contenidos en la lista de caras</a:t>
            </a:r>
            <a:endParaRPr lang="es-ES" altLang="es-ES" sz="1900" dirty="0">
              <a:solidFill>
                <a:srgbClr val="D60093"/>
              </a:solidFill>
              <a:latin typeface="Univers" panose="020B0503020202020204" pitchFamily="34" charset="0"/>
            </a:endParaRP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st.set_normal</a:t>
            </a:r>
            <a:r>
              <a:rPr lang="es-ES" altLang="es-ES" sz="1900" b="1" dirty="0">
                <a:solidFill>
                  <a:srgbClr val="D60093"/>
                </a:solidFill>
                <a:latin typeface="Univers" panose="020B0503020202020204" pitchFamily="34" charset="0"/>
              </a:rPr>
              <a:t> (Plane(vértices[caras[i][0]], vértices[caras[i][1]],</a:t>
            </a:r>
          </a:p>
          <a:p>
            <a:r>
              <a:rPr lang="es-ES" altLang="es-ES" sz="1900" b="1" dirty="0">
                <a:solidFill>
                  <a:srgbClr val="D60093"/>
                </a:solidFill>
                <a:latin typeface="Univers" panose="020B0503020202020204" pitchFamily="34" charset="0"/>
              </a:rPr>
              <a:t>		               vértices[caras[i][2]]).normal)</a:t>
            </a:r>
            <a:endParaRPr lang="es-ES" altLang="es-ES" sz="1900" dirty="0">
              <a:solidFill>
                <a:srgbClr val="D60093"/>
              </a:solidFill>
              <a:latin typeface="Univers" panose="020B0503020202020204" pitchFamily="34" charset="0"/>
            </a:endParaRP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for</a:t>
            </a:r>
            <a:r>
              <a:rPr lang="es-ES" altLang="es-ES" sz="1900" b="1" dirty="0">
                <a:solidFill>
                  <a:srgbClr val="D60093"/>
                </a:solidFill>
                <a:latin typeface="Univers" panose="020B0503020202020204" pitchFamily="34" charset="0"/>
              </a:rPr>
              <a:t> j in </a:t>
            </a:r>
            <a:r>
              <a:rPr lang="es-ES" altLang="es-ES" sz="1900" b="1" dirty="0" err="1">
                <a:solidFill>
                  <a:srgbClr val="D60093"/>
                </a:solidFill>
                <a:latin typeface="Univers" panose="020B0503020202020204" pitchFamily="34" charset="0"/>
              </a:rPr>
              <a:t>range</a:t>
            </a:r>
            <a:r>
              <a:rPr lang="es-ES" altLang="es-ES" sz="1900" b="1" dirty="0">
                <a:solidFill>
                  <a:srgbClr val="D60093"/>
                </a:solidFill>
                <a:latin typeface="Univers" panose="020B0503020202020204" pitchFamily="34" charset="0"/>
              </a:rPr>
              <a:t>(0, 3):</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st.set_uv</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coor_tex</a:t>
            </a:r>
            <a:r>
              <a:rPr lang="es-ES" altLang="es-ES" sz="1900" b="1" dirty="0">
                <a:solidFill>
                  <a:srgbClr val="D60093"/>
                </a:solidFill>
                <a:latin typeface="Univers" panose="020B0503020202020204" pitchFamily="34" charset="0"/>
              </a:rPr>
              <a:t>[caras[i][j]] )</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st.add_vertex</a:t>
            </a:r>
            <a:r>
              <a:rPr lang="es-ES" altLang="es-ES" sz="1900" b="1" dirty="0">
                <a:solidFill>
                  <a:srgbClr val="D60093"/>
                </a:solidFill>
                <a:latin typeface="Univers" panose="020B0503020202020204" pitchFamily="34" charset="0"/>
              </a:rPr>
              <a:t>( vértices[caras[i][j]] )</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return</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st.commit</a:t>
            </a:r>
            <a:r>
              <a:rPr lang="es-ES" altLang="es-ES" sz="1900" dirty="0">
                <a:solidFill>
                  <a:srgbClr val="D60093"/>
                </a:solidFill>
                <a:latin typeface="Univers" panose="020B0503020202020204" pitchFamily="34" charset="0"/>
              </a:rPr>
              <a:t>()</a:t>
            </a:r>
          </a:p>
          <a:p>
            <a:r>
              <a:rPr lang="es-ES" altLang="es-ES" sz="1900" dirty="0">
                <a:solidFill>
                  <a:srgbClr val="D60093"/>
                </a:solidFill>
                <a:latin typeface="Univers" panose="020B0503020202020204" pitchFamily="34" charset="0"/>
              </a:rPr>
              <a:t>		</a:t>
            </a:r>
            <a:r>
              <a:rPr lang="es-ES" altLang="es-ES" sz="1600" dirty="0">
                <a:solidFill>
                  <a:srgbClr val="D60093"/>
                </a:solidFill>
                <a:latin typeface="Univers" panose="020B0503020202020204" pitchFamily="34" charset="0"/>
              </a:rPr>
              <a:t>	</a:t>
            </a:r>
          </a:p>
        </p:txBody>
      </p:sp>
    </p:spTree>
    <p:extLst>
      <p:ext uri="{BB962C8B-B14F-4D97-AF65-F5344CB8AC3E}">
        <p14:creationId xmlns:p14="http://schemas.microsoft.com/office/powerpoint/2010/main" val="33020340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38F8B-4B87-6D13-1F6A-AACEDA135D88}"/>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45457190-859E-AAAC-DC2C-218B8837F94E}"/>
              </a:ext>
            </a:extLst>
          </p:cNvPr>
          <p:cNvSpPr>
            <a:spLocks noChangeArrowheads="1"/>
          </p:cNvSpPr>
          <p:nvPr/>
        </p:nvSpPr>
        <p:spPr bwMode="auto">
          <a:xfrm>
            <a:off x="555471" y="412899"/>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 (ejemplo octaedro)</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1503DAEC-A452-6249-3C20-43DEC5162A50}"/>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751FB76C-F3B4-6FAA-D0A8-98EC7E4F8C23}"/>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124</a:t>
            </a:fld>
            <a:endParaRPr lang="en-US" altLang="es-ES" sz="1400" dirty="0"/>
          </a:p>
        </p:txBody>
      </p:sp>
      <p:pic>
        <p:nvPicPr>
          <p:cNvPr id="11" name="Imagen 10">
            <a:extLst>
              <a:ext uri="{FF2B5EF4-FFF2-40B4-BE49-F238E27FC236}">
                <a16:creationId xmlns:a16="http://schemas.microsoft.com/office/drawing/2014/main" id="{14E0908A-C368-026A-8372-EFF3E4EBF464}"/>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CuadroTexto 3">
            <a:extLst>
              <a:ext uri="{FF2B5EF4-FFF2-40B4-BE49-F238E27FC236}">
                <a16:creationId xmlns:a16="http://schemas.microsoft.com/office/drawing/2014/main" id="{AA4AC6DB-45F7-BB8C-CB6B-F6CF3F84B929}"/>
              </a:ext>
            </a:extLst>
          </p:cNvPr>
          <p:cNvSpPr txBox="1"/>
          <p:nvPr/>
        </p:nvSpPr>
        <p:spPr>
          <a:xfrm>
            <a:off x="980060" y="1959198"/>
            <a:ext cx="8896439" cy="5062924"/>
          </a:xfrm>
          <a:prstGeom prst="rect">
            <a:avLst/>
          </a:prstGeom>
          <a:noFill/>
          <a:ln w="15875">
            <a:noFill/>
          </a:ln>
        </p:spPr>
        <p:txBody>
          <a:bodyPr wrap="square" rtlCol="0">
            <a:spAutoFit/>
          </a:bodyPr>
          <a:lstStyle/>
          <a:p>
            <a:r>
              <a:rPr lang="es-ES" altLang="es-ES" sz="1900" dirty="0" err="1">
                <a:solidFill>
                  <a:srgbClr val="D60093"/>
                </a:solidFill>
                <a:latin typeface="Univers" panose="020B0503020202020204" pitchFamily="34" charset="0"/>
              </a:rPr>
              <a:t>extends</a:t>
            </a:r>
            <a:r>
              <a:rPr lang="es-ES" altLang="es-ES" sz="1900" dirty="0">
                <a:solidFill>
                  <a:srgbClr val="D60093"/>
                </a:solidFill>
                <a:latin typeface="Univers" panose="020B0503020202020204" pitchFamily="34" charset="0"/>
              </a:rPr>
              <a:t> Node3D  </a:t>
            </a:r>
            <a:r>
              <a:rPr lang="es-ES" altLang="es-ES" sz="1900" dirty="0">
                <a:solidFill>
                  <a:schemeClr val="bg2">
                    <a:lumMod val="75000"/>
                  </a:schemeClr>
                </a:solidFill>
                <a:latin typeface="Univers" panose="020B0503020202020204" pitchFamily="34" charset="0"/>
              </a:rPr>
              <a:t># se crea en un node_3D</a:t>
            </a:r>
          </a:p>
          <a:p>
            <a:r>
              <a:rPr lang="es-ES" altLang="es-ES" sz="1900" b="1" dirty="0">
                <a:solidFill>
                  <a:srgbClr val="D60093"/>
                </a:solidFill>
                <a:latin typeface="Univers" panose="020B0503020202020204" pitchFamily="34" charset="0"/>
              </a:rPr>
              <a:t>@export </a:t>
            </a:r>
            <a:r>
              <a:rPr lang="es-ES" altLang="es-ES" sz="1900" b="1" dirty="0" err="1">
                <a:solidFill>
                  <a:srgbClr val="D60093"/>
                </a:solidFill>
                <a:latin typeface="Univers" panose="020B0503020202020204" pitchFamily="34" charset="0"/>
              </a:rPr>
              <a:t>var</a:t>
            </a:r>
            <a:r>
              <a:rPr lang="es-ES" altLang="es-ES" sz="1900" b="1" dirty="0">
                <a:solidFill>
                  <a:srgbClr val="D60093"/>
                </a:solidFill>
                <a:latin typeface="Univers" panose="020B0503020202020204" pitchFamily="34" charset="0"/>
              </a:rPr>
              <a:t> imagen: Texture2D</a:t>
            </a:r>
            <a:endParaRPr lang="es-ES" altLang="es-ES" sz="1900" b="1" dirty="0">
              <a:solidFill>
                <a:schemeClr val="bg2">
                  <a:lumMod val="75000"/>
                </a:schemeClr>
              </a:solidFill>
              <a:latin typeface="Univers" panose="020B0503020202020204" pitchFamily="34" charset="0"/>
            </a:endParaRPr>
          </a:p>
          <a:p>
            <a:r>
              <a:rPr lang="es-ES" altLang="es-ES" sz="1900" dirty="0">
                <a:solidFill>
                  <a:srgbClr val="D60093"/>
                </a:solidFill>
                <a:latin typeface="Univers" panose="020B0503020202020204" pitchFamily="34" charset="0"/>
              </a:rPr>
              <a:t>…</a:t>
            </a:r>
          </a:p>
          <a:p>
            <a:r>
              <a:rPr lang="es-ES" altLang="es-ES" sz="1900" dirty="0">
                <a:solidFill>
                  <a:schemeClr val="bg2">
                    <a:lumMod val="75000"/>
                  </a:schemeClr>
                </a:solidFill>
                <a:latin typeface="Univers" panose="020B0503020202020204" pitchFamily="34" charset="0"/>
              </a:rPr>
              <a:t># lista de vértices</a:t>
            </a:r>
          </a:p>
          <a:p>
            <a:r>
              <a:rPr lang="es-ES" altLang="es-ES" sz="1900" dirty="0">
                <a:solidFill>
                  <a:srgbClr val="D60093"/>
                </a:solidFill>
                <a:latin typeface="Univers" panose="020B0503020202020204" pitchFamily="34" charset="0"/>
              </a:rPr>
              <a:t>…</a:t>
            </a:r>
          </a:p>
          <a:p>
            <a:r>
              <a:rPr lang="es-ES" altLang="es-ES" sz="1900" dirty="0">
                <a:solidFill>
                  <a:schemeClr val="bg2">
                    <a:lumMod val="75000"/>
                  </a:schemeClr>
                </a:solidFill>
                <a:latin typeface="Univers" panose="020B0503020202020204" pitchFamily="34" charset="0"/>
              </a:rPr>
              <a:t># lista de caras</a:t>
            </a:r>
          </a:p>
          <a:p>
            <a:r>
              <a:rPr lang="es-ES" altLang="es-ES" sz="1900" dirty="0">
                <a:solidFill>
                  <a:srgbClr val="D60093"/>
                </a:solidFill>
                <a:latin typeface="Univers" panose="020B0503020202020204" pitchFamily="34" charset="0"/>
              </a:rPr>
              <a:t>…</a:t>
            </a:r>
          </a:p>
          <a:p>
            <a:r>
              <a:rPr lang="es-ES" altLang="es-ES" sz="1900" dirty="0">
                <a:solidFill>
                  <a:schemeClr val="bg2">
                    <a:lumMod val="75000"/>
                  </a:schemeClr>
                </a:solidFill>
                <a:latin typeface="Univers" panose="020B0503020202020204" pitchFamily="34" charset="0"/>
              </a:rPr>
              <a:t># lista colores</a:t>
            </a:r>
          </a:p>
          <a:p>
            <a:r>
              <a:rPr lang="es-ES" altLang="es-ES" sz="1900" dirty="0">
                <a:solidFill>
                  <a:srgbClr val="D60093"/>
                </a:solidFill>
                <a:latin typeface="Univers" panose="020B0503020202020204" pitchFamily="34" charset="0"/>
              </a:rPr>
              <a:t>…</a:t>
            </a:r>
          </a:p>
          <a:p>
            <a:r>
              <a:rPr lang="es-ES" altLang="es-ES" sz="1900" dirty="0">
                <a:solidFill>
                  <a:schemeClr val="bg2">
                    <a:lumMod val="75000"/>
                  </a:schemeClr>
                </a:solidFill>
                <a:latin typeface="Univers" panose="020B0503020202020204" pitchFamily="34" charset="0"/>
              </a:rPr>
              <a:t># lista coordenadas textura</a:t>
            </a:r>
          </a:p>
          <a:p>
            <a:r>
              <a:rPr lang="es-ES" altLang="es-ES" sz="1900" dirty="0" err="1">
                <a:solidFill>
                  <a:srgbClr val="D60093"/>
                </a:solidFill>
                <a:latin typeface="Univers" panose="020B0503020202020204" pitchFamily="34" charset="0"/>
              </a:rPr>
              <a:t>var</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coor_tex</a:t>
            </a:r>
            <a:r>
              <a:rPr lang="es-ES" altLang="es-ES" sz="1900" dirty="0">
                <a:solidFill>
                  <a:srgbClr val="D60093"/>
                </a:solidFill>
                <a:latin typeface="Univers" panose="020B0503020202020204" pitchFamily="34" charset="0"/>
              </a:rPr>
              <a:t>= [ Vector2(0.0, 0.0),</a:t>
            </a:r>
          </a:p>
          <a:p>
            <a:r>
              <a:rPr lang="es-ES" altLang="es-ES" sz="1900" dirty="0">
                <a:solidFill>
                  <a:srgbClr val="D60093"/>
                </a:solidFill>
                <a:latin typeface="Univers" panose="020B0503020202020204" pitchFamily="34" charset="0"/>
              </a:rPr>
              <a:t>	             Vector2(1.0, 0.0),</a:t>
            </a:r>
          </a:p>
          <a:p>
            <a:r>
              <a:rPr lang="es-ES" altLang="es-ES" sz="1900" dirty="0">
                <a:solidFill>
                  <a:srgbClr val="D60093"/>
                </a:solidFill>
                <a:latin typeface="Univers" panose="020B0503020202020204" pitchFamily="34" charset="0"/>
              </a:rPr>
              <a:t>		Vector2(1.0, 1.0),</a:t>
            </a:r>
          </a:p>
          <a:p>
            <a:r>
              <a:rPr lang="es-ES" altLang="es-ES" sz="1900" dirty="0">
                <a:solidFill>
                  <a:srgbClr val="D60093"/>
                </a:solidFill>
                <a:latin typeface="Univers" panose="020B0503020202020204" pitchFamily="34" charset="0"/>
              </a:rPr>
              <a:t>		Vector2(0.0, 1.0),</a:t>
            </a:r>
          </a:p>
          <a:p>
            <a:r>
              <a:rPr lang="es-ES" altLang="es-ES" sz="1900" dirty="0">
                <a:solidFill>
                  <a:srgbClr val="D60093"/>
                </a:solidFill>
                <a:latin typeface="Univers" panose="020B0503020202020204" pitchFamily="34" charset="0"/>
              </a:rPr>
              <a:t>		Vector2(0.5, 0.5), </a:t>
            </a:r>
          </a:p>
          <a:p>
            <a:r>
              <a:rPr lang="es-ES" altLang="es-ES" sz="1900" dirty="0">
                <a:solidFill>
                  <a:srgbClr val="D60093"/>
                </a:solidFill>
                <a:latin typeface="Univers" panose="020B0503020202020204" pitchFamily="34" charset="0"/>
              </a:rPr>
              <a:t>		Vector2(0.5, 0.5) ]</a:t>
            </a:r>
          </a:p>
          <a:p>
            <a:r>
              <a:rPr lang="es-ES" altLang="es-ES" sz="1900" dirty="0">
                <a:solidFill>
                  <a:srgbClr val="D60093"/>
                </a:solidFill>
                <a:latin typeface="Univers" panose="020B0503020202020204" pitchFamily="34" charset="0"/>
              </a:rPr>
              <a:t>… </a:t>
            </a:r>
          </a:p>
        </p:txBody>
      </p:sp>
      <p:sp>
        <p:nvSpPr>
          <p:cNvPr id="6" name="Line 5">
            <a:extLst>
              <a:ext uri="{FF2B5EF4-FFF2-40B4-BE49-F238E27FC236}">
                <a16:creationId xmlns:a16="http://schemas.microsoft.com/office/drawing/2014/main" id="{FC94AA03-A5E5-BEE2-3995-18E7E36559C3}"/>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0" name="Imagen 9">
            <a:extLst>
              <a:ext uri="{FF2B5EF4-FFF2-40B4-BE49-F238E27FC236}">
                <a16:creationId xmlns:a16="http://schemas.microsoft.com/office/drawing/2014/main" id="{CCED0B16-4FFD-9455-11CE-7113AB15F253}"/>
              </a:ext>
            </a:extLst>
          </p:cNvPr>
          <p:cNvPicPr>
            <a:picLocks noChangeAspect="1"/>
          </p:cNvPicPr>
          <p:nvPr/>
        </p:nvPicPr>
        <p:blipFill>
          <a:blip r:embed="rId3"/>
          <a:stretch>
            <a:fillRect/>
          </a:stretch>
        </p:blipFill>
        <p:spPr>
          <a:xfrm>
            <a:off x="6377651" y="2100454"/>
            <a:ext cx="2364876" cy="4385923"/>
          </a:xfrm>
          <a:prstGeom prst="rect">
            <a:avLst/>
          </a:prstGeom>
        </p:spPr>
      </p:pic>
    </p:spTree>
    <p:extLst>
      <p:ext uri="{BB962C8B-B14F-4D97-AF65-F5344CB8AC3E}">
        <p14:creationId xmlns:p14="http://schemas.microsoft.com/office/powerpoint/2010/main" val="33849385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C5B3-5930-3FB1-24F2-31F420FA6EAA}"/>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BF9FD9CE-A030-80CC-4B78-0E3FD547A1FB}"/>
              </a:ext>
            </a:extLst>
          </p:cNvPr>
          <p:cNvSpPr>
            <a:spLocks noChangeArrowheads="1"/>
          </p:cNvSpPr>
          <p:nvPr/>
        </p:nvSpPr>
        <p:spPr bwMode="auto">
          <a:xfrm>
            <a:off x="555471" y="412899"/>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 (ejemplo octaedro)</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FC2FCF26-5869-DE4F-8B2C-CC71AFDADC9F}"/>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F6C99563-E139-5BE4-54C1-B85123C978D6}"/>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125</a:t>
            </a:fld>
            <a:endParaRPr lang="en-US" altLang="es-ES" sz="1400" dirty="0"/>
          </a:p>
        </p:txBody>
      </p:sp>
      <p:pic>
        <p:nvPicPr>
          <p:cNvPr id="11" name="Imagen 10">
            <a:extLst>
              <a:ext uri="{FF2B5EF4-FFF2-40B4-BE49-F238E27FC236}">
                <a16:creationId xmlns:a16="http://schemas.microsoft.com/office/drawing/2014/main" id="{405F857E-7DF3-338F-D16C-829F0482A640}"/>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Line 5">
            <a:extLst>
              <a:ext uri="{FF2B5EF4-FFF2-40B4-BE49-F238E27FC236}">
                <a16:creationId xmlns:a16="http://schemas.microsoft.com/office/drawing/2014/main" id="{C48214B8-BFB6-9370-08E0-4C936E21EC87}"/>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CuadroTexto 1">
            <a:extLst>
              <a:ext uri="{FF2B5EF4-FFF2-40B4-BE49-F238E27FC236}">
                <a16:creationId xmlns:a16="http://schemas.microsoft.com/office/drawing/2014/main" id="{3A43AF4B-9CEA-5479-E5B8-74870A970560}"/>
              </a:ext>
            </a:extLst>
          </p:cNvPr>
          <p:cNvSpPr txBox="1"/>
          <p:nvPr/>
        </p:nvSpPr>
        <p:spPr>
          <a:xfrm>
            <a:off x="292409" y="2265764"/>
            <a:ext cx="7747577" cy="3877985"/>
          </a:xfrm>
          <a:prstGeom prst="rect">
            <a:avLst/>
          </a:prstGeom>
          <a:noFill/>
          <a:ln w="15875">
            <a:noFill/>
          </a:ln>
        </p:spPr>
        <p:txBody>
          <a:bodyPr wrap="square" rtlCol="0">
            <a:spAutoFit/>
          </a:bodyPr>
          <a:lstStyle/>
          <a:p>
            <a:r>
              <a:rPr lang="es-ES" altLang="es-ES" sz="1800" dirty="0">
                <a:solidFill>
                  <a:schemeClr val="bg2">
                    <a:lumMod val="75000"/>
                  </a:schemeClr>
                </a:solidFill>
                <a:latin typeface="Univers" panose="020B0503020202020204" pitchFamily="34" charset="0"/>
              </a:rPr>
              <a:t># función para manejar un evento</a:t>
            </a: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_input(</a:t>
            </a:r>
            <a:r>
              <a:rPr lang="es-ES" altLang="es-ES" sz="1800" dirty="0" err="1">
                <a:solidFill>
                  <a:srgbClr val="D60093"/>
                </a:solidFill>
                <a:latin typeface="Univers" panose="020B0503020202020204" pitchFamily="34" charset="0"/>
              </a:rPr>
              <a:t>event</a:t>
            </a:r>
            <a:r>
              <a:rPr lang="es-ES" altLang="es-ES" sz="1800"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a:t>
            </a:r>
            <a:endParaRPr lang="es-ES" altLang="es-ES" sz="1800" dirty="0">
              <a:solidFill>
                <a:schemeClr val="bg2">
                  <a:lumMod val="75000"/>
                </a:schemeClr>
              </a:solidFill>
              <a:latin typeface="Univers" panose="020B0503020202020204" pitchFamily="34" charset="0"/>
            </a:endParaRPr>
          </a:p>
          <a:p>
            <a:r>
              <a:rPr lang="es-ES" altLang="es-ES" sz="1800" b="1"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if</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event</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is</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InputEventKey</a:t>
            </a:r>
            <a:r>
              <a:rPr lang="es-ES" altLang="es-ES" sz="1800" dirty="0">
                <a:solidFill>
                  <a:srgbClr val="D60093"/>
                </a:solidFill>
                <a:latin typeface="Univers" panose="020B0503020202020204" pitchFamily="34" charset="0"/>
              </a:rPr>
              <a:t> and </a:t>
            </a:r>
            <a:r>
              <a:rPr lang="es-ES" altLang="es-ES" sz="1800" dirty="0" err="1">
                <a:solidFill>
                  <a:srgbClr val="D60093"/>
                </a:solidFill>
                <a:latin typeface="Univers" panose="020B0503020202020204" pitchFamily="34" charset="0"/>
              </a:rPr>
              <a:t>event.pressed</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match </a:t>
            </a:r>
            <a:r>
              <a:rPr lang="es-ES" altLang="es-ES" sz="1800" dirty="0" err="1">
                <a:solidFill>
                  <a:srgbClr val="D60093"/>
                </a:solidFill>
                <a:latin typeface="Univers" panose="020B0503020202020204" pitchFamily="34" charset="0"/>
              </a:rPr>
              <a:t>event.keycode</a:t>
            </a:r>
            <a:r>
              <a:rPr lang="es-ES" altLang="es-ES" sz="1800"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p>
          <a:p>
            <a:r>
              <a:rPr lang="es-ES" altLang="es-ES" sz="1800" dirty="0">
                <a:solidFill>
                  <a:srgbClr val="D60093"/>
                </a:solidFill>
                <a:latin typeface="Univers" panose="020B0503020202020204" pitchFamily="34" charset="0"/>
              </a:rPr>
              <a:t>	</a:t>
            </a:r>
            <a:r>
              <a:rPr lang="es-ES" altLang="es-ES" sz="1800" b="1" dirty="0">
                <a:solidFill>
                  <a:srgbClr val="D60093"/>
                </a:solidFill>
                <a:latin typeface="Univers" panose="020B0503020202020204" pitchFamily="34" charset="0"/>
              </a:rPr>
              <a:t>    KEY_3:</a:t>
            </a:r>
          </a:p>
          <a:p>
            <a:r>
              <a:rPr lang="es-ES" altLang="es-ES" sz="1800"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octaedro.mesh</a:t>
            </a:r>
            <a:r>
              <a:rPr lang="es-ES" altLang="es-ES" sz="1800" b="1" dirty="0">
                <a:solidFill>
                  <a:srgbClr val="D60093"/>
                </a:solidFill>
                <a:latin typeface="Univers" panose="020B0503020202020204" pitchFamily="34" charset="0"/>
              </a:rPr>
              <a:t>=</a:t>
            </a:r>
            <a:r>
              <a:rPr lang="es-ES" altLang="es-ES" sz="1800" b="1" dirty="0" err="1">
                <a:solidFill>
                  <a:srgbClr val="D60093"/>
                </a:solidFill>
                <a:latin typeface="Univers" panose="020B0503020202020204" pitchFamily="34" charset="0"/>
              </a:rPr>
              <a:t>modo.malla_textura</a:t>
            </a:r>
            <a:r>
              <a:rPr lang="es-ES" altLang="es-ES" sz="1800" b="1" dirty="0">
                <a:solidFill>
                  <a:srgbClr val="D60093"/>
                </a:solidFill>
                <a:latin typeface="Univers" panose="020B0503020202020204" pitchFamily="34" charset="0"/>
              </a:rPr>
              <a:t>(vértices, </a:t>
            </a:r>
          </a:p>
          <a:p>
            <a:r>
              <a:rPr lang="es-ES" altLang="es-ES" sz="1800" b="1" dirty="0">
                <a:solidFill>
                  <a:srgbClr val="D60093"/>
                </a:solidFill>
                <a:latin typeface="Univers" panose="020B0503020202020204" pitchFamily="34" charset="0"/>
              </a:rPr>
              <a:t>                                                        caras, </a:t>
            </a:r>
            <a:r>
              <a:rPr lang="es-ES" altLang="es-ES" sz="1800" b="1" dirty="0" err="1">
                <a:solidFill>
                  <a:srgbClr val="D60093"/>
                </a:solidFill>
                <a:latin typeface="Univers" panose="020B0503020202020204" pitchFamily="34" charset="0"/>
              </a:rPr>
              <a:t>coor_tex</a:t>
            </a:r>
            <a:r>
              <a:rPr lang="es-ES" altLang="es-ES" sz="1800" b="1"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material.albedo_texture</a:t>
            </a:r>
            <a:r>
              <a:rPr lang="es-ES" altLang="es-ES" sz="1800" b="1" dirty="0">
                <a:solidFill>
                  <a:srgbClr val="D60093"/>
                </a:solidFill>
                <a:latin typeface="Univers" panose="020B0503020202020204" pitchFamily="34" charset="0"/>
              </a:rPr>
              <a:t> = imagen</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octaedro.material_override</a:t>
            </a:r>
            <a:r>
              <a:rPr lang="es-ES" altLang="es-ES" sz="1800" b="1" dirty="0">
                <a:solidFill>
                  <a:srgbClr val="D60093"/>
                </a:solidFill>
                <a:latin typeface="Univers" panose="020B0503020202020204" pitchFamily="34" charset="0"/>
              </a:rPr>
              <a:t>=material </a:t>
            </a:r>
          </a:p>
          <a:p>
            <a:endParaRPr lang="es-ES" altLang="es-ES" sz="1600" b="1" dirty="0">
              <a:solidFill>
                <a:srgbClr val="D60093"/>
              </a:solidFill>
              <a:latin typeface="Univers" panose="020B0503020202020204" pitchFamily="34" charset="0"/>
            </a:endParaRPr>
          </a:p>
          <a:p>
            <a:endParaRPr lang="es-ES" altLang="es-ES" sz="1600" b="1" dirty="0">
              <a:solidFill>
                <a:srgbClr val="D60093"/>
              </a:solidFill>
              <a:latin typeface="Univers" panose="020B0503020202020204" pitchFamily="34" charset="0"/>
            </a:endParaRPr>
          </a:p>
          <a:p>
            <a:endParaRPr lang="es-ES" altLang="es-ES" sz="1600" b="1" dirty="0">
              <a:solidFill>
                <a:srgbClr val="D60093"/>
              </a:solidFill>
              <a:latin typeface="Univers" panose="020B0503020202020204" pitchFamily="34" charset="0"/>
            </a:endParaRPr>
          </a:p>
        </p:txBody>
      </p:sp>
      <p:pic>
        <p:nvPicPr>
          <p:cNvPr id="7" name="Imagen 6">
            <a:extLst>
              <a:ext uri="{FF2B5EF4-FFF2-40B4-BE49-F238E27FC236}">
                <a16:creationId xmlns:a16="http://schemas.microsoft.com/office/drawing/2014/main" id="{229A56D5-3D78-B27A-B302-69DDEF107CAB}"/>
              </a:ext>
            </a:extLst>
          </p:cNvPr>
          <p:cNvPicPr>
            <a:picLocks noChangeAspect="1"/>
          </p:cNvPicPr>
          <p:nvPr/>
        </p:nvPicPr>
        <p:blipFill>
          <a:blip r:embed="rId3"/>
          <a:stretch>
            <a:fillRect/>
          </a:stretch>
        </p:blipFill>
        <p:spPr>
          <a:xfrm>
            <a:off x="7238999" y="1899691"/>
            <a:ext cx="2869891" cy="3975317"/>
          </a:xfrm>
          <a:prstGeom prst="rect">
            <a:avLst/>
          </a:prstGeom>
        </p:spPr>
      </p:pic>
    </p:spTree>
    <p:extLst>
      <p:ext uri="{BB962C8B-B14F-4D97-AF65-F5344CB8AC3E}">
        <p14:creationId xmlns:p14="http://schemas.microsoft.com/office/powerpoint/2010/main" val="4966198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0C7E0-208D-7D91-571B-1E978DADDA8F}"/>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03B76048-49E4-8BE9-0FEA-691B9EE6B5C7}"/>
              </a:ext>
            </a:extLst>
          </p:cNvPr>
          <p:cNvSpPr>
            <a:spLocks noChangeArrowheads="1"/>
          </p:cNvSpPr>
          <p:nvPr/>
        </p:nvSpPr>
        <p:spPr bwMode="auto">
          <a:xfrm>
            <a:off x="555471" y="412899"/>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Agrupando imágenes en una única textura</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2200EB4C-4DF9-3F68-BCC3-521288B7E35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74418F32-E2A4-58BC-0577-12EA522917AE}"/>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126</a:t>
            </a:fld>
            <a:endParaRPr lang="en-US" altLang="es-ES" sz="1400" dirty="0"/>
          </a:p>
        </p:txBody>
      </p:sp>
      <p:pic>
        <p:nvPicPr>
          <p:cNvPr id="11" name="Imagen 10">
            <a:extLst>
              <a:ext uri="{FF2B5EF4-FFF2-40B4-BE49-F238E27FC236}">
                <a16:creationId xmlns:a16="http://schemas.microsoft.com/office/drawing/2014/main" id="{96B7A97F-FBF7-7796-FC3B-61E6FCA49A14}"/>
              </a:ext>
            </a:extLst>
          </p:cNvPr>
          <p:cNvPicPr>
            <a:picLocks noChangeAspect="1"/>
          </p:cNvPicPr>
          <p:nvPr/>
        </p:nvPicPr>
        <p:blipFill>
          <a:blip r:embed="rId3"/>
          <a:stretch>
            <a:fillRect/>
          </a:stretch>
        </p:blipFill>
        <p:spPr>
          <a:xfrm>
            <a:off x="9364590" y="6192416"/>
            <a:ext cx="511909" cy="457200"/>
          </a:xfrm>
          <a:prstGeom prst="rect">
            <a:avLst/>
          </a:prstGeom>
        </p:spPr>
      </p:pic>
      <p:sp>
        <p:nvSpPr>
          <p:cNvPr id="6" name="Line 5">
            <a:extLst>
              <a:ext uri="{FF2B5EF4-FFF2-40B4-BE49-F238E27FC236}">
                <a16:creationId xmlns:a16="http://schemas.microsoft.com/office/drawing/2014/main" id="{DDD3525D-09BF-1A99-D850-F9736CB1A2F5}"/>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5" name="Imagen 4" descr="Imagen que contiene Icono&#10;&#10;El contenido generado por IA puede ser incorrecto.">
            <a:extLst>
              <a:ext uri="{FF2B5EF4-FFF2-40B4-BE49-F238E27FC236}">
                <a16:creationId xmlns:a16="http://schemas.microsoft.com/office/drawing/2014/main" id="{9D547FEA-3DA8-67D8-67FF-84D3ED9A9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22" y="2031134"/>
            <a:ext cx="3624231" cy="3624231"/>
          </a:xfrm>
          <a:prstGeom prst="rect">
            <a:avLst/>
          </a:prstGeom>
        </p:spPr>
      </p:pic>
      <p:pic>
        <p:nvPicPr>
          <p:cNvPr id="10" name="Imagen 9">
            <a:extLst>
              <a:ext uri="{FF2B5EF4-FFF2-40B4-BE49-F238E27FC236}">
                <a16:creationId xmlns:a16="http://schemas.microsoft.com/office/drawing/2014/main" id="{38C3FAD0-B027-8199-7D02-F220738F00FB}"/>
              </a:ext>
            </a:extLst>
          </p:cNvPr>
          <p:cNvPicPr>
            <a:picLocks noChangeAspect="1"/>
          </p:cNvPicPr>
          <p:nvPr/>
        </p:nvPicPr>
        <p:blipFill>
          <a:blip r:embed="rId5"/>
          <a:stretch>
            <a:fillRect/>
          </a:stretch>
        </p:blipFill>
        <p:spPr>
          <a:xfrm>
            <a:off x="5197540" y="1528532"/>
            <a:ext cx="3795089" cy="5121084"/>
          </a:xfrm>
          <a:prstGeom prst="rect">
            <a:avLst/>
          </a:prstGeom>
        </p:spPr>
      </p:pic>
    </p:spTree>
    <p:extLst>
      <p:ext uri="{BB962C8B-B14F-4D97-AF65-F5344CB8AC3E}">
        <p14:creationId xmlns:p14="http://schemas.microsoft.com/office/powerpoint/2010/main" val="395873799"/>
      </p:ext>
    </p:extLst>
  </p:cSld>
  <p:clrMapOvr>
    <a:masterClrMapping/>
  </p:clrMapOvr>
  <p:extLst>
    <p:ext uri="{6950BFC3-D8DA-4A85-94F7-54DA5524770B}">
      <p188:commentRel xmlns:p188="http://schemas.microsoft.com/office/powerpoint/2018/8/main" r:id="rId2"/>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CA306-973D-7070-10B2-E655BAE52D46}"/>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100E0E57-D412-F9BE-2899-79E2BEDAB7DD}"/>
              </a:ext>
            </a:extLst>
          </p:cNvPr>
          <p:cNvSpPr>
            <a:spLocks noChangeArrowheads="1"/>
          </p:cNvSpPr>
          <p:nvPr/>
        </p:nvSpPr>
        <p:spPr bwMode="auto">
          <a:xfrm>
            <a:off x="555471" y="383082"/>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Agrupando imágenes en una única textura. </a:t>
            </a:r>
          </a:p>
          <a:p>
            <a:pPr lvl="1" algn="just">
              <a:spcBef>
                <a:spcPct val="0"/>
              </a:spcBef>
              <a:buNone/>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a:latin typeface="Univers" panose="020B0503020202020204" pitchFamily="34" charset="0"/>
              </a:rPr>
              <a:t>Si hay que repetir vértices puede ser más manejable usar triángulos aislados en vez de mallas indexadas</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01EA679D-3AA5-2674-B603-AFE857E549FC}"/>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8649ECE5-D0E2-94CE-18AC-43CC7A613378}"/>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127</a:t>
            </a:fld>
            <a:endParaRPr lang="en-US" altLang="es-ES" sz="1400" dirty="0"/>
          </a:p>
        </p:txBody>
      </p:sp>
      <p:pic>
        <p:nvPicPr>
          <p:cNvPr id="11" name="Imagen 10">
            <a:extLst>
              <a:ext uri="{FF2B5EF4-FFF2-40B4-BE49-F238E27FC236}">
                <a16:creationId xmlns:a16="http://schemas.microsoft.com/office/drawing/2014/main" id="{F11A8B3F-616F-80D3-15EC-DE03F030899C}"/>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Line 5">
            <a:extLst>
              <a:ext uri="{FF2B5EF4-FFF2-40B4-BE49-F238E27FC236}">
                <a16:creationId xmlns:a16="http://schemas.microsoft.com/office/drawing/2014/main" id="{99261945-54B6-305D-4C47-5FEBEF9FBBE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4" name="Imagen 3" descr="Imagen que contiene nieve, luz&#10;&#10;El contenido generado por IA puede ser incorrecto.">
            <a:extLst>
              <a:ext uri="{FF2B5EF4-FFF2-40B4-BE49-F238E27FC236}">
                <a16:creationId xmlns:a16="http://schemas.microsoft.com/office/drawing/2014/main" id="{787E7932-BDF3-3E96-8E11-A8CCD8579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50" y="2705605"/>
            <a:ext cx="3677287" cy="3556172"/>
          </a:xfrm>
          <a:prstGeom prst="rect">
            <a:avLst/>
          </a:prstGeom>
        </p:spPr>
      </p:pic>
      <p:pic>
        <p:nvPicPr>
          <p:cNvPr id="8" name="Imagen 7">
            <a:extLst>
              <a:ext uri="{FF2B5EF4-FFF2-40B4-BE49-F238E27FC236}">
                <a16:creationId xmlns:a16="http://schemas.microsoft.com/office/drawing/2014/main" id="{90E2138E-8D2D-FCF1-08E2-D90771C85CF2}"/>
              </a:ext>
            </a:extLst>
          </p:cNvPr>
          <p:cNvPicPr>
            <a:picLocks noChangeAspect="1"/>
          </p:cNvPicPr>
          <p:nvPr/>
        </p:nvPicPr>
        <p:blipFill>
          <a:blip r:embed="rId4"/>
          <a:stretch>
            <a:fillRect/>
          </a:stretch>
        </p:blipFill>
        <p:spPr>
          <a:xfrm>
            <a:off x="5533930" y="2325756"/>
            <a:ext cx="3507434" cy="4344923"/>
          </a:xfrm>
          <a:prstGeom prst="rect">
            <a:avLst/>
          </a:prstGeom>
        </p:spPr>
      </p:pic>
    </p:spTree>
    <p:extLst>
      <p:ext uri="{BB962C8B-B14F-4D97-AF65-F5344CB8AC3E}">
        <p14:creationId xmlns:p14="http://schemas.microsoft.com/office/powerpoint/2010/main" val="21017715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80CD2-E80A-BC77-EA11-1EDD230FDC5D}"/>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A57B3C05-DADC-0FF9-26C7-EF902D103774}"/>
              </a:ext>
            </a:extLst>
          </p:cNvPr>
          <p:cNvSpPr>
            <a:spLocks noChangeArrowheads="1"/>
          </p:cNvSpPr>
          <p:nvPr/>
        </p:nvSpPr>
        <p:spPr bwMode="auto">
          <a:xfrm>
            <a:off x="555471" y="383082"/>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Agrupando imágenes en una única textura. Listas de triángulos aislados. Añadiendo función para texturas</a:t>
            </a:r>
          </a:p>
          <a:p>
            <a:pPr lvl="1" algn="just">
              <a:spcBef>
                <a:spcPct val="0"/>
              </a:spcBef>
              <a:buNone/>
            </a:pPr>
            <a:endParaRPr lang="es-ES_tradnl" sz="8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765B48DE-FE81-DF3D-1B77-316183AD0F9F}"/>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7BA27CCF-FE2A-9FE3-12D2-652E6A99A735}"/>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128</a:t>
            </a:fld>
            <a:endParaRPr lang="en-US" altLang="es-ES" sz="1400" dirty="0"/>
          </a:p>
        </p:txBody>
      </p:sp>
      <p:pic>
        <p:nvPicPr>
          <p:cNvPr id="11" name="Imagen 10">
            <a:extLst>
              <a:ext uri="{FF2B5EF4-FFF2-40B4-BE49-F238E27FC236}">
                <a16:creationId xmlns:a16="http://schemas.microsoft.com/office/drawing/2014/main" id="{9B555941-A0AB-94E4-5DEA-DD9066F613ED}"/>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Line 5">
            <a:extLst>
              <a:ext uri="{FF2B5EF4-FFF2-40B4-BE49-F238E27FC236}">
                <a16:creationId xmlns:a16="http://schemas.microsoft.com/office/drawing/2014/main" id="{E0D9C19B-E24E-CA34-2A72-D1A807FC657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CuadroTexto 1">
            <a:extLst>
              <a:ext uri="{FF2B5EF4-FFF2-40B4-BE49-F238E27FC236}">
                <a16:creationId xmlns:a16="http://schemas.microsoft.com/office/drawing/2014/main" id="{21E83728-42E7-9E18-6925-EF6655005A9D}"/>
              </a:ext>
            </a:extLst>
          </p:cNvPr>
          <p:cNvSpPr txBox="1"/>
          <p:nvPr/>
        </p:nvSpPr>
        <p:spPr>
          <a:xfrm>
            <a:off x="598938" y="1960404"/>
            <a:ext cx="9708190" cy="5247590"/>
          </a:xfrm>
          <a:prstGeom prst="rect">
            <a:avLst/>
          </a:prstGeom>
          <a:noFill/>
          <a:ln w="15875">
            <a:noFill/>
          </a:ln>
        </p:spPr>
        <p:txBody>
          <a:bodyPr wrap="square" rtlCol="0">
            <a:spAutoFit/>
          </a:bodyPr>
          <a:lstStyle/>
          <a:p>
            <a:r>
              <a:rPr lang="es-ES" altLang="es-ES" sz="2000" dirty="0" err="1">
                <a:solidFill>
                  <a:srgbClr val="D60093"/>
                </a:solidFill>
                <a:latin typeface="Univers" panose="020B0503020202020204" pitchFamily="34" charset="0"/>
              </a:rPr>
              <a:t>extends</a:t>
            </a:r>
            <a:r>
              <a:rPr lang="es-ES" altLang="es-ES" sz="2000" dirty="0">
                <a:solidFill>
                  <a:srgbClr val="D60093"/>
                </a:solidFill>
                <a:latin typeface="Univers" panose="020B0503020202020204" pitchFamily="34" charset="0"/>
              </a:rPr>
              <a:t> Node3D</a:t>
            </a:r>
          </a:p>
          <a:p>
            <a:endParaRPr lang="es-ES" altLang="es-ES" sz="2000" dirty="0">
              <a:solidFill>
                <a:srgbClr val="D60093"/>
              </a:solidFill>
              <a:latin typeface="Univers" panose="020B0503020202020204" pitchFamily="34" charset="0"/>
            </a:endParaRPr>
          </a:p>
          <a:p>
            <a:r>
              <a:rPr lang="es-ES" altLang="es-ES" sz="2000" dirty="0">
                <a:solidFill>
                  <a:schemeClr val="bg2">
                    <a:lumMod val="75000"/>
                  </a:schemeClr>
                </a:solidFill>
                <a:latin typeface="Univers" panose="020B0503020202020204" pitchFamily="34" charset="0"/>
              </a:rPr>
              <a:t># función para crear un sólido visualizado con iluminación plana y textura</a:t>
            </a:r>
          </a:p>
          <a:p>
            <a:r>
              <a:rPr lang="es-ES" altLang="es-ES" sz="2000" b="1" dirty="0" err="1">
                <a:solidFill>
                  <a:srgbClr val="D60093"/>
                </a:solidFill>
                <a:latin typeface="Univers" panose="020B0503020202020204" pitchFamily="34" charset="0"/>
              </a:rPr>
              <a:t>static</a:t>
            </a:r>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func</a:t>
            </a:r>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malla_textura</a:t>
            </a:r>
            <a:r>
              <a:rPr lang="es-ES" altLang="es-ES" sz="2000" b="1" dirty="0">
                <a:solidFill>
                  <a:srgbClr val="D60093"/>
                </a:solidFill>
                <a:latin typeface="Univers" panose="020B0503020202020204" pitchFamily="34" charset="0"/>
              </a:rPr>
              <a:t> (caras: Array, </a:t>
            </a:r>
            <a:r>
              <a:rPr lang="es-ES" altLang="es-ES" sz="2000" b="1" dirty="0" err="1">
                <a:solidFill>
                  <a:srgbClr val="D60093"/>
                </a:solidFill>
                <a:latin typeface="Univers" panose="020B0503020202020204" pitchFamily="34" charset="0"/>
              </a:rPr>
              <a:t>coor_tex</a:t>
            </a:r>
            <a:r>
              <a:rPr lang="es-ES" altLang="es-ES" sz="2000" b="1" dirty="0">
                <a:solidFill>
                  <a:srgbClr val="D60093"/>
                </a:solidFill>
                <a:latin typeface="Univers" panose="020B0503020202020204" pitchFamily="34" charset="0"/>
              </a:rPr>
              <a:t>: Array)-&gt;</a:t>
            </a:r>
            <a:r>
              <a:rPr lang="es-ES" altLang="es-ES" sz="2000" b="1" dirty="0" err="1">
                <a:solidFill>
                  <a:srgbClr val="D60093"/>
                </a:solidFill>
                <a:latin typeface="Univers" panose="020B0503020202020204" pitchFamily="34" charset="0"/>
              </a:rPr>
              <a:t>ArrayMesh</a:t>
            </a:r>
            <a:r>
              <a:rPr lang="es-ES" altLang="es-ES" sz="2000" b="1" dirty="0">
                <a:solidFill>
                  <a:srgbClr val="D60093"/>
                </a:solidFill>
                <a:latin typeface="Univers" panose="020B0503020202020204" pitchFamily="34" charset="0"/>
              </a:rPr>
              <a:t>:</a:t>
            </a:r>
          </a:p>
          <a:p>
            <a:endParaRPr lang="es-ES" altLang="es-ES" sz="2000" b="1" dirty="0">
              <a:solidFill>
                <a:srgbClr val="D60093"/>
              </a:solidFill>
              <a:latin typeface="Univers" panose="020B0503020202020204" pitchFamily="34" charset="0"/>
            </a:endParaRP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st</a:t>
            </a:r>
            <a:r>
              <a:rPr lang="es-ES" altLang="es-ES" sz="2000" dirty="0">
                <a:solidFill>
                  <a:srgbClr val="D60093"/>
                </a:solidFill>
                <a:latin typeface="Univers" panose="020B0503020202020204" pitchFamily="34" charset="0"/>
              </a:rPr>
              <a:t> = </a:t>
            </a:r>
            <a:r>
              <a:rPr lang="es-ES" altLang="es-ES" sz="2000" dirty="0" err="1">
                <a:solidFill>
                  <a:srgbClr val="D60093"/>
                </a:solidFill>
                <a:latin typeface="Univers" panose="020B0503020202020204" pitchFamily="34" charset="0"/>
              </a:rPr>
              <a:t>SurfaceTool.new</a:t>
            </a:r>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st.begin</a:t>
            </a:r>
            <a:r>
              <a:rPr lang="es-ES" altLang="es-ES" sz="2000" dirty="0">
                <a:solidFill>
                  <a:srgbClr val="D60093"/>
                </a:solidFill>
                <a:latin typeface="Univers" panose="020B0503020202020204" pitchFamily="34" charset="0"/>
              </a:rPr>
              <a:t>(</a:t>
            </a:r>
            <a:r>
              <a:rPr lang="es-ES" altLang="es-ES" sz="2000" dirty="0" err="1">
                <a:solidFill>
                  <a:srgbClr val="D60093"/>
                </a:solidFill>
                <a:latin typeface="Univers" panose="020B0503020202020204" pitchFamily="34" charset="0"/>
              </a:rPr>
              <a:t>Mesh.PRIMITIVE_TRIANGLES</a:t>
            </a:r>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for</a:t>
            </a:r>
            <a:r>
              <a:rPr lang="es-ES" altLang="es-ES" sz="2000" dirty="0">
                <a:solidFill>
                  <a:srgbClr val="D60093"/>
                </a:solidFill>
                <a:latin typeface="Univers" panose="020B0503020202020204" pitchFamily="34" charset="0"/>
              </a:rPr>
              <a:t> i in </a:t>
            </a:r>
            <a:r>
              <a:rPr lang="es-ES" altLang="es-ES" sz="2000" dirty="0" err="1">
                <a:solidFill>
                  <a:srgbClr val="D60093"/>
                </a:solidFill>
                <a:latin typeface="Univers" panose="020B0503020202020204" pitchFamily="34" charset="0"/>
              </a:rPr>
              <a:t>caras.size</a:t>
            </a:r>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    </a:t>
            </a:r>
            <a:r>
              <a:rPr lang="es-ES" altLang="es-ES" sz="2000" dirty="0">
                <a:solidFill>
                  <a:schemeClr val="bg2">
                    <a:lumMod val="75000"/>
                  </a:schemeClr>
                </a:solidFill>
                <a:latin typeface="Univers" panose="020B0503020202020204" pitchFamily="34" charset="0"/>
              </a:rPr>
              <a:t># se accede a la lista de triángulos  y </a:t>
            </a:r>
          </a:p>
          <a:p>
            <a:r>
              <a:rPr lang="es-ES" altLang="es-ES" sz="2000" dirty="0">
                <a:solidFill>
                  <a:schemeClr val="bg2">
                    <a:lumMod val="75000"/>
                  </a:schemeClr>
                </a:solidFill>
                <a:latin typeface="Univers" panose="020B0503020202020204" pitchFamily="34" charset="0"/>
              </a:rPr>
              <a:t>    # coordenadas de textura correspondientes        </a:t>
            </a:r>
          </a:p>
          <a:p>
            <a:r>
              <a:rPr lang="es-ES" altLang="es-ES" sz="2000" b="1" dirty="0">
                <a:solidFill>
                  <a:schemeClr val="bg2">
                    <a:lumMod val="75000"/>
                  </a:schemeClr>
                </a:solidFill>
                <a:latin typeface="Univers" panose="020B0503020202020204" pitchFamily="34" charset="0"/>
              </a:rPr>
              <a:t>           </a:t>
            </a:r>
            <a:r>
              <a:rPr lang="es-ES" altLang="es-ES" sz="2000" b="1" dirty="0" err="1">
                <a:solidFill>
                  <a:srgbClr val="D60093"/>
                </a:solidFill>
                <a:latin typeface="Univers" panose="020B0503020202020204" pitchFamily="34" charset="0"/>
              </a:rPr>
              <a:t>st.set_normal</a:t>
            </a:r>
            <a:r>
              <a:rPr lang="es-ES" altLang="es-ES" sz="2000" b="1" dirty="0">
                <a:solidFill>
                  <a:srgbClr val="D60093"/>
                </a:solidFill>
                <a:latin typeface="Univers" panose="020B0503020202020204" pitchFamily="34" charset="0"/>
              </a:rPr>
              <a:t> (Plane(caras[i][0], caras[i][1], caras[i][2]).normal)</a:t>
            </a:r>
            <a:endParaRPr lang="es-ES" altLang="es-ES" sz="2000" dirty="0">
              <a:solidFill>
                <a:srgbClr val="D60093"/>
              </a:solidFill>
              <a:latin typeface="Univers" panose="020B0503020202020204" pitchFamily="34" charset="0"/>
            </a:endParaRP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for</a:t>
            </a:r>
            <a:r>
              <a:rPr lang="es-ES" altLang="es-ES" sz="2000" b="1" dirty="0">
                <a:solidFill>
                  <a:srgbClr val="D60093"/>
                </a:solidFill>
                <a:latin typeface="Univers" panose="020B0503020202020204" pitchFamily="34" charset="0"/>
              </a:rPr>
              <a:t> j in </a:t>
            </a:r>
            <a:r>
              <a:rPr lang="es-ES" altLang="es-ES" sz="2000" b="1" dirty="0" err="1">
                <a:solidFill>
                  <a:srgbClr val="D60093"/>
                </a:solidFill>
                <a:latin typeface="Univers" panose="020B0503020202020204" pitchFamily="34" charset="0"/>
              </a:rPr>
              <a:t>range</a:t>
            </a:r>
            <a:r>
              <a:rPr lang="es-ES" altLang="es-ES" sz="2000" b="1" dirty="0">
                <a:solidFill>
                  <a:srgbClr val="D60093"/>
                </a:solidFill>
                <a:latin typeface="Univers" panose="020B0503020202020204" pitchFamily="34" charset="0"/>
              </a:rPr>
              <a:t>(0, 3):</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st.set_uv</a:t>
            </a:r>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coor_tex</a:t>
            </a:r>
            <a:r>
              <a:rPr lang="es-ES" altLang="es-ES" sz="2000" b="1" dirty="0">
                <a:solidFill>
                  <a:srgbClr val="D60093"/>
                </a:solidFill>
                <a:latin typeface="Univers" panose="020B0503020202020204" pitchFamily="34" charset="0"/>
              </a:rPr>
              <a:t>[i][j] )</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st.add_vertex</a:t>
            </a:r>
            <a:r>
              <a:rPr lang="es-ES" altLang="es-ES" sz="2000" b="1" dirty="0">
                <a:solidFill>
                  <a:srgbClr val="D60093"/>
                </a:solidFill>
                <a:latin typeface="Univers" panose="020B0503020202020204" pitchFamily="34" charset="0"/>
              </a:rPr>
              <a:t>( caras[i][j] )</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return</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st.commit</a:t>
            </a:r>
            <a:r>
              <a:rPr lang="es-ES" altLang="es-ES" sz="2000" dirty="0">
                <a:solidFill>
                  <a:srgbClr val="D60093"/>
                </a:solidFill>
                <a:latin typeface="Univers" panose="020B0503020202020204" pitchFamily="34" charset="0"/>
              </a:rPr>
              <a:t>()</a:t>
            </a:r>
          </a:p>
          <a:p>
            <a:endParaRPr lang="es-ES" altLang="es-ES" sz="1900" dirty="0">
              <a:solidFill>
                <a:srgbClr val="D60093"/>
              </a:solidFill>
              <a:latin typeface="Univers" panose="020B0503020202020204" pitchFamily="34" charset="0"/>
            </a:endParaRPr>
          </a:p>
          <a:p>
            <a:endParaRPr lang="es-ES" altLang="es-ES" sz="1600" dirty="0">
              <a:solidFill>
                <a:srgbClr val="D60093"/>
              </a:solidFill>
              <a:latin typeface="Univers" panose="020B0503020202020204" pitchFamily="34" charset="0"/>
            </a:endParaRPr>
          </a:p>
        </p:txBody>
      </p:sp>
    </p:spTree>
    <p:extLst>
      <p:ext uri="{BB962C8B-B14F-4D97-AF65-F5344CB8AC3E}">
        <p14:creationId xmlns:p14="http://schemas.microsoft.com/office/powerpoint/2010/main" val="16305256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70861-3852-4C94-1BE3-7C1DA4393B34}"/>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65876F38-4396-C70C-76B3-2D68F5EA9A24}"/>
              </a:ext>
            </a:extLst>
          </p:cNvPr>
          <p:cNvSpPr>
            <a:spLocks noChangeArrowheads="1"/>
          </p:cNvSpPr>
          <p:nvPr/>
        </p:nvSpPr>
        <p:spPr bwMode="auto">
          <a:xfrm>
            <a:off x="555471" y="383082"/>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Agrupando imágenes en una única textura. Listas de triángulos aislados (ejemplo octaedro)</a:t>
            </a:r>
          </a:p>
          <a:p>
            <a:pPr lvl="1" algn="just">
              <a:spcBef>
                <a:spcPct val="0"/>
              </a:spcBef>
              <a:buNone/>
            </a:pPr>
            <a:endParaRPr lang="es-ES_tradnl" sz="8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339A23B2-E4BE-31F6-59C6-91FB330FC0E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47D8A4F8-D551-481E-B70B-AF0F2F0CCB1B}"/>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129</a:t>
            </a:fld>
            <a:endParaRPr lang="en-US" altLang="es-ES" sz="1400" dirty="0"/>
          </a:p>
        </p:txBody>
      </p:sp>
      <p:pic>
        <p:nvPicPr>
          <p:cNvPr id="11" name="Imagen 10">
            <a:extLst>
              <a:ext uri="{FF2B5EF4-FFF2-40B4-BE49-F238E27FC236}">
                <a16:creationId xmlns:a16="http://schemas.microsoft.com/office/drawing/2014/main" id="{FA37474B-FC98-07BA-716D-BE397AD29CAB}"/>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Line 5">
            <a:extLst>
              <a:ext uri="{FF2B5EF4-FFF2-40B4-BE49-F238E27FC236}">
                <a16:creationId xmlns:a16="http://schemas.microsoft.com/office/drawing/2014/main" id="{605657D3-33D6-DEF9-A7C6-9645A1FB03B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4" name="CuadroTexto 3">
            <a:extLst>
              <a:ext uri="{FF2B5EF4-FFF2-40B4-BE49-F238E27FC236}">
                <a16:creationId xmlns:a16="http://schemas.microsoft.com/office/drawing/2014/main" id="{FD641CF9-6DC1-BDE0-151E-4CA617CD2CF3}"/>
              </a:ext>
            </a:extLst>
          </p:cNvPr>
          <p:cNvSpPr txBox="1"/>
          <p:nvPr/>
        </p:nvSpPr>
        <p:spPr>
          <a:xfrm>
            <a:off x="555471" y="1877833"/>
            <a:ext cx="8896439" cy="4885953"/>
          </a:xfrm>
          <a:prstGeom prst="rect">
            <a:avLst/>
          </a:prstGeom>
          <a:noFill/>
          <a:ln w="15875">
            <a:noFill/>
          </a:ln>
        </p:spPr>
        <p:txBody>
          <a:bodyPr wrap="square" rtlCol="0">
            <a:spAutoFit/>
          </a:bodyPr>
          <a:lstStyle/>
          <a:p>
            <a:r>
              <a:rPr lang="es-ES" altLang="es-ES" sz="1950" dirty="0" err="1">
                <a:solidFill>
                  <a:srgbClr val="D60093"/>
                </a:solidFill>
                <a:latin typeface="Univers" panose="020B0503020202020204" pitchFamily="34" charset="0"/>
              </a:rPr>
              <a:t>extends</a:t>
            </a:r>
            <a:r>
              <a:rPr lang="es-ES" altLang="es-ES" sz="1950" dirty="0">
                <a:solidFill>
                  <a:srgbClr val="D60093"/>
                </a:solidFill>
                <a:latin typeface="Univers" panose="020B0503020202020204" pitchFamily="34" charset="0"/>
              </a:rPr>
              <a:t> Node3D  </a:t>
            </a:r>
            <a:r>
              <a:rPr lang="es-ES" altLang="es-ES" sz="1950" dirty="0">
                <a:solidFill>
                  <a:schemeClr val="bg2">
                    <a:lumMod val="75000"/>
                  </a:schemeClr>
                </a:solidFill>
                <a:latin typeface="Univers" panose="020B0503020202020204" pitchFamily="34" charset="0"/>
              </a:rPr>
              <a:t># se crea en un node_3D</a:t>
            </a:r>
          </a:p>
          <a:p>
            <a:r>
              <a:rPr lang="es-ES" altLang="es-ES" sz="1950" b="1" dirty="0">
                <a:solidFill>
                  <a:srgbClr val="D60093"/>
                </a:solidFill>
                <a:latin typeface="Univers" panose="020B0503020202020204" pitchFamily="34" charset="0"/>
              </a:rPr>
              <a:t>@export </a:t>
            </a:r>
            <a:r>
              <a:rPr lang="es-ES" altLang="es-ES" sz="1950" b="1" dirty="0" err="1">
                <a:solidFill>
                  <a:srgbClr val="D60093"/>
                </a:solidFill>
                <a:latin typeface="Univers" panose="020B0503020202020204" pitchFamily="34" charset="0"/>
              </a:rPr>
              <a:t>var</a:t>
            </a:r>
            <a:r>
              <a:rPr lang="es-ES" altLang="es-ES" sz="1950" b="1" dirty="0">
                <a:solidFill>
                  <a:srgbClr val="D60093"/>
                </a:solidFill>
                <a:latin typeface="Univers" panose="020B0503020202020204" pitchFamily="34" charset="0"/>
              </a:rPr>
              <a:t> imagen: Texture2D</a:t>
            </a:r>
            <a:endParaRPr lang="es-ES" altLang="es-ES" sz="1950" b="1" dirty="0">
              <a:solidFill>
                <a:schemeClr val="bg2">
                  <a:lumMod val="75000"/>
                </a:schemeClr>
              </a:solidFill>
              <a:latin typeface="Univers" panose="020B0503020202020204" pitchFamily="34" charset="0"/>
            </a:endParaRPr>
          </a:p>
          <a:p>
            <a:r>
              <a:rPr lang="es-ES" altLang="es-ES" sz="1950" dirty="0">
                <a:solidFill>
                  <a:srgbClr val="D60093"/>
                </a:solidFill>
                <a:latin typeface="Univers" panose="020B0503020202020204" pitchFamily="34" charset="0"/>
              </a:rPr>
              <a:t>…</a:t>
            </a:r>
          </a:p>
          <a:p>
            <a:r>
              <a:rPr lang="es-ES" altLang="es-ES" sz="1950" dirty="0">
                <a:solidFill>
                  <a:schemeClr val="bg2">
                    <a:lumMod val="75000"/>
                  </a:schemeClr>
                </a:solidFill>
                <a:latin typeface="Univers" panose="020B0503020202020204" pitchFamily="34" charset="0"/>
              </a:rPr>
              <a:t># lista de caras</a:t>
            </a:r>
          </a:p>
          <a:p>
            <a:r>
              <a:rPr lang="es-ES" altLang="es-ES" sz="1950" dirty="0">
                <a:solidFill>
                  <a:srgbClr val="D60093"/>
                </a:solidFill>
                <a:latin typeface="Univers" panose="020B0503020202020204" pitchFamily="34" charset="0"/>
              </a:rPr>
              <a:t>…</a:t>
            </a:r>
          </a:p>
          <a:p>
            <a:r>
              <a:rPr lang="es-ES" altLang="es-ES" sz="1950" dirty="0">
                <a:solidFill>
                  <a:schemeClr val="bg2">
                    <a:lumMod val="75000"/>
                  </a:schemeClr>
                </a:solidFill>
                <a:latin typeface="Univers" panose="020B0503020202020204" pitchFamily="34" charset="0"/>
              </a:rPr>
              <a:t># lista colores</a:t>
            </a:r>
          </a:p>
          <a:p>
            <a:r>
              <a:rPr lang="es-ES" altLang="es-ES" sz="1950" dirty="0">
                <a:solidFill>
                  <a:srgbClr val="D60093"/>
                </a:solidFill>
                <a:latin typeface="Univers" panose="020B0503020202020204" pitchFamily="34" charset="0"/>
              </a:rPr>
              <a:t>…</a:t>
            </a:r>
          </a:p>
          <a:p>
            <a:r>
              <a:rPr lang="es-ES" altLang="es-ES" sz="1950" dirty="0">
                <a:solidFill>
                  <a:schemeClr val="bg2">
                    <a:lumMod val="75000"/>
                  </a:schemeClr>
                </a:solidFill>
                <a:latin typeface="Univers" panose="020B0503020202020204" pitchFamily="34" charset="0"/>
              </a:rPr>
              <a:t># lista coordenadas textura</a:t>
            </a:r>
          </a:p>
          <a:p>
            <a:r>
              <a:rPr lang="fr-FR" altLang="es-ES" sz="1950" dirty="0">
                <a:solidFill>
                  <a:srgbClr val="D60093"/>
                </a:solidFill>
                <a:latin typeface="Univers" panose="020B0503020202020204" pitchFamily="34" charset="0"/>
              </a:rPr>
              <a:t>var t1=Vector2(0.25, 0.0);  var t2=Vector2(0.75, 0.0)</a:t>
            </a:r>
          </a:p>
          <a:p>
            <a:r>
              <a:rPr lang="fr-FR" altLang="es-ES" sz="1950" dirty="0">
                <a:solidFill>
                  <a:srgbClr val="D60093"/>
                </a:solidFill>
                <a:latin typeface="Univers" panose="020B0503020202020204" pitchFamily="34" charset="0"/>
              </a:rPr>
              <a:t>var t3=Vector2(0.0, 0.5);    var t4=Vector2(0.5, 0.5);  var t5=Vector2(1.0, 0.5)</a:t>
            </a:r>
          </a:p>
          <a:p>
            <a:r>
              <a:rPr lang="fr-FR" altLang="es-ES" sz="1950" dirty="0">
                <a:solidFill>
                  <a:srgbClr val="D60093"/>
                </a:solidFill>
                <a:latin typeface="Univers" panose="020B0503020202020204" pitchFamily="34" charset="0"/>
              </a:rPr>
              <a:t>var t6=Vector2(0.25, 0.5);  var t7=Vector2(0.75, 0.5)</a:t>
            </a:r>
          </a:p>
          <a:p>
            <a:r>
              <a:rPr lang="fr-FR" altLang="es-ES" sz="1950" dirty="0">
                <a:solidFill>
                  <a:srgbClr val="D60093"/>
                </a:solidFill>
                <a:latin typeface="Univers" panose="020B0503020202020204" pitchFamily="34" charset="0"/>
              </a:rPr>
              <a:t>var t8=Vector2(0.0, 1.0);    var t9=Vector2(0.5, 1.0);  var t10=Vector2(1.0, 1.0)</a:t>
            </a:r>
          </a:p>
          <a:p>
            <a:r>
              <a:rPr lang="fr-FR" altLang="es-ES" sz="1950" dirty="0">
                <a:solidFill>
                  <a:srgbClr val="D60093"/>
                </a:solidFill>
                <a:latin typeface="Univers" panose="020B0503020202020204" pitchFamily="34" charset="0"/>
              </a:rPr>
              <a:t>var </a:t>
            </a:r>
            <a:r>
              <a:rPr lang="fr-FR" altLang="es-ES" sz="1950" dirty="0" err="1">
                <a:solidFill>
                  <a:srgbClr val="D60093"/>
                </a:solidFill>
                <a:latin typeface="Univers" panose="020B0503020202020204" pitchFamily="34" charset="0"/>
              </a:rPr>
              <a:t>coor_tex</a:t>
            </a:r>
            <a:r>
              <a:rPr lang="fr-FR" altLang="es-ES" sz="1950" dirty="0">
                <a:solidFill>
                  <a:srgbClr val="D60093"/>
                </a:solidFill>
                <a:latin typeface="Univers" panose="020B0503020202020204" pitchFamily="34" charset="0"/>
              </a:rPr>
              <a:t>= [ [t3, t4, t1], [t4, t5,  t2], [t8, t9, t6], [t9, t10, t7],</a:t>
            </a:r>
          </a:p>
          <a:p>
            <a:r>
              <a:rPr lang="fr-FR" altLang="es-ES" sz="1950" dirty="0">
                <a:solidFill>
                  <a:srgbClr val="D60093"/>
                </a:solidFill>
                <a:latin typeface="Univers" panose="020B0503020202020204" pitchFamily="34" charset="0"/>
              </a:rPr>
              <a:t>	             [t9, t8, t6], [t9, t10,t7], [t3, t4, t1], [t3, t4,   t1]]</a:t>
            </a:r>
            <a:endParaRPr lang="es-ES" altLang="es-ES" sz="1950" dirty="0">
              <a:solidFill>
                <a:srgbClr val="D60093"/>
              </a:solidFill>
              <a:latin typeface="Univers" panose="020B0503020202020204" pitchFamily="34" charset="0"/>
            </a:endParaRPr>
          </a:p>
          <a:p>
            <a:r>
              <a:rPr lang="es-ES" altLang="es-ES" sz="1900" dirty="0">
                <a:solidFill>
                  <a:srgbClr val="D60093"/>
                </a:solidFill>
                <a:latin typeface="Univers" panose="020B0503020202020204" pitchFamily="34" charset="0"/>
              </a:rPr>
              <a:t>… </a:t>
            </a:r>
          </a:p>
        </p:txBody>
      </p:sp>
      <p:grpSp>
        <p:nvGrpSpPr>
          <p:cNvPr id="35" name="Grupo 34">
            <a:extLst>
              <a:ext uri="{FF2B5EF4-FFF2-40B4-BE49-F238E27FC236}">
                <a16:creationId xmlns:a16="http://schemas.microsoft.com/office/drawing/2014/main" id="{7C21C161-3ABA-1B2F-808D-6276EB507F24}"/>
              </a:ext>
            </a:extLst>
          </p:cNvPr>
          <p:cNvGrpSpPr/>
          <p:nvPr/>
        </p:nvGrpSpPr>
        <p:grpSpPr>
          <a:xfrm>
            <a:off x="6782068" y="1363481"/>
            <a:ext cx="3486270" cy="2957328"/>
            <a:chOff x="6853995" y="1399670"/>
            <a:chExt cx="3486270" cy="2957328"/>
          </a:xfrm>
        </p:grpSpPr>
        <p:pic>
          <p:nvPicPr>
            <p:cNvPr id="8" name="Imagen 7" descr="Imagen que contiene nieve, luz&#10;&#10;El contenido generado por IA puede ser incorrecto.">
              <a:extLst>
                <a:ext uri="{FF2B5EF4-FFF2-40B4-BE49-F238E27FC236}">
                  <a16:creationId xmlns:a16="http://schemas.microsoft.com/office/drawing/2014/main" id="{31C15C68-02AB-6AEC-8ABE-6D00720EF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846" y="1721726"/>
              <a:ext cx="2388270" cy="2309611"/>
            </a:xfrm>
            <a:prstGeom prst="rect">
              <a:avLst/>
            </a:prstGeom>
          </p:spPr>
        </p:pic>
        <p:sp>
          <p:nvSpPr>
            <p:cNvPr id="10" name="Oval 14">
              <a:extLst>
                <a:ext uri="{FF2B5EF4-FFF2-40B4-BE49-F238E27FC236}">
                  <a16:creationId xmlns:a16="http://schemas.microsoft.com/office/drawing/2014/main" id="{704CCE2B-6291-206E-D14F-7D5F1BBF0847}"/>
                </a:ext>
              </a:extLst>
            </p:cNvPr>
            <p:cNvSpPr>
              <a:spLocks noChangeArrowheads="1"/>
            </p:cNvSpPr>
            <p:nvPr/>
          </p:nvSpPr>
          <p:spPr bwMode="auto">
            <a:xfrm>
              <a:off x="7926975" y="1687578"/>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12" name="Oval 14">
              <a:extLst>
                <a:ext uri="{FF2B5EF4-FFF2-40B4-BE49-F238E27FC236}">
                  <a16:creationId xmlns:a16="http://schemas.microsoft.com/office/drawing/2014/main" id="{5441413E-662D-8502-B3B3-BE2F3C8E8621}"/>
                </a:ext>
              </a:extLst>
            </p:cNvPr>
            <p:cNvSpPr>
              <a:spLocks noChangeArrowheads="1"/>
            </p:cNvSpPr>
            <p:nvPr/>
          </p:nvSpPr>
          <p:spPr bwMode="auto">
            <a:xfrm>
              <a:off x="9140329" y="1691144"/>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13" name="Oval 14">
              <a:extLst>
                <a:ext uri="{FF2B5EF4-FFF2-40B4-BE49-F238E27FC236}">
                  <a16:creationId xmlns:a16="http://schemas.microsoft.com/office/drawing/2014/main" id="{7C29ED3E-67F9-FFC4-44E8-4B7314305F11}"/>
                </a:ext>
              </a:extLst>
            </p:cNvPr>
            <p:cNvSpPr>
              <a:spLocks noChangeArrowheads="1"/>
            </p:cNvSpPr>
            <p:nvPr/>
          </p:nvSpPr>
          <p:spPr bwMode="auto">
            <a:xfrm>
              <a:off x="7377395" y="2848803"/>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14" name="Oval 14">
              <a:extLst>
                <a:ext uri="{FF2B5EF4-FFF2-40B4-BE49-F238E27FC236}">
                  <a16:creationId xmlns:a16="http://schemas.microsoft.com/office/drawing/2014/main" id="{417941CE-C89B-D22F-2707-1A15C0E64427}"/>
                </a:ext>
              </a:extLst>
            </p:cNvPr>
            <p:cNvSpPr>
              <a:spLocks noChangeArrowheads="1"/>
            </p:cNvSpPr>
            <p:nvPr/>
          </p:nvSpPr>
          <p:spPr bwMode="auto">
            <a:xfrm>
              <a:off x="8546722" y="2840539"/>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15" name="Oval 14">
              <a:extLst>
                <a:ext uri="{FF2B5EF4-FFF2-40B4-BE49-F238E27FC236}">
                  <a16:creationId xmlns:a16="http://schemas.microsoft.com/office/drawing/2014/main" id="{1685D001-C5E6-906D-4F7D-4936AC606BA0}"/>
                </a:ext>
              </a:extLst>
            </p:cNvPr>
            <p:cNvSpPr>
              <a:spLocks noChangeArrowheads="1"/>
            </p:cNvSpPr>
            <p:nvPr/>
          </p:nvSpPr>
          <p:spPr bwMode="auto">
            <a:xfrm>
              <a:off x="9748971" y="2833760"/>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16" name="Oval 14">
              <a:extLst>
                <a:ext uri="{FF2B5EF4-FFF2-40B4-BE49-F238E27FC236}">
                  <a16:creationId xmlns:a16="http://schemas.microsoft.com/office/drawing/2014/main" id="{57B131A8-221B-98F7-D1D1-5A170D7D89AB}"/>
                </a:ext>
              </a:extLst>
            </p:cNvPr>
            <p:cNvSpPr>
              <a:spLocks noChangeArrowheads="1"/>
            </p:cNvSpPr>
            <p:nvPr/>
          </p:nvSpPr>
          <p:spPr bwMode="auto">
            <a:xfrm>
              <a:off x="9152370" y="2830371"/>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17" name="Oval 14">
              <a:extLst>
                <a:ext uri="{FF2B5EF4-FFF2-40B4-BE49-F238E27FC236}">
                  <a16:creationId xmlns:a16="http://schemas.microsoft.com/office/drawing/2014/main" id="{903227D2-A3F1-086A-57E9-BC4EA9D50519}"/>
                </a:ext>
              </a:extLst>
            </p:cNvPr>
            <p:cNvSpPr>
              <a:spLocks noChangeArrowheads="1"/>
            </p:cNvSpPr>
            <p:nvPr/>
          </p:nvSpPr>
          <p:spPr bwMode="auto">
            <a:xfrm>
              <a:off x="7937688" y="2837140"/>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18" name="Oval 14">
              <a:extLst>
                <a:ext uri="{FF2B5EF4-FFF2-40B4-BE49-F238E27FC236}">
                  <a16:creationId xmlns:a16="http://schemas.microsoft.com/office/drawing/2014/main" id="{9EDFED76-DDB6-BD2E-9A32-7E618BFC4FFB}"/>
                </a:ext>
              </a:extLst>
            </p:cNvPr>
            <p:cNvSpPr>
              <a:spLocks noChangeArrowheads="1"/>
            </p:cNvSpPr>
            <p:nvPr/>
          </p:nvSpPr>
          <p:spPr bwMode="auto">
            <a:xfrm>
              <a:off x="7363851" y="3982570"/>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22" name="Oval 14">
              <a:extLst>
                <a:ext uri="{FF2B5EF4-FFF2-40B4-BE49-F238E27FC236}">
                  <a16:creationId xmlns:a16="http://schemas.microsoft.com/office/drawing/2014/main" id="{A53CF3C9-F373-0765-0E0F-ACF63D4AC450}"/>
                </a:ext>
              </a:extLst>
            </p:cNvPr>
            <p:cNvSpPr>
              <a:spLocks noChangeArrowheads="1"/>
            </p:cNvSpPr>
            <p:nvPr/>
          </p:nvSpPr>
          <p:spPr bwMode="auto">
            <a:xfrm>
              <a:off x="8554127" y="3993761"/>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23" name="Oval 14">
              <a:extLst>
                <a:ext uri="{FF2B5EF4-FFF2-40B4-BE49-F238E27FC236}">
                  <a16:creationId xmlns:a16="http://schemas.microsoft.com/office/drawing/2014/main" id="{112EE6C5-F1B9-DE6C-4CD5-FD5A1F119C26}"/>
                </a:ext>
              </a:extLst>
            </p:cNvPr>
            <p:cNvSpPr>
              <a:spLocks noChangeArrowheads="1"/>
            </p:cNvSpPr>
            <p:nvPr/>
          </p:nvSpPr>
          <p:spPr bwMode="auto">
            <a:xfrm>
              <a:off x="9764796" y="3985767"/>
              <a:ext cx="67708" cy="68158"/>
            </a:xfrm>
            <a:prstGeom prst="ellipse">
              <a:avLst/>
            </a:prstGeom>
            <a:solidFill>
              <a:schemeClr val="accent5">
                <a:lumMod val="75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dirty="0"/>
            </a:p>
          </p:txBody>
        </p:sp>
        <p:sp>
          <p:nvSpPr>
            <p:cNvPr id="24" name="Text Box 14">
              <a:extLst>
                <a:ext uri="{FF2B5EF4-FFF2-40B4-BE49-F238E27FC236}">
                  <a16:creationId xmlns:a16="http://schemas.microsoft.com/office/drawing/2014/main" id="{D7BC2C66-37B3-F633-62D1-9584EC732239}"/>
                </a:ext>
              </a:extLst>
            </p:cNvPr>
            <p:cNvSpPr txBox="1">
              <a:spLocks noChangeArrowheads="1"/>
            </p:cNvSpPr>
            <p:nvPr/>
          </p:nvSpPr>
          <p:spPr bwMode="auto">
            <a:xfrm>
              <a:off x="6853996" y="2698474"/>
              <a:ext cx="68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t3</a:t>
              </a:r>
            </a:p>
          </p:txBody>
        </p:sp>
        <p:sp>
          <p:nvSpPr>
            <p:cNvPr id="25" name="Text Box 14">
              <a:extLst>
                <a:ext uri="{FF2B5EF4-FFF2-40B4-BE49-F238E27FC236}">
                  <a16:creationId xmlns:a16="http://schemas.microsoft.com/office/drawing/2014/main" id="{30D1FE27-B36D-1872-47E9-D96CF0416580}"/>
                </a:ext>
              </a:extLst>
            </p:cNvPr>
            <p:cNvSpPr txBox="1">
              <a:spLocks noChangeArrowheads="1"/>
            </p:cNvSpPr>
            <p:nvPr/>
          </p:nvSpPr>
          <p:spPr bwMode="auto">
            <a:xfrm>
              <a:off x="7470503" y="1401812"/>
              <a:ext cx="68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t1</a:t>
              </a:r>
            </a:p>
          </p:txBody>
        </p:sp>
        <p:sp>
          <p:nvSpPr>
            <p:cNvPr id="26" name="Text Box 14">
              <a:extLst>
                <a:ext uri="{FF2B5EF4-FFF2-40B4-BE49-F238E27FC236}">
                  <a16:creationId xmlns:a16="http://schemas.microsoft.com/office/drawing/2014/main" id="{CF22DB1E-D7C1-C87F-9725-C159B7DEAA53}"/>
                </a:ext>
              </a:extLst>
            </p:cNvPr>
            <p:cNvSpPr txBox="1">
              <a:spLocks noChangeArrowheads="1"/>
            </p:cNvSpPr>
            <p:nvPr/>
          </p:nvSpPr>
          <p:spPr bwMode="auto">
            <a:xfrm>
              <a:off x="8694205" y="1399670"/>
              <a:ext cx="68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t2</a:t>
              </a:r>
            </a:p>
          </p:txBody>
        </p:sp>
        <p:sp>
          <p:nvSpPr>
            <p:cNvPr id="27" name="Text Box 14">
              <a:extLst>
                <a:ext uri="{FF2B5EF4-FFF2-40B4-BE49-F238E27FC236}">
                  <a16:creationId xmlns:a16="http://schemas.microsoft.com/office/drawing/2014/main" id="{D3F25FE4-15F4-F41B-AA62-864FCC3D8756}"/>
                </a:ext>
              </a:extLst>
            </p:cNvPr>
            <p:cNvSpPr txBox="1">
              <a:spLocks noChangeArrowheads="1"/>
            </p:cNvSpPr>
            <p:nvPr/>
          </p:nvSpPr>
          <p:spPr bwMode="auto">
            <a:xfrm>
              <a:off x="8395204" y="2801131"/>
              <a:ext cx="68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t4</a:t>
              </a:r>
            </a:p>
          </p:txBody>
        </p:sp>
        <p:sp>
          <p:nvSpPr>
            <p:cNvPr id="28" name="Text Box 14">
              <a:extLst>
                <a:ext uri="{FF2B5EF4-FFF2-40B4-BE49-F238E27FC236}">
                  <a16:creationId xmlns:a16="http://schemas.microsoft.com/office/drawing/2014/main" id="{D7B6F3BF-1137-58BC-0E4D-6A0EF43D6B11}"/>
                </a:ext>
              </a:extLst>
            </p:cNvPr>
            <p:cNvSpPr txBox="1">
              <a:spLocks noChangeArrowheads="1"/>
            </p:cNvSpPr>
            <p:nvPr/>
          </p:nvSpPr>
          <p:spPr bwMode="auto">
            <a:xfrm>
              <a:off x="9602497" y="2802575"/>
              <a:ext cx="68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t5</a:t>
              </a:r>
            </a:p>
          </p:txBody>
        </p:sp>
        <p:sp>
          <p:nvSpPr>
            <p:cNvPr id="29" name="Text Box 14">
              <a:extLst>
                <a:ext uri="{FF2B5EF4-FFF2-40B4-BE49-F238E27FC236}">
                  <a16:creationId xmlns:a16="http://schemas.microsoft.com/office/drawing/2014/main" id="{4A0E2303-5FB5-1655-0877-A014EAE0EDE5}"/>
                </a:ext>
              </a:extLst>
            </p:cNvPr>
            <p:cNvSpPr txBox="1">
              <a:spLocks noChangeArrowheads="1"/>
            </p:cNvSpPr>
            <p:nvPr/>
          </p:nvSpPr>
          <p:spPr bwMode="auto">
            <a:xfrm>
              <a:off x="6853995" y="3793706"/>
              <a:ext cx="68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t8</a:t>
              </a:r>
            </a:p>
          </p:txBody>
        </p:sp>
        <p:sp>
          <p:nvSpPr>
            <p:cNvPr id="30" name="Text Box 14">
              <a:extLst>
                <a:ext uri="{FF2B5EF4-FFF2-40B4-BE49-F238E27FC236}">
                  <a16:creationId xmlns:a16="http://schemas.microsoft.com/office/drawing/2014/main" id="{1CF84DD0-F1E6-8F68-F614-8E7A9060F3AB}"/>
                </a:ext>
              </a:extLst>
            </p:cNvPr>
            <p:cNvSpPr txBox="1">
              <a:spLocks noChangeArrowheads="1"/>
            </p:cNvSpPr>
            <p:nvPr/>
          </p:nvSpPr>
          <p:spPr bwMode="auto">
            <a:xfrm>
              <a:off x="8091052" y="3956888"/>
              <a:ext cx="68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t9</a:t>
              </a:r>
            </a:p>
          </p:txBody>
        </p:sp>
        <p:sp>
          <p:nvSpPr>
            <p:cNvPr id="31" name="Text Box 14">
              <a:extLst>
                <a:ext uri="{FF2B5EF4-FFF2-40B4-BE49-F238E27FC236}">
                  <a16:creationId xmlns:a16="http://schemas.microsoft.com/office/drawing/2014/main" id="{BC36EA4E-3F1C-558B-383C-DDF511CFC0BF}"/>
                </a:ext>
              </a:extLst>
            </p:cNvPr>
            <p:cNvSpPr txBox="1">
              <a:spLocks noChangeArrowheads="1"/>
            </p:cNvSpPr>
            <p:nvPr/>
          </p:nvSpPr>
          <p:spPr bwMode="auto">
            <a:xfrm>
              <a:off x="9655762" y="3939508"/>
              <a:ext cx="68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t10</a:t>
              </a:r>
            </a:p>
          </p:txBody>
        </p:sp>
        <p:sp>
          <p:nvSpPr>
            <p:cNvPr id="32" name="Text Box 14">
              <a:extLst>
                <a:ext uri="{FF2B5EF4-FFF2-40B4-BE49-F238E27FC236}">
                  <a16:creationId xmlns:a16="http://schemas.microsoft.com/office/drawing/2014/main" id="{2EF93344-884A-2994-E9D2-D186341C4A66}"/>
                </a:ext>
              </a:extLst>
            </p:cNvPr>
            <p:cNvSpPr txBox="1">
              <a:spLocks noChangeArrowheads="1"/>
            </p:cNvSpPr>
            <p:nvPr/>
          </p:nvSpPr>
          <p:spPr bwMode="auto">
            <a:xfrm>
              <a:off x="9005597" y="2802575"/>
              <a:ext cx="68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t7</a:t>
              </a:r>
            </a:p>
          </p:txBody>
        </p:sp>
        <p:sp>
          <p:nvSpPr>
            <p:cNvPr id="34" name="Text Box 14">
              <a:extLst>
                <a:ext uri="{FF2B5EF4-FFF2-40B4-BE49-F238E27FC236}">
                  <a16:creationId xmlns:a16="http://schemas.microsoft.com/office/drawing/2014/main" id="{74688D1F-A12E-C710-1C08-DB2B5F1DA3B6}"/>
                </a:ext>
              </a:extLst>
            </p:cNvPr>
            <p:cNvSpPr txBox="1">
              <a:spLocks noChangeArrowheads="1"/>
            </p:cNvSpPr>
            <p:nvPr/>
          </p:nvSpPr>
          <p:spPr bwMode="auto">
            <a:xfrm>
              <a:off x="7658367" y="2825102"/>
              <a:ext cx="684503" cy="40011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solidFill>
                    <a:schemeClr val="bg1">
                      <a:lumMod val="95000"/>
                    </a:schemeClr>
                  </a:solidFill>
                </a:rPr>
                <a:t>t6</a:t>
              </a:r>
            </a:p>
          </p:txBody>
        </p:sp>
      </p:grpSp>
    </p:spTree>
    <p:extLst>
      <p:ext uri="{BB962C8B-B14F-4D97-AF65-F5344CB8AC3E}">
        <p14:creationId xmlns:p14="http://schemas.microsoft.com/office/powerpoint/2010/main" val="149104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682BE-4250-9E19-8C41-2FE689DAEF7F}"/>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EFFD3111-6613-265C-57BC-F75CEB957F3B}"/>
              </a:ext>
            </a:extLst>
          </p:cNvPr>
          <p:cNvSpPr>
            <a:spLocks noChangeArrowheads="1"/>
          </p:cNvSpPr>
          <p:nvPr/>
        </p:nvSpPr>
        <p:spPr bwMode="auto">
          <a:xfrm>
            <a:off x="555471" y="424378"/>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lvl="1" algn="just">
              <a:buFontTx/>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Tipos de datos básicos</a:t>
            </a:r>
          </a:p>
          <a:p>
            <a:pPr marL="966788" lvl="1" indent="-342900" algn="just">
              <a:spcBef>
                <a:spcPct val="0"/>
              </a:spcBef>
              <a:buFont typeface="Courier New" panose="02070309020205020404" pitchFamily="49" charset="0"/>
              <a:buChar char="o"/>
            </a:pPr>
            <a:r>
              <a:rPr lang="es-ES_tradnl" altLang="es-ES" sz="2000" dirty="0" err="1">
                <a:solidFill>
                  <a:srgbClr val="008080"/>
                </a:solidFill>
                <a:latin typeface="Univers" panose="020B0503020202020204" pitchFamily="34" charset="0"/>
              </a:rPr>
              <a:t>int</a:t>
            </a:r>
            <a:r>
              <a:rPr lang="es-ES_tradnl" altLang="es-ES" sz="2000" dirty="0">
                <a:solidFill>
                  <a:srgbClr val="008080"/>
                </a:solidFill>
                <a:latin typeface="Univers" panose="020B0503020202020204" pitchFamily="34" charset="0"/>
              </a:rPr>
              <a:t>, </a:t>
            </a:r>
            <a:r>
              <a:rPr lang="es-ES_tradnl" altLang="es-ES" sz="2000" dirty="0" err="1">
                <a:solidFill>
                  <a:srgbClr val="008080"/>
                </a:solidFill>
                <a:latin typeface="Univers" panose="020B0503020202020204" pitchFamily="34" charset="0"/>
              </a:rPr>
              <a:t>float</a:t>
            </a:r>
            <a:r>
              <a:rPr lang="es-ES_tradnl" altLang="es-ES" sz="2000" dirty="0">
                <a:solidFill>
                  <a:srgbClr val="008080"/>
                </a:solidFill>
                <a:latin typeface="Univers" panose="020B0503020202020204" pitchFamily="34" charset="0"/>
              </a:rPr>
              <a:t>, </a:t>
            </a:r>
            <a:r>
              <a:rPr lang="es-ES_tradnl" altLang="es-ES" sz="2000" dirty="0" err="1">
                <a:solidFill>
                  <a:srgbClr val="008080"/>
                </a:solidFill>
                <a:latin typeface="Univers" panose="020B0503020202020204" pitchFamily="34" charset="0"/>
              </a:rPr>
              <a:t>bool</a:t>
            </a:r>
            <a:r>
              <a:rPr lang="es-ES_tradnl" altLang="es-ES" sz="2000" dirty="0">
                <a:solidFill>
                  <a:srgbClr val="008080"/>
                </a:solidFill>
                <a:latin typeface="Univers" panose="020B0503020202020204" pitchFamily="34" charset="0"/>
              </a:rPr>
              <a:t>, </a:t>
            </a:r>
            <a:r>
              <a:rPr lang="es-ES_tradnl" altLang="es-ES" sz="2000" dirty="0" err="1">
                <a:solidFill>
                  <a:srgbClr val="008080"/>
                </a:solidFill>
                <a:latin typeface="Univers" panose="020B0503020202020204" pitchFamily="34" charset="0"/>
              </a:rPr>
              <a:t>String</a:t>
            </a:r>
            <a:r>
              <a:rPr lang="es-ES_tradnl" altLang="es-ES" sz="2000" dirty="0">
                <a:solidFill>
                  <a:srgbClr val="008080"/>
                </a:solidFill>
                <a:latin typeface="Univers" panose="020B0503020202020204" pitchFamily="34" charset="0"/>
              </a:rPr>
              <a:t>, </a:t>
            </a:r>
            <a:r>
              <a:rPr lang="es-ES_tradnl" altLang="es-ES" sz="2000" dirty="0" err="1">
                <a:solidFill>
                  <a:srgbClr val="008080"/>
                </a:solidFill>
                <a:latin typeface="Univers" panose="020B0503020202020204" pitchFamily="34" charset="0"/>
              </a:rPr>
              <a:t>null</a:t>
            </a:r>
            <a:endParaRPr lang="es-ES_tradnl" altLang="es-ES" sz="2000" dirty="0">
              <a:solidFill>
                <a:srgbClr val="008080"/>
              </a:solidFill>
              <a:latin typeface="Univers" panose="020B0503020202020204" pitchFamily="34" charset="0"/>
            </a:endParaRPr>
          </a:p>
          <a:p>
            <a:pPr lvl="1" algn="just">
              <a:buFontTx/>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Tipos de datos compuestos</a:t>
            </a:r>
          </a:p>
          <a:p>
            <a:pPr marL="966788" lvl="1" indent="-342900" algn="just">
              <a:spcBef>
                <a:spcPct val="0"/>
              </a:spcBef>
              <a:buFont typeface="Courier New" panose="02070309020205020404" pitchFamily="49" charset="0"/>
              <a:buChar char="o"/>
            </a:pPr>
            <a:r>
              <a:rPr lang="es-ES_tradnl" altLang="es-ES" sz="2000" dirty="0">
                <a:solidFill>
                  <a:srgbClr val="008080"/>
                </a:solidFill>
                <a:latin typeface="Univers" panose="020B0503020202020204" pitchFamily="34" charset="0"/>
              </a:rPr>
              <a:t> Color</a:t>
            </a: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C9990D63-753B-7560-6B77-A57DC461EA9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8" name="CuadroTexto 7">
            <a:extLst>
              <a:ext uri="{FF2B5EF4-FFF2-40B4-BE49-F238E27FC236}">
                <a16:creationId xmlns:a16="http://schemas.microsoft.com/office/drawing/2014/main" id="{29F2CC75-37D1-39DA-F37F-59346E9DA027}"/>
              </a:ext>
            </a:extLst>
          </p:cNvPr>
          <p:cNvSpPr txBox="1"/>
          <p:nvPr/>
        </p:nvSpPr>
        <p:spPr>
          <a:xfrm>
            <a:off x="1216306" y="2766838"/>
            <a:ext cx="6310148" cy="923330"/>
          </a:xfrm>
          <a:prstGeom prst="rect">
            <a:avLst/>
          </a:prstGeom>
          <a:noFill/>
          <a:ln w="15875">
            <a:solidFill>
              <a:schemeClr val="tx1"/>
            </a:solidFill>
          </a:ln>
        </p:spPr>
        <p:txBody>
          <a:bodyPr wrap="square" rtlCol="0">
            <a:spAutoFit/>
          </a:bodyPr>
          <a:lstStyle/>
          <a:p>
            <a:r>
              <a:rPr lang="es-ES" altLang="es-ES" sz="1800" dirty="0">
                <a:solidFill>
                  <a:schemeClr val="bg2">
                    <a:lumMod val="75000"/>
                  </a:schemeClr>
                </a:solidFill>
                <a:latin typeface="Univers" panose="020B0503020202020204" pitchFamily="34" charset="0"/>
              </a:rPr>
              <a:t># colores entre 0.0 y 1.0</a:t>
            </a:r>
            <a:endParaRPr lang="es-ES" altLang="es-ES" sz="1800" dirty="0">
              <a:solidFill>
                <a:srgbClr val="FF0000"/>
              </a:solidFill>
              <a:latin typeface="Univers" panose="020B0503020202020204" pitchFamily="34" charset="0"/>
            </a:endParaRP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azul_medio</a:t>
            </a:r>
            <a:r>
              <a:rPr lang="es-ES" altLang="es-ES" sz="1800" dirty="0">
                <a:solidFill>
                  <a:srgbClr val="D60093"/>
                </a:solidFill>
                <a:latin typeface="Univers" panose="020B0503020202020204" pitchFamily="34" charset="0"/>
              </a:rPr>
              <a:t> : Color = Color (0.5, 0.5, 1.0) </a:t>
            </a:r>
            <a:r>
              <a:rPr lang="es-ES" altLang="es-ES" sz="1800" dirty="0">
                <a:solidFill>
                  <a:schemeClr val="bg2">
                    <a:lumMod val="75000"/>
                  </a:schemeClr>
                </a:solidFill>
                <a:latin typeface="Univers" panose="020B0503020202020204" pitchFamily="34" charset="0"/>
              </a:rPr>
              <a:t># </a:t>
            </a:r>
            <a:r>
              <a:rPr lang="es-ES" altLang="es-ES" sz="1800" dirty="0" err="1">
                <a:solidFill>
                  <a:schemeClr val="bg2">
                    <a:lumMod val="75000"/>
                  </a:schemeClr>
                </a:solidFill>
                <a:latin typeface="Univers" panose="020B0503020202020204" pitchFamily="34" charset="0"/>
              </a:rPr>
              <a:t>ó</a:t>
            </a:r>
            <a:endParaRPr lang="es-ES" altLang="es-ES" sz="1800" dirty="0">
              <a:solidFill>
                <a:schemeClr val="bg2">
                  <a:lumMod val="75000"/>
                </a:schemeClr>
              </a:solidFill>
              <a:latin typeface="Univers" panose="020B0503020202020204" pitchFamily="34" charset="0"/>
            </a:endParaRP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azul_medio</a:t>
            </a:r>
            <a:r>
              <a:rPr lang="es-ES" altLang="es-ES" sz="1800" dirty="0">
                <a:solidFill>
                  <a:srgbClr val="D60093"/>
                </a:solidFill>
                <a:latin typeface="Univers" panose="020B0503020202020204" pitchFamily="34" charset="0"/>
              </a:rPr>
              <a:t> = Color (0.5, 0.5, 1.0)</a:t>
            </a:r>
          </a:p>
        </p:txBody>
      </p:sp>
      <p:sp>
        <p:nvSpPr>
          <p:cNvPr id="17" name="CuadroTexto 16">
            <a:extLst>
              <a:ext uri="{FF2B5EF4-FFF2-40B4-BE49-F238E27FC236}">
                <a16:creationId xmlns:a16="http://schemas.microsoft.com/office/drawing/2014/main" id="{BF6B0B57-7B86-CDE3-5C18-94DD4A7DA1A9}"/>
              </a:ext>
            </a:extLst>
          </p:cNvPr>
          <p:cNvSpPr txBox="1"/>
          <p:nvPr/>
        </p:nvSpPr>
        <p:spPr>
          <a:xfrm>
            <a:off x="1216306" y="3766856"/>
            <a:ext cx="6310148" cy="646331"/>
          </a:xfrm>
          <a:prstGeom prst="rect">
            <a:avLst/>
          </a:prstGeom>
          <a:noFill/>
          <a:ln w="15875">
            <a:solidFill>
              <a:schemeClr val="tx1"/>
            </a:solidFill>
          </a:ln>
        </p:spPr>
        <p:txBody>
          <a:bodyPr wrap="square" rtlCol="0">
            <a:spAutoFit/>
          </a:bodyPr>
          <a:lstStyle/>
          <a:p>
            <a:r>
              <a:rPr lang="es-ES" altLang="es-ES" sz="1800" dirty="0">
                <a:solidFill>
                  <a:schemeClr val="bg2">
                    <a:lumMod val="75000"/>
                  </a:schemeClr>
                </a:solidFill>
                <a:latin typeface="Univers" panose="020B0503020202020204" pitchFamily="34" charset="0"/>
              </a:rPr>
              <a:t># existen colores ya definidos</a:t>
            </a: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color_figura</a:t>
            </a:r>
            <a:r>
              <a:rPr lang="es-ES" altLang="es-ES" sz="1800" dirty="0">
                <a:solidFill>
                  <a:srgbClr val="D60093"/>
                </a:solidFill>
                <a:latin typeface="Univers" panose="020B0503020202020204" pitchFamily="34" charset="0"/>
              </a:rPr>
              <a:t> : Color = Color. BLUE_VIOLET</a:t>
            </a:r>
          </a:p>
        </p:txBody>
      </p:sp>
      <p:sp>
        <p:nvSpPr>
          <p:cNvPr id="18" name="CuadroTexto 17">
            <a:extLst>
              <a:ext uri="{FF2B5EF4-FFF2-40B4-BE49-F238E27FC236}">
                <a16:creationId xmlns:a16="http://schemas.microsoft.com/office/drawing/2014/main" id="{2F67F2B7-5567-2989-5213-5343B2EC8590}"/>
              </a:ext>
            </a:extLst>
          </p:cNvPr>
          <p:cNvSpPr txBox="1"/>
          <p:nvPr/>
        </p:nvSpPr>
        <p:spPr>
          <a:xfrm>
            <a:off x="1216306" y="4516498"/>
            <a:ext cx="7560447" cy="923330"/>
          </a:xfrm>
          <a:prstGeom prst="rect">
            <a:avLst/>
          </a:prstGeom>
          <a:noFill/>
          <a:ln w="15875">
            <a:solidFill>
              <a:schemeClr val="tx1"/>
            </a:solidFill>
          </a:ln>
        </p:spPr>
        <p:txBody>
          <a:bodyPr wrap="square" rtlCol="0">
            <a:spAutoFit/>
          </a:bodyPr>
          <a:lstStyle/>
          <a:p>
            <a:r>
              <a:rPr lang="es-ES" altLang="es-ES" sz="1800" dirty="0">
                <a:solidFill>
                  <a:schemeClr val="bg2">
                    <a:lumMod val="75000"/>
                  </a:schemeClr>
                </a:solidFill>
                <a:latin typeface="Univers" panose="020B0503020202020204" pitchFamily="34" charset="0"/>
              </a:rPr>
              <a:t># colores entre 0 y 255</a:t>
            </a: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color_figura</a:t>
            </a:r>
            <a:r>
              <a:rPr lang="es-ES" altLang="es-ES" sz="1800" dirty="0">
                <a:solidFill>
                  <a:srgbClr val="D60093"/>
                </a:solidFill>
                <a:latin typeface="Univers" panose="020B0503020202020204" pitchFamily="34" charset="0"/>
              </a:rPr>
              <a:t> : Color = Color. from_rgba8 (200, 200, 100) </a:t>
            </a:r>
            <a:r>
              <a:rPr lang="es-ES" altLang="es-ES" sz="1800" dirty="0">
                <a:solidFill>
                  <a:schemeClr val="bg2">
                    <a:lumMod val="75000"/>
                  </a:schemeClr>
                </a:solidFill>
                <a:latin typeface="Univers" panose="020B0503020202020204" pitchFamily="34" charset="0"/>
              </a:rPr>
              <a:t># </a:t>
            </a:r>
            <a:r>
              <a:rPr lang="es-ES" altLang="es-ES" sz="1800" dirty="0" err="1">
                <a:solidFill>
                  <a:schemeClr val="bg2">
                    <a:lumMod val="75000"/>
                  </a:schemeClr>
                </a:solidFill>
                <a:latin typeface="Univers" panose="020B0503020202020204" pitchFamily="34" charset="0"/>
              </a:rPr>
              <a:t>ó</a:t>
            </a:r>
            <a:endParaRPr lang="es-ES" altLang="es-ES" sz="1800" dirty="0">
              <a:solidFill>
                <a:schemeClr val="bg2">
                  <a:lumMod val="75000"/>
                </a:schemeClr>
              </a:solidFill>
              <a:latin typeface="Univers" panose="020B0503020202020204" pitchFamily="34" charset="0"/>
            </a:endParaRP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color_figura</a:t>
            </a:r>
            <a:r>
              <a:rPr lang="es-ES" altLang="es-ES" sz="1800" dirty="0">
                <a:solidFill>
                  <a:srgbClr val="D60093"/>
                </a:solidFill>
                <a:latin typeface="Univers" panose="020B0503020202020204" pitchFamily="34" charset="0"/>
              </a:rPr>
              <a:t> = Color. from_rgba8 (200, 200, 100)</a:t>
            </a:r>
          </a:p>
        </p:txBody>
      </p:sp>
      <p:sp>
        <p:nvSpPr>
          <p:cNvPr id="23" name="CuadroTexto 22">
            <a:extLst>
              <a:ext uri="{FF2B5EF4-FFF2-40B4-BE49-F238E27FC236}">
                <a16:creationId xmlns:a16="http://schemas.microsoft.com/office/drawing/2014/main" id="{E169767A-BC6D-A96F-6EBC-15E9C15F06EA}"/>
              </a:ext>
            </a:extLst>
          </p:cNvPr>
          <p:cNvSpPr txBox="1"/>
          <p:nvPr/>
        </p:nvSpPr>
        <p:spPr>
          <a:xfrm>
            <a:off x="1216306" y="5547500"/>
            <a:ext cx="7153256" cy="923330"/>
          </a:xfrm>
          <a:prstGeom prst="rect">
            <a:avLst/>
          </a:prstGeom>
          <a:noFill/>
          <a:ln w="15875">
            <a:solidFill>
              <a:schemeClr val="tx1"/>
            </a:solidFill>
          </a:ln>
        </p:spPr>
        <p:txBody>
          <a:bodyPr wrap="square" rtlCol="0">
            <a:spAutoFit/>
          </a:bodyPr>
          <a:lstStyle/>
          <a:p>
            <a:r>
              <a:rPr lang="es-ES" altLang="es-ES" sz="1800" dirty="0">
                <a:solidFill>
                  <a:schemeClr val="bg2">
                    <a:lumMod val="75000"/>
                  </a:schemeClr>
                </a:solidFill>
                <a:latin typeface="Univers" panose="020B0503020202020204" pitchFamily="34" charset="0"/>
              </a:rPr>
              <a:t># colores H (</a:t>
            </a:r>
            <a:r>
              <a:rPr lang="es-ES" altLang="es-ES" sz="1800" dirty="0" err="1">
                <a:solidFill>
                  <a:schemeClr val="bg2">
                    <a:lumMod val="75000"/>
                  </a:schemeClr>
                </a:solidFill>
                <a:latin typeface="Univers" panose="020B0503020202020204" pitchFamily="34" charset="0"/>
              </a:rPr>
              <a:t>hue</a:t>
            </a:r>
            <a:r>
              <a:rPr lang="es-ES" altLang="es-ES" sz="1800" dirty="0">
                <a:solidFill>
                  <a:schemeClr val="bg2">
                    <a:lumMod val="75000"/>
                  </a:schemeClr>
                </a:solidFill>
                <a:latin typeface="Univers" panose="020B0503020202020204" pitchFamily="34" charset="0"/>
              </a:rPr>
              <a:t> o tono), S (saturación) y V (valor o brillo)</a:t>
            </a: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color_figura</a:t>
            </a:r>
            <a:r>
              <a:rPr lang="es-ES" altLang="es-ES" sz="1800" dirty="0">
                <a:solidFill>
                  <a:srgbClr val="D60093"/>
                </a:solidFill>
                <a:latin typeface="Univers" panose="020B0503020202020204" pitchFamily="34" charset="0"/>
              </a:rPr>
              <a:t> : Color = Color. </a:t>
            </a:r>
            <a:r>
              <a:rPr lang="es-ES" altLang="es-ES" sz="1800" dirty="0" err="1">
                <a:solidFill>
                  <a:srgbClr val="D60093"/>
                </a:solidFill>
                <a:latin typeface="Univers" panose="020B0503020202020204" pitchFamily="34" charset="0"/>
              </a:rPr>
              <a:t>from_hsv</a:t>
            </a:r>
            <a:r>
              <a:rPr lang="es-ES" altLang="es-ES" sz="1800" dirty="0">
                <a:solidFill>
                  <a:srgbClr val="D60093"/>
                </a:solidFill>
                <a:latin typeface="Univers" panose="020B0503020202020204" pitchFamily="34" charset="0"/>
              </a:rPr>
              <a:t> (0.2, 0.5, 1.0) </a:t>
            </a:r>
            <a:r>
              <a:rPr lang="es-ES" altLang="es-ES" sz="1800" dirty="0">
                <a:solidFill>
                  <a:schemeClr val="bg2">
                    <a:lumMod val="75000"/>
                  </a:schemeClr>
                </a:solidFill>
                <a:latin typeface="Univers" panose="020B0503020202020204" pitchFamily="34" charset="0"/>
              </a:rPr>
              <a:t># </a:t>
            </a:r>
            <a:r>
              <a:rPr lang="es-ES" altLang="es-ES" sz="1800" dirty="0" err="1">
                <a:solidFill>
                  <a:schemeClr val="bg2">
                    <a:lumMod val="75000"/>
                  </a:schemeClr>
                </a:solidFill>
                <a:latin typeface="Univers" panose="020B0503020202020204" pitchFamily="34" charset="0"/>
              </a:rPr>
              <a:t>ó</a:t>
            </a:r>
            <a:endParaRPr lang="es-ES" altLang="es-ES" sz="1800" dirty="0">
              <a:solidFill>
                <a:schemeClr val="bg2">
                  <a:lumMod val="75000"/>
                </a:schemeClr>
              </a:solidFill>
              <a:latin typeface="Univers" panose="020B0503020202020204" pitchFamily="34" charset="0"/>
            </a:endParaRP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color_figura</a:t>
            </a:r>
            <a:r>
              <a:rPr lang="es-ES" altLang="es-ES" sz="1800" dirty="0">
                <a:solidFill>
                  <a:srgbClr val="D60093"/>
                </a:solidFill>
                <a:latin typeface="Univers" panose="020B0503020202020204" pitchFamily="34" charset="0"/>
              </a:rPr>
              <a:t> = Color. </a:t>
            </a:r>
            <a:r>
              <a:rPr lang="es-ES" altLang="es-ES" sz="1800" dirty="0" err="1">
                <a:solidFill>
                  <a:srgbClr val="D60093"/>
                </a:solidFill>
                <a:latin typeface="Univers" panose="020B0503020202020204" pitchFamily="34" charset="0"/>
              </a:rPr>
              <a:t>from_hsv</a:t>
            </a:r>
            <a:r>
              <a:rPr lang="es-ES" altLang="es-ES" sz="1800" dirty="0">
                <a:solidFill>
                  <a:srgbClr val="D60093"/>
                </a:solidFill>
                <a:latin typeface="Univers" panose="020B0503020202020204" pitchFamily="34" charset="0"/>
              </a:rPr>
              <a:t> (0.2, 0.5, 1.0)</a:t>
            </a:r>
          </a:p>
        </p:txBody>
      </p:sp>
      <p:sp>
        <p:nvSpPr>
          <p:cNvPr id="5" name="5 Marcador de número de diapositiva">
            <a:extLst>
              <a:ext uri="{FF2B5EF4-FFF2-40B4-BE49-F238E27FC236}">
                <a16:creationId xmlns:a16="http://schemas.microsoft.com/office/drawing/2014/main" id="{D7E91C52-BD8B-6A5E-27BD-B737883F9FE5}"/>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a:t>
            </a:fld>
            <a:endParaRPr lang="en-US" altLang="es-ES" sz="1400" dirty="0"/>
          </a:p>
        </p:txBody>
      </p:sp>
      <p:pic>
        <p:nvPicPr>
          <p:cNvPr id="6" name="Imagen 5">
            <a:extLst>
              <a:ext uri="{FF2B5EF4-FFF2-40B4-BE49-F238E27FC236}">
                <a16:creationId xmlns:a16="http://schemas.microsoft.com/office/drawing/2014/main" id="{BA7F8730-D442-DBF0-F725-2BE6BDE40DE7}"/>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2C5BBABE-BEAB-EA70-3BD9-8B9BBC2FD4D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9958958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47D90-DF64-4F52-E57E-8A9E64681B15}"/>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477047D7-E834-2817-D252-F6EEC8BB5C3E}"/>
              </a:ext>
            </a:extLst>
          </p:cNvPr>
          <p:cNvSpPr>
            <a:spLocks noChangeArrowheads="1"/>
          </p:cNvSpPr>
          <p:nvPr/>
        </p:nvSpPr>
        <p:spPr bwMode="auto">
          <a:xfrm>
            <a:off x="555471" y="383082"/>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Agrupando imágenes en una única textura. </a:t>
            </a:r>
            <a:r>
              <a:rPr lang="es-ES_tradnl" sz="2200" dirty="0" err="1">
                <a:latin typeface="Univers" panose="020B0503020202020204" pitchFamily="34" charset="0"/>
              </a:rPr>
              <a:t>Skybox</a:t>
            </a:r>
            <a:r>
              <a:rPr lang="es-ES_tradnl" sz="2200" dirty="0">
                <a:latin typeface="Univers" panose="020B0503020202020204" pitchFamily="34" charset="0"/>
              </a:rPr>
              <a:t> </a:t>
            </a:r>
          </a:p>
          <a:p>
            <a:pPr lvl="1" algn="just">
              <a:spcBef>
                <a:spcPct val="0"/>
              </a:spcBef>
              <a:buNone/>
            </a:pPr>
            <a:endParaRPr lang="es-ES_tradnl" sz="8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03026FB7-C221-59EF-547C-E33B6E2BDC05}"/>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3F3B8A74-8BB8-5F6C-1A02-70C2703CF915}"/>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130</a:t>
            </a:fld>
            <a:endParaRPr lang="en-US" altLang="es-ES" sz="1400" dirty="0"/>
          </a:p>
        </p:txBody>
      </p:sp>
      <p:pic>
        <p:nvPicPr>
          <p:cNvPr id="11" name="Imagen 10">
            <a:extLst>
              <a:ext uri="{FF2B5EF4-FFF2-40B4-BE49-F238E27FC236}">
                <a16:creationId xmlns:a16="http://schemas.microsoft.com/office/drawing/2014/main" id="{ACC762ED-B6A0-151F-2B68-439576F749C1}"/>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Line 5">
            <a:extLst>
              <a:ext uri="{FF2B5EF4-FFF2-40B4-BE49-F238E27FC236}">
                <a16:creationId xmlns:a16="http://schemas.microsoft.com/office/drawing/2014/main" id="{205E01E8-0F44-A888-D082-D2FD7551C6DD}"/>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2" name="Picture 10">
            <a:extLst>
              <a:ext uri="{FF2B5EF4-FFF2-40B4-BE49-F238E27FC236}">
                <a16:creationId xmlns:a16="http://schemas.microsoft.com/office/drawing/2014/main" id="{AD7F858A-8558-5F50-9149-DBE19BEB5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5138"/>
            <a:ext cx="6138863"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a:extLst>
              <a:ext uri="{FF2B5EF4-FFF2-40B4-BE49-F238E27FC236}">
                <a16:creationId xmlns:a16="http://schemas.microsoft.com/office/drawing/2014/main" id="{F00EE206-2CDB-068A-E68A-1A9F1EB1D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075" y="2327275"/>
            <a:ext cx="35369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12 Rectángulo">
            <a:extLst>
              <a:ext uri="{FF2B5EF4-FFF2-40B4-BE49-F238E27FC236}">
                <a16:creationId xmlns:a16="http://schemas.microsoft.com/office/drawing/2014/main" id="{DB53BB03-E859-31F8-6DF8-04398F5955DE}"/>
              </a:ext>
            </a:extLst>
          </p:cNvPr>
          <p:cNvSpPr>
            <a:spLocks noChangeArrowheads="1"/>
          </p:cNvSpPr>
          <p:nvPr/>
        </p:nvSpPr>
        <p:spPr bwMode="auto">
          <a:xfrm>
            <a:off x="1271588" y="6149975"/>
            <a:ext cx="2798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s-ES" altLang="es-ES" sz="1700" dirty="0">
                <a:solidFill>
                  <a:schemeClr val="accent2"/>
                </a:solidFill>
              </a:rPr>
              <a:t>http://www.3dcpptutorials.sk</a:t>
            </a:r>
            <a:r>
              <a:rPr lang="es-ES" altLang="es-ES" sz="2400" dirty="0"/>
              <a:t>/</a:t>
            </a:r>
          </a:p>
        </p:txBody>
      </p:sp>
    </p:spTree>
    <p:extLst>
      <p:ext uri="{BB962C8B-B14F-4D97-AF65-F5344CB8AC3E}">
        <p14:creationId xmlns:p14="http://schemas.microsoft.com/office/powerpoint/2010/main" val="29257919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8A13-A22D-67CC-CAB7-9D1C9D080BD3}"/>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32B38003-2EC3-4BD7-F9F2-EBD5803B9633}"/>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13A550E9-C94B-6A44-A409-3E332D97B6C6}"/>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7.</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Texturas</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Generación automática de coordenadas de textura con </a:t>
            </a:r>
            <a:r>
              <a:rPr lang="es-ES_tradnl" sz="2200" dirty="0" err="1">
                <a:solidFill>
                  <a:srgbClr val="008080"/>
                </a:solidFill>
                <a:latin typeface="Univers" panose="020B0503020202020204" pitchFamily="34" charset="0"/>
              </a:rPr>
              <a:t>triplanar</a:t>
            </a:r>
            <a:r>
              <a:rPr lang="es-ES_tradnl" sz="2200" dirty="0">
                <a:latin typeface="Univers" panose="020B0503020202020204" pitchFamily="34" charset="0"/>
              </a:rPr>
              <a:t>. </a:t>
            </a:r>
          </a:p>
          <a:p>
            <a:pPr algn="just">
              <a:spcBef>
                <a:spcPct val="0"/>
              </a:spcBef>
              <a:buFont typeface="CommonBullets"/>
              <a:buChar char="!"/>
            </a:pPr>
            <a:endParaRPr lang="es-ES_tradnl"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Se generan coordenadas UV aplicando </a:t>
            </a:r>
            <a:r>
              <a:rPr lang="es-ES" dirty="0"/>
              <a:t> </a:t>
            </a:r>
            <a:r>
              <a:rPr lang="es-ES" sz="2200" dirty="0">
                <a:latin typeface="Univers" panose="020B0503020202020204" pitchFamily="34" charset="0"/>
              </a:rPr>
              <a:t>una textura a lo largo de tres planos principales (x, y, z) en coordenadas del espacio del mundo o del objeto</a:t>
            </a:r>
          </a:p>
          <a:p>
            <a:pPr algn="just">
              <a:spcBef>
                <a:spcPct val="0"/>
              </a:spcBef>
              <a:buFont typeface="CommonBullets"/>
              <a:buChar char="!"/>
            </a:pPr>
            <a:endParaRPr lang="es-ES" sz="1200" dirty="0">
              <a:latin typeface="Univers" panose="020B0503020202020204" pitchFamily="34" charset="0"/>
            </a:endParaRPr>
          </a:p>
          <a:p>
            <a:pPr algn="just">
              <a:spcBef>
                <a:spcPct val="0"/>
              </a:spcBef>
              <a:buFont typeface="CommonBullets"/>
              <a:buChar char="!"/>
            </a:pPr>
            <a:r>
              <a:rPr lang="es-ES" sz="2200" dirty="0">
                <a:latin typeface="Univers" panose="020B0503020202020204" pitchFamily="34" charset="0"/>
              </a:rPr>
              <a:t>Se usa con el canal UV1</a:t>
            </a:r>
            <a:endParaRPr lang="es-ES_tradnl" sz="2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E26CDD4C-5629-3455-D733-356183C78808}"/>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131</a:t>
            </a:fld>
            <a:endParaRPr lang="en-US" altLang="es-ES" sz="1400" dirty="0"/>
          </a:p>
        </p:txBody>
      </p:sp>
      <p:pic>
        <p:nvPicPr>
          <p:cNvPr id="11" name="Imagen 10">
            <a:extLst>
              <a:ext uri="{FF2B5EF4-FFF2-40B4-BE49-F238E27FC236}">
                <a16:creationId xmlns:a16="http://schemas.microsoft.com/office/drawing/2014/main" id="{F04CF1EB-B794-E6BC-A3C3-C1DB16DADBE9}"/>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E69E439B-FBCE-AEBE-E5B3-AFAD17A0A924}"/>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6" name="Imagen 5">
            <a:extLst>
              <a:ext uri="{FF2B5EF4-FFF2-40B4-BE49-F238E27FC236}">
                <a16:creationId xmlns:a16="http://schemas.microsoft.com/office/drawing/2014/main" id="{703CC876-5D27-6381-7219-CE26E827CD49}"/>
              </a:ext>
            </a:extLst>
          </p:cNvPr>
          <p:cNvPicPr>
            <a:picLocks noChangeAspect="1"/>
          </p:cNvPicPr>
          <p:nvPr/>
        </p:nvPicPr>
        <p:blipFill>
          <a:blip r:embed="rId4"/>
          <a:stretch>
            <a:fillRect/>
          </a:stretch>
        </p:blipFill>
        <p:spPr>
          <a:xfrm>
            <a:off x="1287797" y="3861125"/>
            <a:ext cx="2817064" cy="2732213"/>
          </a:xfrm>
          <a:prstGeom prst="rect">
            <a:avLst/>
          </a:prstGeom>
        </p:spPr>
      </p:pic>
      <p:grpSp>
        <p:nvGrpSpPr>
          <p:cNvPr id="28" name="Grupo 27">
            <a:extLst>
              <a:ext uri="{FF2B5EF4-FFF2-40B4-BE49-F238E27FC236}">
                <a16:creationId xmlns:a16="http://schemas.microsoft.com/office/drawing/2014/main" id="{57B3BBDD-8F48-331D-29E4-82EC202B1C31}"/>
              </a:ext>
            </a:extLst>
          </p:cNvPr>
          <p:cNvGrpSpPr/>
          <p:nvPr/>
        </p:nvGrpSpPr>
        <p:grpSpPr>
          <a:xfrm>
            <a:off x="5357684" y="3289881"/>
            <a:ext cx="3291840" cy="3303457"/>
            <a:chOff x="5440680" y="3274360"/>
            <a:chExt cx="3291840" cy="3303457"/>
          </a:xfrm>
        </p:grpSpPr>
        <p:sp>
          <p:nvSpPr>
            <p:cNvPr id="7" name="AutoShape 17">
              <a:extLst>
                <a:ext uri="{FF2B5EF4-FFF2-40B4-BE49-F238E27FC236}">
                  <a16:creationId xmlns:a16="http://schemas.microsoft.com/office/drawing/2014/main" id="{0BF7AD05-CFFF-07A9-2DA0-B3F46138B9C2}"/>
                </a:ext>
              </a:extLst>
            </p:cNvPr>
            <p:cNvSpPr>
              <a:spLocks noChangeArrowheads="1"/>
            </p:cNvSpPr>
            <p:nvPr/>
          </p:nvSpPr>
          <p:spPr bwMode="auto">
            <a:xfrm>
              <a:off x="5440680" y="4281185"/>
              <a:ext cx="3291840" cy="1273796"/>
            </a:xfrm>
            <a:prstGeom prst="parallelogram">
              <a:avLst>
                <a:gd name="adj" fmla="val 53683"/>
              </a:avLst>
            </a:prstGeom>
            <a:noFill/>
            <a:ln w="28575">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8" name="Line 15">
              <a:extLst>
                <a:ext uri="{FF2B5EF4-FFF2-40B4-BE49-F238E27FC236}">
                  <a16:creationId xmlns:a16="http://schemas.microsoft.com/office/drawing/2014/main" id="{0975543B-3828-3681-E408-7B5EACA60AB9}"/>
                </a:ext>
              </a:extLst>
            </p:cNvPr>
            <p:cNvSpPr>
              <a:spLocks noChangeShapeType="1"/>
            </p:cNvSpPr>
            <p:nvPr/>
          </p:nvSpPr>
          <p:spPr bwMode="auto">
            <a:xfrm flipV="1">
              <a:off x="6214191" y="3738232"/>
              <a:ext cx="1287462" cy="1028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12" name="AutoShape 21">
              <a:extLst>
                <a:ext uri="{FF2B5EF4-FFF2-40B4-BE49-F238E27FC236}">
                  <a16:creationId xmlns:a16="http://schemas.microsoft.com/office/drawing/2014/main" id="{56DA7C68-8998-22AE-16D2-CCD32D856613}"/>
                </a:ext>
              </a:extLst>
            </p:cNvPr>
            <p:cNvSpPr>
              <a:spLocks noChangeArrowheads="1"/>
            </p:cNvSpPr>
            <p:nvPr/>
          </p:nvSpPr>
          <p:spPr bwMode="auto">
            <a:xfrm flipH="1">
              <a:off x="5774453" y="3712832"/>
              <a:ext cx="2603500" cy="2409825"/>
            </a:xfrm>
            <a:prstGeom prst="parallelogram">
              <a:avLst>
                <a:gd name="adj" fmla="val 0"/>
              </a:avLst>
            </a:prstGeom>
            <a:noFill/>
            <a:ln w="2857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p>
          </p:txBody>
        </p:sp>
        <p:sp>
          <p:nvSpPr>
            <p:cNvPr id="13" name="AutoShape 17">
              <a:extLst>
                <a:ext uri="{FF2B5EF4-FFF2-40B4-BE49-F238E27FC236}">
                  <a16:creationId xmlns:a16="http://schemas.microsoft.com/office/drawing/2014/main" id="{BA027EE2-4156-FC98-3DEC-617CEA24D69B}"/>
                </a:ext>
              </a:extLst>
            </p:cNvPr>
            <p:cNvSpPr>
              <a:spLocks noChangeArrowheads="1"/>
            </p:cNvSpPr>
            <p:nvPr/>
          </p:nvSpPr>
          <p:spPr bwMode="auto">
            <a:xfrm rot="16200000" flipH="1">
              <a:off x="5439831" y="4127580"/>
              <a:ext cx="3303457" cy="1597018"/>
            </a:xfrm>
            <a:prstGeom prst="parallelogram">
              <a:avLst>
                <a:gd name="adj" fmla="val 56522"/>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pic>
          <p:nvPicPr>
            <p:cNvPr id="27" name="Imagen 26">
              <a:extLst>
                <a:ext uri="{FF2B5EF4-FFF2-40B4-BE49-F238E27FC236}">
                  <a16:creationId xmlns:a16="http://schemas.microsoft.com/office/drawing/2014/main" id="{F04D871C-2E21-DAAE-188B-6461ED8424BF}"/>
                </a:ext>
              </a:extLst>
            </p:cNvPr>
            <p:cNvPicPr>
              <a:picLocks noChangeAspect="1"/>
            </p:cNvPicPr>
            <p:nvPr/>
          </p:nvPicPr>
          <p:blipFill>
            <a:blip r:embed="rId5"/>
            <a:stretch>
              <a:fillRect/>
            </a:stretch>
          </p:blipFill>
          <p:spPr>
            <a:xfrm>
              <a:off x="6327466" y="4504312"/>
              <a:ext cx="1497474" cy="722919"/>
            </a:xfrm>
            <a:prstGeom prst="rect">
              <a:avLst/>
            </a:prstGeom>
          </p:spPr>
        </p:pic>
      </p:grpSp>
    </p:spTree>
    <p:extLst>
      <p:ext uri="{BB962C8B-B14F-4D97-AF65-F5344CB8AC3E}">
        <p14:creationId xmlns:p14="http://schemas.microsoft.com/office/powerpoint/2010/main" val="42394910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197F6-367F-62E9-1DE4-F50B7A2F45C4}"/>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FE11ED4E-335C-D1D5-F09F-5A4D738F4E8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5F1F5855-F560-A7F9-DC31-C7138BAB252D}"/>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7.</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Texturas</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Generación automática de coordenadas de textura con </a:t>
            </a:r>
            <a:r>
              <a:rPr lang="es-ES_tradnl" sz="2200" dirty="0" err="1">
                <a:solidFill>
                  <a:srgbClr val="008080"/>
                </a:solidFill>
                <a:latin typeface="Univers" panose="020B0503020202020204" pitchFamily="34" charset="0"/>
              </a:rPr>
              <a:t>triplanar</a:t>
            </a:r>
            <a:r>
              <a:rPr lang="es-ES_tradnl" sz="2200" dirty="0">
                <a:latin typeface="Univers" panose="020B0503020202020204" pitchFamily="34" charset="0"/>
              </a:rPr>
              <a:t>, para un archivo </a:t>
            </a:r>
            <a:r>
              <a:rPr lang="es-ES_tradnl" sz="2200" dirty="0" err="1">
                <a:latin typeface="Univers" panose="020B0503020202020204" pitchFamily="34" charset="0"/>
              </a:rPr>
              <a:t>obj</a:t>
            </a:r>
            <a:r>
              <a:rPr lang="es-ES_tradnl" sz="2200" dirty="0">
                <a:latin typeface="Univers" panose="020B0503020202020204" pitchFamily="34" charset="0"/>
              </a:rPr>
              <a:t> </a:t>
            </a: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792000" lvl="1" indent="-342900" algn="just">
              <a:spcBef>
                <a:spcPct val="0"/>
              </a:spcBef>
              <a:buFont typeface="Courier New" panose="02070309020205020404" pitchFamily="49" charset="0"/>
              <a:buChar char="o"/>
            </a:pPr>
            <a:r>
              <a:rPr lang="es-ES" sz="2200" dirty="0">
                <a:latin typeface="Univers" panose="020B0503020202020204" pitchFamily="34" charset="0"/>
              </a:rPr>
              <a:t>Por defecto se repite según el tamaño del modelo</a:t>
            </a:r>
            <a:endParaRPr lang="es-ES_tradnl" sz="2200" dirty="0">
              <a:latin typeface="Univers" panose="020B0503020202020204" pitchFamily="34" charset="0"/>
            </a:endParaRPr>
          </a:p>
          <a:p>
            <a:pPr algn="just">
              <a:spcBef>
                <a:spcPct val="0"/>
              </a:spcBef>
              <a:buFont typeface="CommonBullets"/>
              <a:buChar char="!"/>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07D8684C-86AB-9853-4320-437FFED782F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132</a:t>
            </a:fld>
            <a:endParaRPr lang="en-US" altLang="es-ES" sz="1400" dirty="0"/>
          </a:p>
        </p:txBody>
      </p:sp>
      <p:pic>
        <p:nvPicPr>
          <p:cNvPr id="11" name="Imagen 10">
            <a:extLst>
              <a:ext uri="{FF2B5EF4-FFF2-40B4-BE49-F238E27FC236}">
                <a16:creationId xmlns:a16="http://schemas.microsoft.com/office/drawing/2014/main" id="{39D4DB39-4FA2-D720-1FFD-120401B21878}"/>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24477BDB-443C-9F7B-DD54-447C03934EC4}"/>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7" name="Imagen 16">
            <a:extLst>
              <a:ext uri="{FF2B5EF4-FFF2-40B4-BE49-F238E27FC236}">
                <a16:creationId xmlns:a16="http://schemas.microsoft.com/office/drawing/2014/main" id="{C4945A93-3F26-BD24-1689-E99DFC07B0B0}"/>
              </a:ext>
            </a:extLst>
          </p:cNvPr>
          <p:cNvPicPr>
            <a:picLocks noChangeAspect="1"/>
          </p:cNvPicPr>
          <p:nvPr/>
        </p:nvPicPr>
        <p:blipFill>
          <a:blip r:embed="rId4"/>
          <a:stretch>
            <a:fillRect/>
          </a:stretch>
        </p:blipFill>
        <p:spPr>
          <a:xfrm>
            <a:off x="2697493" y="2435527"/>
            <a:ext cx="3084053" cy="4259809"/>
          </a:xfrm>
          <a:prstGeom prst="rect">
            <a:avLst/>
          </a:prstGeom>
        </p:spPr>
      </p:pic>
      <p:pic>
        <p:nvPicPr>
          <p:cNvPr id="19" name="Imagen 18">
            <a:extLst>
              <a:ext uri="{FF2B5EF4-FFF2-40B4-BE49-F238E27FC236}">
                <a16:creationId xmlns:a16="http://schemas.microsoft.com/office/drawing/2014/main" id="{DC49C661-8511-B1ED-FD7B-4100CBB1DB55}"/>
              </a:ext>
            </a:extLst>
          </p:cNvPr>
          <p:cNvPicPr>
            <a:picLocks noChangeAspect="1"/>
          </p:cNvPicPr>
          <p:nvPr/>
        </p:nvPicPr>
        <p:blipFill>
          <a:blip r:embed="rId5"/>
          <a:stretch>
            <a:fillRect/>
          </a:stretch>
        </p:blipFill>
        <p:spPr>
          <a:xfrm>
            <a:off x="6175864" y="2435527"/>
            <a:ext cx="3084052" cy="3065190"/>
          </a:xfrm>
          <a:prstGeom prst="rect">
            <a:avLst/>
          </a:prstGeom>
        </p:spPr>
      </p:pic>
      <p:sp>
        <p:nvSpPr>
          <p:cNvPr id="21" name="Text Box 14">
            <a:extLst>
              <a:ext uri="{FF2B5EF4-FFF2-40B4-BE49-F238E27FC236}">
                <a16:creationId xmlns:a16="http://schemas.microsoft.com/office/drawing/2014/main" id="{61E67CB5-1E34-EED2-5DB8-454F0638D279}"/>
              </a:ext>
            </a:extLst>
          </p:cNvPr>
          <p:cNvSpPr txBox="1">
            <a:spLocks noChangeArrowheads="1"/>
          </p:cNvSpPr>
          <p:nvPr/>
        </p:nvSpPr>
        <p:spPr bwMode="auto">
          <a:xfrm>
            <a:off x="6387193" y="5941730"/>
            <a:ext cx="29773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Controla la mezcla entre las tres proyecciones</a:t>
            </a:r>
          </a:p>
        </p:txBody>
      </p:sp>
      <p:cxnSp>
        <p:nvCxnSpPr>
          <p:cNvPr id="23" name="Conector recto de flecha 22">
            <a:extLst>
              <a:ext uri="{FF2B5EF4-FFF2-40B4-BE49-F238E27FC236}">
                <a16:creationId xmlns:a16="http://schemas.microsoft.com/office/drawing/2014/main" id="{A263C79D-313A-A11A-D959-80F3F163409D}"/>
              </a:ext>
            </a:extLst>
          </p:cNvPr>
          <p:cNvCxnSpPr>
            <a:cxnSpLocks/>
          </p:cNvCxnSpPr>
          <p:nvPr/>
        </p:nvCxnSpPr>
        <p:spPr bwMode="auto">
          <a:xfrm flipV="1">
            <a:off x="6964500" y="5063490"/>
            <a:ext cx="753390" cy="857250"/>
          </a:xfrm>
          <a:prstGeom prst="straightConnector1">
            <a:avLst/>
          </a:prstGeom>
          <a:noFill/>
          <a:ln w="22225" cap="flat" cmpd="sng" algn="ctr">
            <a:solidFill>
              <a:srgbClr val="FF0000"/>
            </a:solidFill>
            <a:prstDash val="solid"/>
            <a:round/>
            <a:headEnd type="none" w="med" len="med"/>
            <a:tailEnd type="triangle"/>
          </a:ln>
          <a:effectLst/>
        </p:spPr>
      </p:cxnSp>
      <p:pic>
        <p:nvPicPr>
          <p:cNvPr id="26" name="Imagen 25" descr="Logotipo&#10;&#10;El contenido generado por IA puede ser incorrecto.">
            <a:extLst>
              <a:ext uri="{FF2B5EF4-FFF2-40B4-BE49-F238E27FC236}">
                <a16:creationId xmlns:a16="http://schemas.microsoft.com/office/drawing/2014/main" id="{1367D629-C20C-F70A-CD1B-A1728ED42F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101" y="3129493"/>
            <a:ext cx="1917685" cy="1899707"/>
          </a:xfrm>
          <a:prstGeom prst="rect">
            <a:avLst/>
          </a:prstGeom>
        </p:spPr>
      </p:pic>
      <p:sp>
        <p:nvSpPr>
          <p:cNvPr id="29" name="Text Box 14">
            <a:extLst>
              <a:ext uri="{FF2B5EF4-FFF2-40B4-BE49-F238E27FC236}">
                <a16:creationId xmlns:a16="http://schemas.microsoft.com/office/drawing/2014/main" id="{DD1EFF44-AD7D-9F43-7350-D8AEA75F7275}"/>
              </a:ext>
            </a:extLst>
          </p:cNvPr>
          <p:cNvSpPr txBox="1">
            <a:spLocks noChangeArrowheads="1"/>
          </p:cNvSpPr>
          <p:nvPr/>
        </p:nvSpPr>
        <p:spPr bwMode="auto">
          <a:xfrm>
            <a:off x="465629" y="5080575"/>
            <a:ext cx="207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Textura aplicada</a:t>
            </a:r>
          </a:p>
        </p:txBody>
      </p:sp>
    </p:spTree>
    <p:extLst>
      <p:ext uri="{BB962C8B-B14F-4D97-AF65-F5344CB8AC3E}">
        <p14:creationId xmlns:p14="http://schemas.microsoft.com/office/powerpoint/2010/main" val="20308796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020C9-43CA-1063-6644-2996A7BBDC9A}"/>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77672C8C-C270-0CC8-12D0-D4E718A86D0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5F2EFD0F-596F-FB2E-DAA5-E21CAC7A5C1F}"/>
              </a:ext>
            </a:extLst>
          </p:cNvPr>
          <p:cNvSpPr>
            <a:spLocks noChangeArrowheads="1"/>
          </p:cNvSpPr>
          <p:nvPr/>
        </p:nvSpPr>
        <p:spPr bwMode="auto">
          <a:xfrm>
            <a:off x="546101" y="381937"/>
            <a:ext cx="8578021"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7.</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Texturas</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Generación automática de coordenadas de textura con </a:t>
            </a:r>
            <a:r>
              <a:rPr lang="es-ES_tradnl" sz="2200" dirty="0" err="1">
                <a:solidFill>
                  <a:srgbClr val="008080"/>
                </a:solidFill>
                <a:latin typeface="Univers" panose="020B0503020202020204" pitchFamily="34" charset="0"/>
              </a:rPr>
              <a:t>triplanar</a:t>
            </a:r>
            <a:r>
              <a:rPr lang="es-ES_tradnl" sz="2200" dirty="0">
                <a:latin typeface="Univers" panose="020B0503020202020204" pitchFamily="34" charset="0"/>
              </a:rPr>
              <a:t>, para un archivo </a:t>
            </a:r>
            <a:r>
              <a:rPr lang="es-ES_tradnl" sz="2200" dirty="0" err="1">
                <a:latin typeface="Univers" panose="020B0503020202020204" pitchFamily="34" charset="0"/>
              </a:rPr>
              <a:t>obj</a:t>
            </a:r>
            <a:r>
              <a:rPr lang="es-ES_tradnl" sz="2200" dirty="0">
                <a:latin typeface="Univers" panose="020B0503020202020204" pitchFamily="34" charset="0"/>
              </a:rPr>
              <a:t> </a:t>
            </a: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637A3D46-ED66-0A77-2BE7-77C9A3ABE8E3}"/>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133</a:t>
            </a:fld>
            <a:endParaRPr lang="en-US" altLang="es-ES" sz="1400" dirty="0"/>
          </a:p>
        </p:txBody>
      </p:sp>
      <p:pic>
        <p:nvPicPr>
          <p:cNvPr id="11" name="Imagen 10">
            <a:extLst>
              <a:ext uri="{FF2B5EF4-FFF2-40B4-BE49-F238E27FC236}">
                <a16:creationId xmlns:a16="http://schemas.microsoft.com/office/drawing/2014/main" id="{8104206B-EC45-AC73-7351-581275282F5D}"/>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2B650241-A54D-EBB0-8167-D6CEE00E31ED}"/>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Text Box 6">
            <a:extLst>
              <a:ext uri="{FF2B5EF4-FFF2-40B4-BE49-F238E27FC236}">
                <a16:creationId xmlns:a16="http://schemas.microsoft.com/office/drawing/2014/main" id="{D75206A8-B50A-A65B-85FE-9A1FFA80F0E8}"/>
              </a:ext>
            </a:extLst>
          </p:cNvPr>
          <p:cNvSpPr txBox="1">
            <a:spLocks noChangeArrowheads="1"/>
          </p:cNvSpPr>
          <p:nvPr/>
        </p:nvSpPr>
        <p:spPr bwMode="auto">
          <a:xfrm>
            <a:off x="5298397" y="2032513"/>
            <a:ext cx="475551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s-ES_tradnl" altLang="es-ES" sz="2000" dirty="0">
                <a:latin typeface="Univers" panose="020B0503020202020204" pitchFamily="34" charset="0"/>
              </a:rPr>
              <a:t>Se calcularían los valores máximos y </a:t>
            </a:r>
          </a:p>
          <a:p>
            <a:pPr algn="just">
              <a:spcBef>
                <a:spcPct val="0"/>
              </a:spcBef>
              <a:buFontTx/>
              <a:buNone/>
            </a:pPr>
            <a:r>
              <a:rPr lang="es-ES_tradnl" altLang="es-ES" sz="2000" dirty="0">
                <a:latin typeface="Univers" panose="020B0503020202020204" pitchFamily="34" charset="0"/>
              </a:rPr>
              <a:t>mínimos de los vértices de la figura</a:t>
            </a:r>
            <a:endParaRPr lang="es-ES" altLang="es-ES" sz="2000" dirty="0">
              <a:latin typeface="Univers" panose="020B0503020202020204" pitchFamily="34" charset="0"/>
            </a:endParaRPr>
          </a:p>
          <a:p>
            <a:pPr>
              <a:spcBef>
                <a:spcPct val="0"/>
              </a:spcBef>
              <a:buFontTx/>
              <a:buNone/>
            </a:pPr>
            <a:r>
              <a:rPr lang="en-GB" altLang="es-ES" sz="2000" dirty="0">
                <a:solidFill>
                  <a:srgbClr val="D60093"/>
                </a:solidFill>
                <a:latin typeface="Univers" panose="020B0503020202020204" pitchFamily="34" charset="0"/>
              </a:rPr>
              <a:t>1/=(</a:t>
            </a:r>
            <a:r>
              <a:rPr lang="en-GB" altLang="es-ES" sz="2000" dirty="0" err="1">
                <a:solidFill>
                  <a:srgbClr val="D60093"/>
                </a:solidFill>
                <a:latin typeface="Univers" panose="020B0503020202020204" pitchFamily="34" charset="0"/>
              </a:rPr>
              <a:t>max_x-min_x</a:t>
            </a:r>
            <a:r>
              <a:rPr lang="en-GB" altLang="es-ES" sz="2000" dirty="0">
                <a:solidFill>
                  <a:srgbClr val="D60093"/>
                </a:solidFill>
                <a:latin typeface="Univers" panose="020B0503020202020204" pitchFamily="34" charset="0"/>
              </a:rPr>
              <a:t>);</a:t>
            </a:r>
            <a:br>
              <a:rPr lang="en-GB" altLang="es-ES" sz="2000" dirty="0">
                <a:solidFill>
                  <a:srgbClr val="D60093"/>
                </a:solidFill>
                <a:latin typeface="Univers" panose="020B0503020202020204" pitchFamily="34" charset="0"/>
              </a:rPr>
            </a:br>
            <a:r>
              <a:rPr lang="es-ES" altLang="es-ES" sz="2000" dirty="0">
                <a:solidFill>
                  <a:srgbClr val="D60093"/>
                </a:solidFill>
                <a:latin typeface="Univers" panose="020B0503020202020204" pitchFamily="34" charset="0"/>
              </a:rPr>
              <a:t>1/=(</a:t>
            </a:r>
            <a:r>
              <a:rPr lang="es-ES" altLang="es-ES" sz="2000" dirty="0" err="1">
                <a:solidFill>
                  <a:srgbClr val="D60093"/>
                </a:solidFill>
                <a:latin typeface="Univers" panose="020B0503020202020204" pitchFamily="34" charset="0"/>
              </a:rPr>
              <a:t>max_y-min_y</a:t>
            </a:r>
            <a:r>
              <a:rPr lang="es-ES" altLang="es-ES" sz="2000" dirty="0">
                <a:solidFill>
                  <a:srgbClr val="D60093"/>
                </a:solidFill>
                <a:latin typeface="Univers" panose="020B0503020202020204" pitchFamily="34" charset="0"/>
              </a:rPr>
              <a:t>);</a:t>
            </a:r>
          </a:p>
          <a:p>
            <a:pPr>
              <a:spcBef>
                <a:spcPct val="0"/>
              </a:spcBef>
              <a:buFontTx/>
              <a:buNone/>
            </a:pPr>
            <a:r>
              <a:rPr lang="es-ES" altLang="es-ES" sz="2000" dirty="0">
                <a:solidFill>
                  <a:srgbClr val="D60093"/>
                </a:solidFill>
                <a:latin typeface="Univers" panose="020B0503020202020204" pitchFamily="34" charset="0"/>
              </a:rPr>
              <a:t>….</a:t>
            </a:r>
            <a:endParaRPr lang="es-ES_tradnl" altLang="es-ES" sz="2000" dirty="0">
              <a:solidFill>
                <a:srgbClr val="D60093"/>
              </a:solidFill>
              <a:latin typeface="Univers" panose="020B0503020202020204" pitchFamily="34" charset="0"/>
            </a:endParaRPr>
          </a:p>
        </p:txBody>
      </p:sp>
      <p:pic>
        <p:nvPicPr>
          <p:cNvPr id="9" name="Imagen 8">
            <a:extLst>
              <a:ext uri="{FF2B5EF4-FFF2-40B4-BE49-F238E27FC236}">
                <a16:creationId xmlns:a16="http://schemas.microsoft.com/office/drawing/2014/main" id="{2D8EF0AE-CC14-EAD2-1D49-2A45B66A3B42}"/>
              </a:ext>
            </a:extLst>
          </p:cNvPr>
          <p:cNvPicPr>
            <a:picLocks noChangeAspect="1"/>
          </p:cNvPicPr>
          <p:nvPr/>
        </p:nvPicPr>
        <p:blipFill>
          <a:blip r:embed="rId4"/>
          <a:stretch>
            <a:fillRect/>
          </a:stretch>
        </p:blipFill>
        <p:spPr>
          <a:xfrm>
            <a:off x="1127125" y="1866541"/>
            <a:ext cx="3511274" cy="4783075"/>
          </a:xfrm>
          <a:prstGeom prst="rect">
            <a:avLst/>
          </a:prstGeom>
        </p:spPr>
      </p:pic>
      <p:pic>
        <p:nvPicPr>
          <p:cNvPr id="13" name="Imagen 12">
            <a:extLst>
              <a:ext uri="{FF2B5EF4-FFF2-40B4-BE49-F238E27FC236}">
                <a16:creationId xmlns:a16="http://schemas.microsoft.com/office/drawing/2014/main" id="{BE09DA04-1C5B-953D-3169-005BF9D41A59}"/>
              </a:ext>
            </a:extLst>
          </p:cNvPr>
          <p:cNvPicPr>
            <a:picLocks noChangeAspect="1"/>
          </p:cNvPicPr>
          <p:nvPr/>
        </p:nvPicPr>
        <p:blipFill>
          <a:blip r:embed="rId5"/>
          <a:stretch>
            <a:fillRect/>
          </a:stretch>
        </p:blipFill>
        <p:spPr>
          <a:xfrm>
            <a:off x="5330671" y="3729344"/>
            <a:ext cx="3463452" cy="2577242"/>
          </a:xfrm>
          <a:prstGeom prst="rect">
            <a:avLst/>
          </a:prstGeom>
        </p:spPr>
      </p:pic>
    </p:spTree>
    <p:extLst>
      <p:ext uri="{BB962C8B-B14F-4D97-AF65-F5344CB8AC3E}">
        <p14:creationId xmlns:p14="http://schemas.microsoft.com/office/powerpoint/2010/main" val="4039156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45A05-D83D-07A4-6721-CA4F17EF7436}"/>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1B3486BF-612E-A6F4-37B9-BAA3F63FA22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6EDC8521-2997-A92D-B106-609EE1041F50}"/>
              </a:ext>
            </a:extLst>
          </p:cNvPr>
          <p:cNvSpPr>
            <a:spLocks noChangeArrowheads="1"/>
          </p:cNvSpPr>
          <p:nvPr/>
        </p:nvSpPr>
        <p:spPr bwMode="auto">
          <a:xfrm>
            <a:off x="546101" y="381937"/>
            <a:ext cx="8818489"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4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Nodo </a:t>
            </a:r>
            <a:r>
              <a:rPr lang="es-ES" sz="2400" dirty="0">
                <a:solidFill>
                  <a:srgbClr val="008080"/>
                </a:solidFill>
                <a:latin typeface="Univers" panose="020B0503020202020204" pitchFamily="34" charset="0"/>
              </a:rPr>
              <a:t>CollisionShape3D </a:t>
            </a:r>
            <a:r>
              <a:rPr lang="es-ES" sz="2400" dirty="0">
                <a:latin typeface="Univers" panose="020B0503020202020204" pitchFamily="34" charset="0"/>
              </a:rPr>
              <a:t>define una forma para detectar colisiones envolviendo a un objeto de la escena</a:t>
            </a:r>
            <a:endParaRPr lang="es-ES_tradnl" sz="2400" dirty="0">
              <a:latin typeface="Univers" panose="020B0503020202020204" pitchFamily="34" charset="0"/>
            </a:endParaRPr>
          </a:p>
          <a:p>
            <a:pPr algn="just">
              <a:spcBef>
                <a:spcPct val="0"/>
              </a:spcBef>
              <a:buFont typeface="CommonBullets"/>
              <a:buChar char="!"/>
            </a:pPr>
            <a:endParaRPr lang="es-ES_tradnl" sz="12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Debe se hijo de un nodo como </a:t>
            </a:r>
            <a:r>
              <a:rPr lang="es-ES" altLang="es-ES" sz="2400" dirty="0">
                <a:solidFill>
                  <a:srgbClr val="008080"/>
                </a:solidFill>
                <a:latin typeface="Univers" panose="020B0503020202020204" pitchFamily="34" charset="0"/>
              </a:rPr>
              <a:t>StaticBody3D </a:t>
            </a:r>
            <a:r>
              <a:rPr lang="es-ES" altLang="es-ES" sz="2400" dirty="0">
                <a:latin typeface="Univers" panose="020B0503020202020204" pitchFamily="34" charset="0"/>
              </a:rPr>
              <a:t>o</a:t>
            </a:r>
            <a:r>
              <a:rPr lang="es-ES" altLang="es-ES" sz="2400" dirty="0">
                <a:solidFill>
                  <a:srgbClr val="008080"/>
                </a:solidFill>
                <a:latin typeface="Univers" panose="020B0503020202020204" pitchFamily="34" charset="0"/>
              </a:rPr>
              <a:t>  RigidBody3D</a:t>
            </a:r>
          </a:p>
          <a:p>
            <a:pPr algn="just">
              <a:spcBef>
                <a:spcPct val="0"/>
              </a:spcBef>
              <a:buFont typeface="CommonBullets"/>
              <a:buChar char="!"/>
            </a:pPr>
            <a:endParaRPr lang="es-ES" altLang="es-ES" sz="1400" dirty="0">
              <a:solidFill>
                <a:srgbClr val="008080"/>
              </a:solidFill>
              <a:latin typeface="Univers" panose="020B0503020202020204" pitchFamily="34" charset="0"/>
            </a:endParaRPr>
          </a:p>
          <a:p>
            <a:pPr algn="just">
              <a:spcBef>
                <a:spcPct val="0"/>
              </a:spcBef>
              <a:buFont typeface="CommonBullets"/>
              <a:buChar char="!"/>
            </a:pPr>
            <a:r>
              <a:rPr lang="es-ES" altLang="es-ES" sz="2400" dirty="0">
                <a:latin typeface="Univers" panose="020B0503020202020204" pitchFamily="34" charset="0"/>
              </a:rPr>
              <a:t>Hay diversas formas disponibles</a:t>
            </a:r>
          </a:p>
          <a:p>
            <a:pPr algn="just">
              <a:spcBef>
                <a:spcPct val="0"/>
              </a:spcBef>
              <a:buFont typeface="CommonBullets"/>
              <a:buChar char="!"/>
            </a:pPr>
            <a:endParaRPr lang="es-ES" altLang="es-ES" sz="1400" dirty="0">
              <a:latin typeface="Univers" panose="020B0503020202020204" pitchFamily="34" charset="0"/>
            </a:endParaRPr>
          </a:p>
          <a:p>
            <a:pPr algn="just">
              <a:spcBef>
                <a:spcPct val="0"/>
              </a:spcBef>
              <a:buFont typeface="CommonBullets"/>
              <a:buChar char="!"/>
            </a:pPr>
            <a:r>
              <a:rPr lang="es-ES" sz="2400" dirty="0">
                <a:latin typeface="Univers" panose="020B0503020202020204" pitchFamily="34" charset="0"/>
              </a:rPr>
              <a:t>Con intersección se crea un contacto:</a:t>
            </a:r>
            <a:endParaRPr lang="es-ES_tradnl" sz="2200" dirty="0">
              <a:latin typeface="Univers" panose="020B0503020202020204" pitchFamily="34" charset="0"/>
            </a:endParaRPr>
          </a:p>
          <a:p>
            <a:pPr algn="just">
              <a:spcBef>
                <a:spcPct val="0"/>
              </a:spcBef>
              <a:buFont typeface="CommonBullets"/>
              <a:buChar char="!"/>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400" dirty="0">
                <a:latin typeface="Univers" panose="020B0503020202020204" pitchFamily="34" charset="0"/>
              </a:rPr>
              <a:t>posición, normal, penetración</a:t>
            </a:r>
            <a:r>
              <a:rPr lang="es-ES" sz="2400" dirty="0"/>
              <a:t>.</a:t>
            </a: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r>
              <a:rPr lang="es-ES" altLang="es-ES" sz="2400" dirty="0">
                <a:latin typeface="Univers" panose="020B0503020202020204" pitchFamily="34" charset="0"/>
              </a:rPr>
              <a:t>Para calcular colisiones </a:t>
            </a:r>
            <a:r>
              <a:rPr lang="es-ES" altLang="es-ES" sz="2400" dirty="0">
                <a:solidFill>
                  <a:srgbClr val="008080"/>
                </a:solidFill>
                <a:latin typeface="Univers" panose="020B0503020202020204" pitchFamily="34" charset="0"/>
              </a:rPr>
              <a:t>Godot</a:t>
            </a:r>
            <a:r>
              <a:rPr lang="es-ES" altLang="es-ES" sz="2400" dirty="0">
                <a:latin typeface="Univers" panose="020B0503020202020204" pitchFamily="34" charset="0"/>
              </a:rPr>
              <a:t> usa:</a:t>
            </a:r>
          </a:p>
          <a:p>
            <a:pPr marL="0" indent="0" algn="just">
              <a:spcBef>
                <a:spcPct val="0"/>
              </a:spcBef>
              <a:buNone/>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400" dirty="0" err="1">
                <a:latin typeface="Univers" panose="020B0503020202020204" pitchFamily="34" charset="0"/>
              </a:rPr>
              <a:t>Bounding</a:t>
            </a:r>
            <a:r>
              <a:rPr lang="es-ES" sz="2400" dirty="0">
                <a:latin typeface="Univers" panose="020B0503020202020204" pitchFamily="34" charset="0"/>
              </a:rPr>
              <a:t> </a:t>
            </a:r>
            <a:r>
              <a:rPr lang="es-ES" sz="2400" dirty="0" err="1">
                <a:latin typeface="Univers" panose="020B0503020202020204" pitchFamily="34" charset="0"/>
              </a:rPr>
              <a:t>Volumes</a:t>
            </a:r>
            <a:r>
              <a:rPr lang="es-ES" sz="2400" dirty="0">
                <a:latin typeface="Univers" panose="020B0503020202020204" pitchFamily="34" charset="0"/>
              </a:rPr>
              <a:t>, </a:t>
            </a:r>
          </a:p>
          <a:p>
            <a:pPr marL="966788" lvl="1" indent="-342900">
              <a:spcBef>
                <a:spcPct val="0"/>
              </a:spcBef>
              <a:buFont typeface="Courier New" panose="02070309020205020404" pitchFamily="49" charset="0"/>
              <a:buChar char="o"/>
            </a:pPr>
            <a:endParaRPr lang="es-ES"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400" dirty="0" err="1">
                <a:latin typeface="Univers" panose="020B0503020202020204" pitchFamily="34" charset="0"/>
              </a:rPr>
              <a:t>Bounding</a:t>
            </a:r>
            <a:r>
              <a:rPr lang="es-ES" sz="2400" dirty="0">
                <a:latin typeface="Univers" panose="020B0503020202020204" pitchFamily="34" charset="0"/>
              </a:rPr>
              <a:t> </a:t>
            </a:r>
            <a:r>
              <a:rPr lang="es-ES" sz="2400" dirty="0" err="1">
                <a:latin typeface="Univers" panose="020B0503020202020204" pitchFamily="34" charset="0"/>
              </a:rPr>
              <a:t>Volume</a:t>
            </a:r>
            <a:r>
              <a:rPr lang="es-ES" sz="2400" dirty="0">
                <a:latin typeface="Univers" panose="020B0503020202020204" pitchFamily="34" charset="0"/>
              </a:rPr>
              <a:t> </a:t>
            </a:r>
            <a:r>
              <a:rPr lang="es-ES" sz="2400" dirty="0" err="1">
                <a:latin typeface="Univers" panose="020B0503020202020204" pitchFamily="34" charset="0"/>
              </a:rPr>
              <a:t>Hierarchy</a:t>
            </a:r>
            <a:r>
              <a:rPr lang="es-ES" sz="2400" dirty="0">
                <a:latin typeface="Univers" panose="020B0503020202020204" pitchFamily="34" charset="0"/>
              </a:rPr>
              <a:t> (BVH)</a:t>
            </a:r>
          </a:p>
          <a:p>
            <a:pPr marL="623888" lvl="1" indent="0">
              <a:spcBef>
                <a:spcPct val="0"/>
              </a:spcBef>
              <a:buNone/>
            </a:pPr>
            <a:endParaRPr lang="es-ES" sz="2200" dirty="0"/>
          </a:p>
          <a:p>
            <a:pPr marL="966788" lvl="1" indent="-342900">
              <a:spcBef>
                <a:spcPct val="0"/>
              </a:spcBef>
              <a:buFont typeface="Courier New" panose="02070309020205020404" pitchFamily="49" charset="0"/>
              <a:buChar char="o"/>
            </a:pPr>
            <a:endParaRPr lang="es-ES" sz="2200" dirty="0"/>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57A53D51-739C-CB77-296E-F780F8D0663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134</a:t>
            </a:fld>
            <a:endParaRPr lang="en-US" altLang="es-ES" sz="1400" dirty="0"/>
          </a:p>
        </p:txBody>
      </p:sp>
      <p:pic>
        <p:nvPicPr>
          <p:cNvPr id="11" name="Imagen 10">
            <a:extLst>
              <a:ext uri="{FF2B5EF4-FFF2-40B4-BE49-F238E27FC236}">
                <a16:creationId xmlns:a16="http://schemas.microsoft.com/office/drawing/2014/main" id="{8CD7344B-4C76-7D91-AE86-FC502A0FA653}"/>
              </a:ext>
            </a:extLst>
          </p:cNvPr>
          <p:cNvPicPr>
            <a:picLocks noChangeAspect="1"/>
          </p:cNvPicPr>
          <p:nvPr/>
        </p:nvPicPr>
        <p:blipFill>
          <a:blip r:embed="rId4"/>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0F160FC9-7391-1F33-3952-8D487531516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2" name="Imagen 11">
            <a:extLst>
              <a:ext uri="{FF2B5EF4-FFF2-40B4-BE49-F238E27FC236}">
                <a16:creationId xmlns:a16="http://schemas.microsoft.com/office/drawing/2014/main" id="{0EEC8D9A-735D-530C-3C7D-5B5758807614}"/>
              </a:ext>
            </a:extLst>
          </p:cNvPr>
          <p:cNvPicPr>
            <a:picLocks noChangeAspect="1"/>
          </p:cNvPicPr>
          <p:nvPr/>
        </p:nvPicPr>
        <p:blipFill>
          <a:blip r:embed="rId5"/>
          <a:stretch>
            <a:fillRect/>
          </a:stretch>
        </p:blipFill>
        <p:spPr>
          <a:xfrm>
            <a:off x="6942081" y="2382007"/>
            <a:ext cx="2934418" cy="3753324"/>
          </a:xfrm>
          <a:prstGeom prst="rect">
            <a:avLst/>
          </a:prstGeom>
        </p:spPr>
      </p:pic>
    </p:spTree>
    <p:extLst>
      <p:ext uri="{BB962C8B-B14F-4D97-AF65-F5344CB8AC3E}">
        <p14:creationId xmlns:p14="http://schemas.microsoft.com/office/powerpoint/2010/main" val="4086290567"/>
      </p:ext>
    </p:extLst>
  </p:cSld>
  <p:clrMapOvr>
    <a:masterClrMapping/>
  </p:clrMapOvr>
  <p:extLst>
    <p:ext uri="{6950BFC3-D8DA-4A85-94F7-54DA5524770B}">
      <p188:commentRel xmlns:p188="http://schemas.microsoft.com/office/powerpoint/2018/8/main" r:id="rId3"/>
    </p:ext>
  </p:extLs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23618-CA69-FD2F-51DC-99DEB6B2B3F3}"/>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E2DB6C6E-36B4-CB9B-E7D5-E1E623426B38}"/>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01491AA2-4D53-5A1B-6201-2B9122BD4896}"/>
              </a:ext>
            </a:extLst>
          </p:cNvPr>
          <p:cNvSpPr>
            <a:spLocks noChangeArrowheads="1"/>
          </p:cNvSpPr>
          <p:nvPr/>
        </p:nvSpPr>
        <p:spPr bwMode="auto">
          <a:xfrm>
            <a:off x="546101" y="381937"/>
            <a:ext cx="8818489"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4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B</a:t>
            </a:r>
            <a:r>
              <a:rPr lang="es-ES" sz="2400" dirty="0" err="1">
                <a:latin typeface="Univers" panose="020B0503020202020204" pitchFamily="34" charset="0"/>
              </a:rPr>
              <a:t>ounding</a:t>
            </a:r>
            <a:r>
              <a:rPr lang="es-ES" sz="2400" dirty="0">
                <a:latin typeface="Univers" panose="020B0503020202020204" pitchFamily="34" charset="0"/>
              </a:rPr>
              <a:t> </a:t>
            </a:r>
            <a:r>
              <a:rPr lang="es-ES" sz="2400" dirty="0" err="1">
                <a:latin typeface="Univers" panose="020B0503020202020204" pitchFamily="34" charset="0"/>
              </a:rPr>
              <a:t>Volume</a:t>
            </a:r>
            <a:r>
              <a:rPr lang="es-ES" sz="2400" dirty="0">
                <a:latin typeface="Univers" panose="020B0503020202020204" pitchFamily="34" charset="0"/>
              </a:rPr>
              <a:t> </a:t>
            </a:r>
            <a:r>
              <a:rPr lang="es-ES" sz="2400" dirty="0" err="1">
                <a:latin typeface="Univers" panose="020B0503020202020204" pitchFamily="34" charset="0"/>
              </a:rPr>
              <a:t>Hierarchy</a:t>
            </a:r>
            <a:r>
              <a:rPr lang="es-ES" sz="2400" dirty="0">
                <a:latin typeface="Univers" panose="020B0503020202020204" pitchFamily="34" charset="0"/>
              </a:rPr>
              <a:t> (BVH</a:t>
            </a:r>
            <a:r>
              <a:rPr lang="es-ES" sz="2200" dirty="0">
                <a:latin typeface="Univers" panose="020B0503020202020204" pitchFamily="34" charset="0"/>
              </a:rPr>
              <a:t>)</a:t>
            </a:r>
          </a:p>
          <a:p>
            <a:pPr marL="623888" lvl="1" indent="0">
              <a:spcBef>
                <a:spcPct val="0"/>
              </a:spcBef>
              <a:buNone/>
            </a:pPr>
            <a:endParaRPr lang="es-ES" sz="2200" dirty="0"/>
          </a:p>
          <a:p>
            <a:pPr marL="966788" lvl="1" indent="-342900">
              <a:spcBef>
                <a:spcPct val="0"/>
              </a:spcBef>
              <a:buFont typeface="Courier New" panose="02070309020205020404" pitchFamily="49" charset="0"/>
              <a:buChar char="o"/>
            </a:pPr>
            <a:endParaRPr lang="es-ES" sz="2200" dirty="0"/>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12A8AC60-06DF-E1A3-495D-5E96689F02D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135</a:t>
            </a:fld>
            <a:endParaRPr lang="en-US" altLang="es-ES" sz="1400" dirty="0"/>
          </a:p>
        </p:txBody>
      </p:sp>
      <p:pic>
        <p:nvPicPr>
          <p:cNvPr id="11" name="Imagen 10">
            <a:extLst>
              <a:ext uri="{FF2B5EF4-FFF2-40B4-BE49-F238E27FC236}">
                <a16:creationId xmlns:a16="http://schemas.microsoft.com/office/drawing/2014/main" id="{1EAAA46C-D3B3-2673-068D-5807FD482A16}"/>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B43DA099-C784-7766-E739-B55C41F85245}"/>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028" name="Picture 4" descr="0">
            <a:extLst>
              <a:ext uri="{FF2B5EF4-FFF2-40B4-BE49-F238E27FC236}">
                <a16:creationId xmlns:a16="http://schemas.microsoft.com/office/drawing/2014/main" id="{BE4A3C8D-1411-578D-A97B-64E8C5A4B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50" y="1679147"/>
            <a:ext cx="4962391" cy="38688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unny">
            <a:extLst>
              <a:ext uri="{FF2B5EF4-FFF2-40B4-BE49-F238E27FC236}">
                <a16:creationId xmlns:a16="http://schemas.microsoft.com/office/drawing/2014/main" id="{36503B6E-C8A6-B593-AA46-321191A04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914" y="1679147"/>
            <a:ext cx="4328323" cy="3868892"/>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4">
            <a:extLst>
              <a:ext uri="{FF2B5EF4-FFF2-40B4-BE49-F238E27FC236}">
                <a16:creationId xmlns:a16="http://schemas.microsoft.com/office/drawing/2014/main" id="{CF8FF29A-2E6A-1FDD-512E-8E9115977EB5}"/>
              </a:ext>
            </a:extLst>
          </p:cNvPr>
          <p:cNvSpPr txBox="1">
            <a:spLocks noChangeArrowheads="1"/>
          </p:cNvSpPr>
          <p:nvPr/>
        </p:nvSpPr>
        <p:spPr bwMode="auto">
          <a:xfrm>
            <a:off x="1527306" y="6291397"/>
            <a:ext cx="48503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Fuente: https://github.com/stanford-cs248</a:t>
            </a:r>
          </a:p>
        </p:txBody>
      </p:sp>
      <p:sp>
        <p:nvSpPr>
          <p:cNvPr id="6" name="Text Box 14">
            <a:extLst>
              <a:ext uri="{FF2B5EF4-FFF2-40B4-BE49-F238E27FC236}">
                <a16:creationId xmlns:a16="http://schemas.microsoft.com/office/drawing/2014/main" id="{5D7DF9EE-DF97-01E3-A401-E7DBE8C9D52D}"/>
              </a:ext>
            </a:extLst>
          </p:cNvPr>
          <p:cNvSpPr txBox="1">
            <a:spLocks noChangeArrowheads="1"/>
          </p:cNvSpPr>
          <p:nvPr/>
        </p:nvSpPr>
        <p:spPr bwMode="auto">
          <a:xfrm>
            <a:off x="1527306" y="5548039"/>
            <a:ext cx="25493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BVH para una escena</a:t>
            </a:r>
          </a:p>
        </p:txBody>
      </p:sp>
      <p:sp>
        <p:nvSpPr>
          <p:cNvPr id="7" name="Text Box 14">
            <a:extLst>
              <a:ext uri="{FF2B5EF4-FFF2-40B4-BE49-F238E27FC236}">
                <a16:creationId xmlns:a16="http://schemas.microsoft.com/office/drawing/2014/main" id="{9127791C-3CA7-01D5-4858-DFE8A8B8637C}"/>
              </a:ext>
            </a:extLst>
          </p:cNvPr>
          <p:cNvSpPr txBox="1">
            <a:spLocks noChangeArrowheads="1"/>
          </p:cNvSpPr>
          <p:nvPr/>
        </p:nvSpPr>
        <p:spPr bwMode="auto">
          <a:xfrm>
            <a:off x="6594606" y="5524644"/>
            <a:ext cx="25493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BVH para un objeto</a:t>
            </a:r>
          </a:p>
        </p:txBody>
      </p:sp>
    </p:spTree>
    <p:extLst>
      <p:ext uri="{BB962C8B-B14F-4D97-AF65-F5344CB8AC3E}">
        <p14:creationId xmlns:p14="http://schemas.microsoft.com/office/powerpoint/2010/main" val="27813999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C593-2EBD-11D5-CBDA-607DF07EC6D2}"/>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F2864062-3E46-FA36-14B8-37BD3C583A8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354E39FF-7BE7-8BB7-82B8-237EE9BA84C6}"/>
              </a:ext>
            </a:extLst>
          </p:cNvPr>
          <p:cNvSpPr>
            <a:spLocks noChangeArrowheads="1"/>
          </p:cNvSpPr>
          <p:nvPr/>
        </p:nvSpPr>
        <p:spPr bwMode="auto">
          <a:xfrm>
            <a:off x="546101" y="381937"/>
            <a:ext cx="8818489" cy="17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4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Nodo </a:t>
            </a:r>
            <a:r>
              <a:rPr lang="es-ES" sz="2400" dirty="0">
                <a:solidFill>
                  <a:srgbClr val="008080"/>
                </a:solidFill>
                <a:latin typeface="Univers" panose="020B0503020202020204" pitchFamily="34" charset="0"/>
              </a:rPr>
              <a:t>CollisionShape3D  </a:t>
            </a:r>
            <a:r>
              <a:rPr lang="es-ES" sz="2400" dirty="0">
                <a:latin typeface="Univers" panose="020B0503020202020204" pitchFamily="34" charset="0"/>
              </a:rPr>
              <a:t>con</a:t>
            </a:r>
            <a:r>
              <a:rPr lang="es-ES" sz="2400" dirty="0">
                <a:solidFill>
                  <a:srgbClr val="008080"/>
                </a:solidFill>
                <a:latin typeface="Univers" panose="020B0503020202020204" pitchFamily="34" charset="0"/>
              </a:rPr>
              <a:t> </a:t>
            </a:r>
            <a:r>
              <a:rPr lang="es-ES_tradnl" sz="2200" dirty="0">
                <a:solidFill>
                  <a:srgbClr val="008080"/>
                </a:solidFill>
                <a:latin typeface="Univers" panose="020B0503020202020204" pitchFamily="34" charset="0"/>
              </a:rPr>
              <a:t>MeshInstance3D</a:t>
            </a:r>
            <a:r>
              <a:rPr lang="es-ES_tradnl" sz="2200" dirty="0">
                <a:latin typeface="Univers" panose="020B0503020202020204" pitchFamily="34" charset="0"/>
              </a:rPr>
              <a:t> para tipo </a:t>
            </a:r>
            <a:r>
              <a:rPr lang="es-ES" sz="2200" dirty="0" err="1">
                <a:solidFill>
                  <a:srgbClr val="008080"/>
                </a:solidFill>
                <a:latin typeface="Univers" panose="020B0503020202020204" pitchFamily="34" charset="0"/>
              </a:rPr>
              <a:t>PrimitiveMesh</a:t>
            </a:r>
            <a:r>
              <a:rPr lang="es-ES" sz="2200" dirty="0">
                <a:solidFill>
                  <a:srgbClr val="008080"/>
                </a:solidFill>
                <a:latin typeface="Univers" panose="020B0503020202020204" pitchFamily="34" charset="0"/>
              </a:rPr>
              <a:t>. </a:t>
            </a:r>
            <a:r>
              <a:rPr lang="es-ES" sz="2400" dirty="0">
                <a:latin typeface="Univers" panose="020B0503020202020204" pitchFamily="34" charset="0"/>
              </a:rPr>
              <a:t>Jerarquía de nodos</a:t>
            </a: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A76D40FD-0231-C0CF-A0BB-5554EB140E5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136</a:t>
            </a:fld>
            <a:endParaRPr lang="en-US" altLang="es-ES" sz="1400" dirty="0"/>
          </a:p>
        </p:txBody>
      </p:sp>
      <p:pic>
        <p:nvPicPr>
          <p:cNvPr id="11" name="Imagen 10">
            <a:extLst>
              <a:ext uri="{FF2B5EF4-FFF2-40B4-BE49-F238E27FC236}">
                <a16:creationId xmlns:a16="http://schemas.microsoft.com/office/drawing/2014/main" id="{F63507C3-661E-BE86-3427-9E145B0E5E0C}"/>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CB3FE122-A6F0-2A8C-F4C1-50F2F86A6AA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4" name="Imagen 13">
            <a:extLst>
              <a:ext uri="{FF2B5EF4-FFF2-40B4-BE49-F238E27FC236}">
                <a16:creationId xmlns:a16="http://schemas.microsoft.com/office/drawing/2014/main" id="{135308EB-A8F1-56BC-4085-B8B38C4FC9FF}"/>
              </a:ext>
            </a:extLst>
          </p:cNvPr>
          <p:cNvPicPr>
            <a:picLocks noChangeAspect="1"/>
          </p:cNvPicPr>
          <p:nvPr/>
        </p:nvPicPr>
        <p:blipFill>
          <a:blip r:embed="rId4"/>
          <a:stretch>
            <a:fillRect/>
          </a:stretch>
        </p:blipFill>
        <p:spPr>
          <a:xfrm>
            <a:off x="695078" y="1917080"/>
            <a:ext cx="8513468" cy="4615625"/>
          </a:xfrm>
          <a:prstGeom prst="rect">
            <a:avLst/>
          </a:prstGeom>
        </p:spPr>
      </p:pic>
    </p:spTree>
    <p:extLst>
      <p:ext uri="{BB962C8B-B14F-4D97-AF65-F5344CB8AC3E}">
        <p14:creationId xmlns:p14="http://schemas.microsoft.com/office/powerpoint/2010/main" val="38502917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51C6-89B6-B13D-5B05-1D4126584005}"/>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4CC7FB93-4225-DEE2-E679-E43D26722A6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0FA393CD-B5D5-02D1-643A-34A1236E6F3E}"/>
              </a:ext>
            </a:extLst>
          </p:cNvPr>
          <p:cNvSpPr>
            <a:spLocks noChangeArrowheads="1"/>
          </p:cNvSpPr>
          <p:nvPr/>
        </p:nvSpPr>
        <p:spPr bwMode="auto">
          <a:xfrm>
            <a:off x="546101" y="381938"/>
            <a:ext cx="8818489" cy="20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4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Nodo </a:t>
            </a:r>
            <a:r>
              <a:rPr lang="es-ES" sz="2400" dirty="0">
                <a:solidFill>
                  <a:srgbClr val="008080"/>
                </a:solidFill>
                <a:latin typeface="Univers" panose="020B0503020202020204" pitchFamily="34" charset="0"/>
              </a:rPr>
              <a:t>CollisionShape3D </a:t>
            </a:r>
            <a:r>
              <a:rPr lang="es-ES_tradnl" sz="2200" dirty="0">
                <a:latin typeface="Univers" panose="020B0503020202020204" pitchFamily="34" charset="0"/>
              </a:rPr>
              <a:t>para objetos complejos. Se crea con el menú Malla </a:t>
            </a:r>
            <a:r>
              <a:rPr lang="es-ES_tradnl" sz="2200" dirty="0">
                <a:latin typeface="Univers" panose="020B0503020202020204" pitchFamily="34" charset="0"/>
                <a:sym typeface="Symbol" panose="05050102010706020507" pitchFamily="18" charset="2"/>
              </a:rPr>
              <a:t> Creación de Forma de Colisión</a:t>
            </a:r>
            <a:endParaRPr lang="es-ES" altLang="es-ES" sz="24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a:latin typeface="Univers" panose="020B0503020202020204" pitchFamily="34" charset="0"/>
              </a:rPr>
              <a:t>Dos opciones: </a:t>
            </a:r>
            <a:r>
              <a:rPr lang="es-ES" sz="2200" dirty="0" err="1">
                <a:solidFill>
                  <a:srgbClr val="008080"/>
                </a:solidFill>
                <a:latin typeface="Univers" panose="020B0503020202020204" pitchFamily="34" charset="0"/>
              </a:rPr>
              <a:t>Trimesh</a:t>
            </a:r>
            <a:r>
              <a:rPr lang="es-ES" sz="2200" dirty="0">
                <a:solidFill>
                  <a:srgbClr val="008080"/>
                </a:solidFill>
                <a:latin typeface="Univers" panose="020B0503020202020204" pitchFamily="34" charset="0"/>
              </a:rPr>
              <a:t> </a:t>
            </a:r>
            <a:r>
              <a:rPr lang="es-ES" sz="2200" dirty="0">
                <a:latin typeface="Univers" panose="020B0503020202020204" pitchFamily="34" charset="0"/>
              </a:rPr>
              <a:t>o</a:t>
            </a:r>
            <a:r>
              <a:rPr lang="es-ES" sz="2200" dirty="0">
                <a:solidFill>
                  <a:srgbClr val="008080"/>
                </a:solidFill>
                <a:latin typeface="Univers" panose="020B0503020202020204" pitchFamily="34" charset="0"/>
              </a:rPr>
              <a:t> Múltiples convexos </a:t>
            </a:r>
          </a:p>
          <a:p>
            <a:pPr algn="just">
              <a:spcBef>
                <a:spcPct val="0"/>
              </a:spcBef>
              <a:buFont typeface="CommonBullets"/>
              <a:buChar char="!"/>
            </a:pPr>
            <a:endParaRPr lang="es-ES_tradnl" sz="2200" dirty="0">
              <a:latin typeface="Univers" panose="020B0503020202020204" pitchFamily="34" charset="0"/>
              <a:sym typeface="Symbol" panose="05050102010706020507" pitchFamily="18" charset="2"/>
            </a:endParaRPr>
          </a:p>
          <a:p>
            <a:pPr algn="just">
              <a:spcBef>
                <a:spcPct val="0"/>
              </a:spcBef>
              <a:buFont typeface="CommonBullets"/>
              <a:buChar char="!"/>
            </a:pP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5E1C1573-87B2-3900-1D5A-7A63C6176EF4}"/>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137</a:t>
            </a:fld>
            <a:endParaRPr lang="en-US" altLang="es-ES" sz="1400" dirty="0"/>
          </a:p>
        </p:txBody>
      </p:sp>
      <p:pic>
        <p:nvPicPr>
          <p:cNvPr id="11" name="Imagen 10">
            <a:extLst>
              <a:ext uri="{FF2B5EF4-FFF2-40B4-BE49-F238E27FC236}">
                <a16:creationId xmlns:a16="http://schemas.microsoft.com/office/drawing/2014/main" id="{714866FC-491A-6E7C-0CBB-3E2D84266714}"/>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49415722-ABA7-2F6A-73F3-8BCA70CD688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8" name="Imagen 7">
            <a:extLst>
              <a:ext uri="{FF2B5EF4-FFF2-40B4-BE49-F238E27FC236}">
                <a16:creationId xmlns:a16="http://schemas.microsoft.com/office/drawing/2014/main" id="{E1C4E8CE-6CD8-B513-CC01-E8D6AA4349EA}"/>
              </a:ext>
            </a:extLst>
          </p:cNvPr>
          <p:cNvPicPr>
            <a:picLocks noChangeAspect="1"/>
          </p:cNvPicPr>
          <p:nvPr/>
        </p:nvPicPr>
        <p:blipFill>
          <a:blip r:embed="rId4"/>
          <a:stretch>
            <a:fillRect/>
          </a:stretch>
        </p:blipFill>
        <p:spPr>
          <a:xfrm>
            <a:off x="912814" y="2470088"/>
            <a:ext cx="4036979" cy="4193149"/>
          </a:xfrm>
          <a:prstGeom prst="rect">
            <a:avLst/>
          </a:prstGeom>
        </p:spPr>
      </p:pic>
      <p:pic>
        <p:nvPicPr>
          <p:cNvPr id="24" name="Imagen 23">
            <a:extLst>
              <a:ext uri="{FF2B5EF4-FFF2-40B4-BE49-F238E27FC236}">
                <a16:creationId xmlns:a16="http://schemas.microsoft.com/office/drawing/2014/main" id="{99A99CCE-9A93-E9F5-6DAF-B5827DA75601}"/>
              </a:ext>
            </a:extLst>
          </p:cNvPr>
          <p:cNvPicPr>
            <a:picLocks noChangeAspect="1"/>
          </p:cNvPicPr>
          <p:nvPr/>
        </p:nvPicPr>
        <p:blipFill>
          <a:blip r:embed="rId5"/>
          <a:stretch>
            <a:fillRect/>
          </a:stretch>
        </p:blipFill>
        <p:spPr>
          <a:xfrm>
            <a:off x="5497954" y="2484936"/>
            <a:ext cx="3758565" cy="4164680"/>
          </a:xfrm>
          <a:prstGeom prst="rect">
            <a:avLst/>
          </a:prstGeom>
        </p:spPr>
      </p:pic>
    </p:spTree>
    <p:extLst>
      <p:ext uri="{BB962C8B-B14F-4D97-AF65-F5344CB8AC3E}">
        <p14:creationId xmlns:p14="http://schemas.microsoft.com/office/powerpoint/2010/main" val="927653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B820B-475A-0EC8-4E2D-2E8676980318}"/>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DA7CF2B1-E409-6203-36D0-03AEEC8232D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5E6B1985-41DB-A3F5-CE1A-5610F0EF4F3B}"/>
              </a:ext>
            </a:extLst>
          </p:cNvPr>
          <p:cNvSpPr>
            <a:spLocks noChangeArrowheads="1"/>
          </p:cNvSpPr>
          <p:nvPr/>
        </p:nvSpPr>
        <p:spPr bwMode="auto">
          <a:xfrm>
            <a:off x="546101" y="381938"/>
            <a:ext cx="8818489" cy="20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Nodo </a:t>
            </a:r>
            <a:r>
              <a:rPr lang="es-ES" sz="2400" dirty="0">
                <a:solidFill>
                  <a:srgbClr val="008080"/>
                </a:solidFill>
                <a:latin typeface="Univers" panose="020B0503020202020204" pitchFamily="34" charset="0"/>
              </a:rPr>
              <a:t>CollisionShape3D </a:t>
            </a:r>
            <a:r>
              <a:rPr lang="es-ES_tradnl" sz="2200" dirty="0">
                <a:latin typeface="Univers" panose="020B0503020202020204" pitchFamily="34" charset="0"/>
              </a:rPr>
              <a:t>objetos complejos. </a:t>
            </a:r>
            <a:r>
              <a:rPr lang="es-ES" sz="2200" dirty="0" err="1">
                <a:solidFill>
                  <a:srgbClr val="008080"/>
                </a:solidFill>
                <a:latin typeface="Univers" panose="020B0503020202020204" pitchFamily="34" charset="0"/>
              </a:rPr>
              <a:t>Trimesh</a:t>
            </a:r>
            <a:endParaRPr lang="es-ES" sz="2200" dirty="0">
              <a:solidFill>
                <a:srgbClr val="008080"/>
              </a:solidFill>
              <a:latin typeface="Univers" panose="020B0503020202020204" pitchFamily="34" charset="0"/>
            </a:endParaRPr>
          </a:p>
          <a:p>
            <a:pPr marL="0" indent="0" algn="just">
              <a:spcBef>
                <a:spcPct val="0"/>
              </a:spcBef>
              <a:buNone/>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a:latin typeface="Univers" panose="020B0503020202020204" pitchFamily="34" charset="0"/>
              </a:rPr>
              <a:t>La forma de colisión es exacta al ser el propio objeto</a:t>
            </a:r>
          </a:p>
          <a:p>
            <a:pPr marL="966788" lvl="1" indent="-342900">
              <a:spcBef>
                <a:spcPct val="0"/>
              </a:spcBef>
              <a:buFont typeface="Courier New" panose="02070309020205020404" pitchFamily="49" charset="0"/>
              <a:buChar char="o"/>
            </a:pPr>
            <a:endParaRPr lang="es-ES" sz="10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a:latin typeface="Univers" panose="020B0503020202020204" pitchFamily="34" charset="0"/>
              </a:rPr>
              <a:t>Internamente se trata como </a:t>
            </a:r>
            <a:r>
              <a:rPr lang="es-ES" sz="2400" dirty="0">
                <a:solidFill>
                  <a:srgbClr val="008080"/>
                </a:solidFill>
                <a:latin typeface="Univers" panose="020B0503020202020204" pitchFamily="34" charset="0"/>
              </a:rPr>
              <a:t>ConcavePolygonShape3D</a:t>
            </a:r>
          </a:p>
          <a:p>
            <a:pPr algn="just">
              <a:spcBef>
                <a:spcPct val="0"/>
              </a:spcBef>
              <a:buFont typeface="CommonBullets"/>
              <a:buChar char="!"/>
            </a:pPr>
            <a:endParaRPr lang="es-ES" sz="22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sym typeface="Symbol" panose="05050102010706020507" pitchFamily="18" charset="2"/>
            </a:endParaRPr>
          </a:p>
          <a:p>
            <a:pPr algn="just">
              <a:spcBef>
                <a:spcPct val="0"/>
              </a:spcBef>
              <a:buFont typeface="CommonBullets"/>
              <a:buChar char="!"/>
            </a:pP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1C3E8253-D8A0-12AB-D2A5-A27509AB2DA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138</a:t>
            </a:fld>
            <a:endParaRPr lang="en-US" altLang="es-ES" sz="1400" dirty="0"/>
          </a:p>
        </p:txBody>
      </p:sp>
      <p:pic>
        <p:nvPicPr>
          <p:cNvPr id="11" name="Imagen 10">
            <a:extLst>
              <a:ext uri="{FF2B5EF4-FFF2-40B4-BE49-F238E27FC236}">
                <a16:creationId xmlns:a16="http://schemas.microsoft.com/office/drawing/2014/main" id="{71622804-96D6-70A1-9324-C6A361C2FF5F}"/>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70EBC442-963A-EF45-FF8D-1E5AA844287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9" name="Imagen 8">
            <a:extLst>
              <a:ext uri="{FF2B5EF4-FFF2-40B4-BE49-F238E27FC236}">
                <a16:creationId xmlns:a16="http://schemas.microsoft.com/office/drawing/2014/main" id="{77A1AEB2-6FF4-AC6C-2BCC-6100F76E4521}"/>
              </a:ext>
            </a:extLst>
          </p:cNvPr>
          <p:cNvPicPr>
            <a:picLocks noChangeAspect="1"/>
          </p:cNvPicPr>
          <p:nvPr/>
        </p:nvPicPr>
        <p:blipFill>
          <a:blip r:embed="rId4"/>
          <a:stretch>
            <a:fillRect/>
          </a:stretch>
        </p:blipFill>
        <p:spPr>
          <a:xfrm>
            <a:off x="1396262" y="2498564"/>
            <a:ext cx="7384056" cy="4225906"/>
          </a:xfrm>
          <a:prstGeom prst="rect">
            <a:avLst/>
          </a:prstGeom>
        </p:spPr>
      </p:pic>
    </p:spTree>
    <p:extLst>
      <p:ext uri="{BB962C8B-B14F-4D97-AF65-F5344CB8AC3E}">
        <p14:creationId xmlns:p14="http://schemas.microsoft.com/office/powerpoint/2010/main" val="15745423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93A3-7924-E709-3C00-C68806F0EE8D}"/>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BB9727C1-2918-F32E-D7EA-D01A26D3971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8C1B19C6-A201-72F8-6838-708B7117A68D}"/>
              </a:ext>
            </a:extLst>
          </p:cNvPr>
          <p:cNvSpPr>
            <a:spLocks noChangeArrowheads="1"/>
          </p:cNvSpPr>
          <p:nvPr/>
        </p:nvSpPr>
        <p:spPr bwMode="auto">
          <a:xfrm>
            <a:off x="546101" y="381938"/>
            <a:ext cx="8818489" cy="286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Nodo </a:t>
            </a:r>
            <a:r>
              <a:rPr lang="es-ES" sz="2400" dirty="0">
                <a:solidFill>
                  <a:srgbClr val="008080"/>
                </a:solidFill>
                <a:latin typeface="Univers" panose="020B0503020202020204" pitchFamily="34" charset="0"/>
              </a:rPr>
              <a:t>CollisionShape3D </a:t>
            </a:r>
            <a:r>
              <a:rPr lang="es-ES_tradnl" sz="2200" dirty="0">
                <a:latin typeface="Univers" panose="020B0503020202020204" pitchFamily="34" charset="0"/>
              </a:rPr>
              <a:t>objetos complejos. </a:t>
            </a:r>
            <a:r>
              <a:rPr lang="es-ES" sz="2200" dirty="0">
                <a:solidFill>
                  <a:srgbClr val="008080"/>
                </a:solidFill>
                <a:latin typeface="Univers" panose="020B0503020202020204" pitchFamily="34" charset="0"/>
              </a:rPr>
              <a:t>Múltiples convexos</a:t>
            </a:r>
          </a:p>
          <a:p>
            <a:pPr marL="0" indent="0" algn="just">
              <a:spcBef>
                <a:spcPct val="0"/>
              </a:spcBef>
              <a:buNone/>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a:latin typeface="Univers" panose="020B0503020202020204" pitchFamily="34" charset="0"/>
              </a:rPr>
              <a:t>Crea una aproximación usando varias formas convexas</a:t>
            </a:r>
          </a:p>
          <a:p>
            <a:pPr marL="966788" lvl="1" indent="-342900">
              <a:spcBef>
                <a:spcPct val="0"/>
              </a:spcBef>
              <a:buFont typeface="Courier New" panose="02070309020205020404" pitchFamily="49" charset="0"/>
              <a:buChar char="o"/>
            </a:pPr>
            <a:endParaRPr lang="es-ES" sz="10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a:latin typeface="Univers" panose="020B0503020202020204" pitchFamily="34" charset="0"/>
              </a:rPr>
              <a:t>Usa el algoritmo VHACD (</a:t>
            </a:r>
            <a:r>
              <a:rPr lang="es-ES" sz="2200" dirty="0" err="1">
                <a:latin typeface="Univers" panose="020B0503020202020204" pitchFamily="34" charset="0"/>
              </a:rPr>
              <a:t>Volumetric</a:t>
            </a:r>
            <a:r>
              <a:rPr lang="es-ES" sz="2200" dirty="0">
                <a:latin typeface="Univers" panose="020B0503020202020204" pitchFamily="34" charset="0"/>
              </a:rPr>
              <a:t> </a:t>
            </a:r>
            <a:r>
              <a:rPr lang="es-ES" sz="2200" dirty="0" err="1">
                <a:latin typeface="Univers" panose="020B0503020202020204" pitchFamily="34" charset="0"/>
              </a:rPr>
              <a:t>Hierarchical</a:t>
            </a:r>
            <a:r>
              <a:rPr lang="es-ES" sz="2200" dirty="0">
                <a:latin typeface="Univers" panose="020B0503020202020204" pitchFamily="34" charset="0"/>
              </a:rPr>
              <a:t> </a:t>
            </a:r>
            <a:r>
              <a:rPr lang="es-ES" sz="2200" dirty="0" err="1">
                <a:latin typeface="Univers" panose="020B0503020202020204" pitchFamily="34" charset="0"/>
              </a:rPr>
              <a:t>Approximate</a:t>
            </a:r>
            <a:r>
              <a:rPr lang="es-ES" sz="2200" dirty="0">
                <a:latin typeface="Univers" panose="020B0503020202020204" pitchFamily="34" charset="0"/>
              </a:rPr>
              <a:t> </a:t>
            </a:r>
            <a:r>
              <a:rPr lang="es-ES" sz="2200" dirty="0" err="1">
                <a:latin typeface="Univers" panose="020B0503020202020204" pitchFamily="34" charset="0"/>
              </a:rPr>
              <a:t>Convex</a:t>
            </a:r>
            <a:r>
              <a:rPr lang="es-ES" sz="2200" dirty="0">
                <a:latin typeface="Univers" panose="020B0503020202020204" pitchFamily="34" charset="0"/>
              </a:rPr>
              <a:t> </a:t>
            </a:r>
            <a:r>
              <a:rPr lang="es-ES" sz="2200" dirty="0" err="1">
                <a:latin typeface="Univers" panose="020B0503020202020204" pitchFamily="34" charset="0"/>
              </a:rPr>
              <a:t>Decomposition</a:t>
            </a:r>
            <a:r>
              <a:rPr lang="es-ES" sz="2200" dirty="0">
                <a:latin typeface="Univers" panose="020B0503020202020204" pitchFamily="34" charset="0"/>
              </a:rPr>
              <a:t>, K. </a:t>
            </a:r>
            <a:r>
              <a:rPr lang="es-ES" sz="2200" dirty="0" err="1">
                <a:latin typeface="Univers" panose="020B0503020202020204" pitchFamily="34" charset="0"/>
              </a:rPr>
              <a:t>Mamou</a:t>
            </a:r>
            <a:r>
              <a:rPr lang="es-ES" sz="2200" dirty="0">
                <a:latin typeface="Univers" panose="020B0503020202020204" pitchFamily="34" charset="0"/>
              </a:rPr>
              <a:t> 2016)</a:t>
            </a:r>
          </a:p>
          <a:p>
            <a:pPr algn="just">
              <a:spcBef>
                <a:spcPct val="0"/>
              </a:spcBef>
              <a:buFont typeface="CommonBullets"/>
              <a:buChar char="!"/>
            </a:pPr>
            <a:endParaRPr lang="es-ES_tradnl" sz="2200" dirty="0">
              <a:latin typeface="Univers" panose="020B0503020202020204" pitchFamily="34" charset="0"/>
              <a:sym typeface="Symbol" panose="05050102010706020507" pitchFamily="18" charset="2"/>
            </a:endParaRPr>
          </a:p>
          <a:p>
            <a:pPr algn="just">
              <a:spcBef>
                <a:spcPct val="0"/>
              </a:spcBef>
              <a:buFont typeface="CommonBullets"/>
              <a:buChar char="!"/>
            </a:pP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9090A41C-DAC5-E316-DDB3-ADF8AE3B84F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139</a:t>
            </a:fld>
            <a:endParaRPr lang="en-US" altLang="es-ES" sz="1400" dirty="0"/>
          </a:p>
        </p:txBody>
      </p:sp>
      <p:pic>
        <p:nvPicPr>
          <p:cNvPr id="11" name="Imagen 10">
            <a:extLst>
              <a:ext uri="{FF2B5EF4-FFF2-40B4-BE49-F238E27FC236}">
                <a16:creationId xmlns:a16="http://schemas.microsoft.com/office/drawing/2014/main" id="{3C31D434-D181-826C-A343-E77DA1520681}"/>
              </a:ext>
            </a:extLst>
          </p:cNvPr>
          <p:cNvPicPr>
            <a:picLocks noChangeAspect="1"/>
          </p:cNvPicPr>
          <p:nvPr/>
        </p:nvPicPr>
        <p:blipFill>
          <a:blip r:embed="rId4"/>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4D5219CA-F590-3501-D7D9-07A464B06330}"/>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6" name="Imagen 5">
            <a:extLst>
              <a:ext uri="{FF2B5EF4-FFF2-40B4-BE49-F238E27FC236}">
                <a16:creationId xmlns:a16="http://schemas.microsoft.com/office/drawing/2014/main" id="{A445D688-F12E-53A9-3021-A0781418EAEF}"/>
              </a:ext>
            </a:extLst>
          </p:cNvPr>
          <p:cNvPicPr>
            <a:picLocks noChangeAspect="1"/>
          </p:cNvPicPr>
          <p:nvPr/>
        </p:nvPicPr>
        <p:blipFill>
          <a:blip r:embed="rId5"/>
          <a:stretch>
            <a:fillRect/>
          </a:stretch>
        </p:blipFill>
        <p:spPr>
          <a:xfrm>
            <a:off x="714095" y="3884830"/>
            <a:ext cx="2895777" cy="1695089"/>
          </a:xfrm>
          <a:prstGeom prst="rect">
            <a:avLst/>
          </a:prstGeom>
        </p:spPr>
      </p:pic>
      <p:sp>
        <p:nvSpPr>
          <p:cNvPr id="12" name="Text Box 14">
            <a:extLst>
              <a:ext uri="{FF2B5EF4-FFF2-40B4-BE49-F238E27FC236}">
                <a16:creationId xmlns:a16="http://schemas.microsoft.com/office/drawing/2014/main" id="{716F1CDF-DABF-D9ED-84AA-678FD769CA08}"/>
              </a:ext>
            </a:extLst>
          </p:cNvPr>
          <p:cNvSpPr txBox="1">
            <a:spLocks noChangeArrowheads="1"/>
          </p:cNvSpPr>
          <p:nvPr/>
        </p:nvSpPr>
        <p:spPr bwMode="auto">
          <a:xfrm>
            <a:off x="626744" y="5590310"/>
            <a:ext cx="29764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Se han creado tres formas convexas para este busto</a:t>
            </a:r>
          </a:p>
        </p:txBody>
      </p:sp>
      <p:pic>
        <p:nvPicPr>
          <p:cNvPr id="14" name="Imagen 13">
            <a:extLst>
              <a:ext uri="{FF2B5EF4-FFF2-40B4-BE49-F238E27FC236}">
                <a16:creationId xmlns:a16="http://schemas.microsoft.com/office/drawing/2014/main" id="{97D53591-167E-77D1-BD4E-DF44226EF8D1}"/>
              </a:ext>
            </a:extLst>
          </p:cNvPr>
          <p:cNvPicPr>
            <a:picLocks noChangeAspect="1"/>
          </p:cNvPicPr>
          <p:nvPr/>
        </p:nvPicPr>
        <p:blipFill>
          <a:blip r:embed="rId6"/>
          <a:stretch>
            <a:fillRect/>
          </a:stretch>
        </p:blipFill>
        <p:spPr>
          <a:xfrm>
            <a:off x="4178625" y="3241964"/>
            <a:ext cx="4610500" cy="3314987"/>
          </a:xfrm>
          <a:prstGeom prst="rect">
            <a:avLst/>
          </a:prstGeom>
        </p:spPr>
      </p:pic>
      <p:cxnSp>
        <p:nvCxnSpPr>
          <p:cNvPr id="16" name="Conector recto de flecha 15">
            <a:extLst>
              <a:ext uri="{FF2B5EF4-FFF2-40B4-BE49-F238E27FC236}">
                <a16:creationId xmlns:a16="http://schemas.microsoft.com/office/drawing/2014/main" id="{D69C33B2-966A-EF0D-EA01-186694FBD4E1}"/>
              </a:ext>
            </a:extLst>
          </p:cNvPr>
          <p:cNvCxnSpPr>
            <a:cxnSpLocks/>
          </p:cNvCxnSpPr>
          <p:nvPr/>
        </p:nvCxnSpPr>
        <p:spPr bwMode="auto">
          <a:xfrm flipH="1">
            <a:off x="7585364" y="4582391"/>
            <a:ext cx="1455999" cy="981440"/>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27477460"/>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0B89A-F024-80EF-761B-EFB70412F125}"/>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034936FD-C288-B7AD-C3BB-B0D1711BBC08}"/>
              </a:ext>
            </a:extLst>
          </p:cNvPr>
          <p:cNvSpPr>
            <a:spLocks noChangeArrowheads="1"/>
          </p:cNvSpPr>
          <p:nvPr/>
        </p:nvSpPr>
        <p:spPr bwMode="auto">
          <a:xfrm>
            <a:off x="555471" y="428618"/>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Tipos de datos compuestos</a:t>
            </a:r>
          </a:p>
          <a:p>
            <a:pPr marL="966788" lvl="1" indent="-342900" algn="just">
              <a:spcBef>
                <a:spcPct val="0"/>
              </a:spcBef>
              <a:buFont typeface="Courier New" panose="02070309020205020404" pitchFamily="49" charset="0"/>
              <a:buChar char="o"/>
            </a:pPr>
            <a:r>
              <a:rPr lang="es-ES_tradnl" altLang="es-ES" sz="2000" dirty="0">
                <a:solidFill>
                  <a:srgbClr val="008080"/>
                </a:solidFill>
                <a:latin typeface="Univers" panose="020B0503020202020204" pitchFamily="34" charset="0"/>
              </a:rPr>
              <a:t>Vector3, Vector3i</a:t>
            </a: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1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altLang="es-ES" sz="2000" dirty="0">
                <a:solidFill>
                  <a:srgbClr val="008080"/>
                </a:solidFill>
                <a:latin typeface="Univers" panose="020B0503020202020204" pitchFamily="34" charset="0"/>
              </a:rPr>
              <a:t>Plane (normal, distancia desde origen según la  normal) o        Plane (tres puntos)</a:t>
            </a: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1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altLang="es-ES" sz="2000" dirty="0">
                <a:solidFill>
                  <a:srgbClr val="008080"/>
                </a:solidFill>
                <a:latin typeface="Univers" panose="020B0503020202020204" pitchFamily="34" charset="0"/>
              </a:rPr>
              <a:t> </a:t>
            </a: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CFBD5AFA-C454-93A0-610A-F84EFF5EAAE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8" name="CuadroTexto 7">
            <a:extLst>
              <a:ext uri="{FF2B5EF4-FFF2-40B4-BE49-F238E27FC236}">
                <a16:creationId xmlns:a16="http://schemas.microsoft.com/office/drawing/2014/main" id="{5424DD86-FD88-3CF5-B204-4042DBA01820}"/>
              </a:ext>
            </a:extLst>
          </p:cNvPr>
          <p:cNvSpPr txBox="1"/>
          <p:nvPr/>
        </p:nvSpPr>
        <p:spPr>
          <a:xfrm>
            <a:off x="1200545" y="1833531"/>
            <a:ext cx="6310148" cy="369332"/>
          </a:xfrm>
          <a:prstGeom prst="rect">
            <a:avLst/>
          </a:prstGeom>
          <a:noFill/>
          <a:ln w="15875">
            <a:solidFill>
              <a:schemeClr val="tx1"/>
            </a:solidFill>
          </a:ln>
        </p:spPr>
        <p:txBody>
          <a:bodyPr wrap="square" rtlCol="0">
            <a:spAutoFit/>
          </a:bodyPr>
          <a:lstStyle/>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punto1 = Vector3 (1.25, 10.5, 20.0) </a:t>
            </a:r>
          </a:p>
        </p:txBody>
      </p:sp>
      <p:sp>
        <p:nvSpPr>
          <p:cNvPr id="5" name="CuadroTexto 4">
            <a:extLst>
              <a:ext uri="{FF2B5EF4-FFF2-40B4-BE49-F238E27FC236}">
                <a16:creationId xmlns:a16="http://schemas.microsoft.com/office/drawing/2014/main" id="{88BC2634-B963-EE95-35B6-FF5E0F176287}"/>
              </a:ext>
            </a:extLst>
          </p:cNvPr>
          <p:cNvSpPr txBox="1"/>
          <p:nvPr/>
        </p:nvSpPr>
        <p:spPr>
          <a:xfrm>
            <a:off x="1181882" y="3935824"/>
            <a:ext cx="6310148" cy="369332"/>
          </a:xfrm>
          <a:prstGeom prst="rect">
            <a:avLst/>
          </a:prstGeom>
          <a:noFill/>
          <a:ln w="15875">
            <a:solidFill>
              <a:schemeClr val="tx1"/>
            </a:solidFill>
          </a:ln>
        </p:spPr>
        <p:txBody>
          <a:bodyPr wrap="square" rtlCol="0">
            <a:spAutoFit/>
          </a:bodyPr>
          <a:lstStyle/>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punto2 = Vector3i (1, 10, 20) </a:t>
            </a:r>
          </a:p>
        </p:txBody>
      </p:sp>
      <p:sp>
        <p:nvSpPr>
          <p:cNvPr id="6" name="CuadroTexto 5">
            <a:extLst>
              <a:ext uri="{FF2B5EF4-FFF2-40B4-BE49-F238E27FC236}">
                <a16:creationId xmlns:a16="http://schemas.microsoft.com/office/drawing/2014/main" id="{8CEFA09B-3DEC-D045-E07D-0EBBBDC876E9}"/>
              </a:ext>
            </a:extLst>
          </p:cNvPr>
          <p:cNvSpPr txBox="1"/>
          <p:nvPr/>
        </p:nvSpPr>
        <p:spPr>
          <a:xfrm>
            <a:off x="1051257" y="5332319"/>
            <a:ext cx="6310148" cy="369332"/>
          </a:xfrm>
          <a:prstGeom prst="rect">
            <a:avLst/>
          </a:prstGeom>
          <a:noFill/>
          <a:ln w="15875">
            <a:solidFill>
              <a:schemeClr val="tx1"/>
            </a:solidFill>
          </a:ln>
        </p:spPr>
        <p:txBody>
          <a:bodyPr wrap="square" rtlCol="0">
            <a:spAutoFit/>
          </a:bodyPr>
          <a:lstStyle/>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plano = Plane (Vector3(1.0, 0.0, 0.0), 4) </a:t>
            </a:r>
          </a:p>
        </p:txBody>
      </p:sp>
      <p:sp>
        <p:nvSpPr>
          <p:cNvPr id="7" name="CuadroTexto 6">
            <a:extLst>
              <a:ext uri="{FF2B5EF4-FFF2-40B4-BE49-F238E27FC236}">
                <a16:creationId xmlns:a16="http://schemas.microsoft.com/office/drawing/2014/main" id="{D1366448-D266-2587-F4A4-E1482535C206}"/>
              </a:ext>
            </a:extLst>
          </p:cNvPr>
          <p:cNvSpPr txBox="1"/>
          <p:nvPr/>
        </p:nvSpPr>
        <p:spPr>
          <a:xfrm>
            <a:off x="1041925" y="5805985"/>
            <a:ext cx="8826500" cy="369332"/>
          </a:xfrm>
          <a:prstGeom prst="rect">
            <a:avLst/>
          </a:prstGeom>
          <a:noFill/>
          <a:ln w="15875">
            <a:solidFill>
              <a:schemeClr val="tx1"/>
            </a:solidFill>
          </a:ln>
        </p:spPr>
        <p:txBody>
          <a:bodyPr wrap="square" rtlCol="0">
            <a:spAutoFit/>
          </a:bodyPr>
          <a:lstStyle/>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plano = Plane (Vector3(3.0,4.0,0.0), Vector3(6.0,0.0,1.0), Vector3(0.0,0.0,-1.0)</a:t>
            </a:r>
          </a:p>
        </p:txBody>
      </p:sp>
      <p:sp>
        <p:nvSpPr>
          <p:cNvPr id="10" name="CuadroTexto 9">
            <a:extLst>
              <a:ext uri="{FF2B5EF4-FFF2-40B4-BE49-F238E27FC236}">
                <a16:creationId xmlns:a16="http://schemas.microsoft.com/office/drawing/2014/main" id="{192DC458-3BFF-FF9B-10F4-CBD9894C62F2}"/>
              </a:ext>
            </a:extLst>
          </p:cNvPr>
          <p:cNvSpPr txBox="1"/>
          <p:nvPr/>
        </p:nvSpPr>
        <p:spPr>
          <a:xfrm>
            <a:off x="1200545" y="2314833"/>
            <a:ext cx="8251365" cy="1477328"/>
          </a:xfrm>
          <a:prstGeom prst="rect">
            <a:avLst/>
          </a:prstGeom>
          <a:noFill/>
          <a:ln w="15875">
            <a:solidFill>
              <a:schemeClr val="tx1"/>
            </a:solidFill>
          </a:ln>
        </p:spPr>
        <p:txBody>
          <a:bodyPr wrap="square" rtlCol="0">
            <a:spAutoFit/>
          </a:bodyPr>
          <a:lstStyle/>
          <a:p>
            <a:r>
              <a:rPr lang="en-US" sz="1800" dirty="0" err="1">
                <a:solidFill>
                  <a:srgbClr val="D60093"/>
                </a:solidFill>
                <a:latin typeface="Univers" panose="020B0503020202020204" pitchFamily="34" charset="0"/>
              </a:rPr>
              <a:t>func</a:t>
            </a:r>
            <a:r>
              <a:rPr lang="en-US" sz="1800" dirty="0">
                <a:solidFill>
                  <a:srgbClr val="D60093"/>
                </a:solidFill>
                <a:latin typeface="Univers" panose="020B0503020202020204" pitchFamily="34" charset="0"/>
              </a:rPr>
              <a:t> _ready(): </a:t>
            </a:r>
          </a:p>
          <a:p>
            <a:r>
              <a:rPr lang="en-US" sz="1800" dirty="0">
                <a:solidFill>
                  <a:srgbClr val="D60093"/>
                </a:solidFill>
                <a:latin typeface="Univers" panose="020B0503020202020204" pitchFamily="34" charset="0"/>
              </a:rPr>
              <a:t>       print(punto1)	</a:t>
            </a:r>
          </a:p>
          <a:p>
            <a:r>
              <a:rPr lang="en-US" sz="1800" dirty="0">
                <a:solidFill>
                  <a:srgbClr val="D60093"/>
                </a:solidFill>
                <a:latin typeface="Univers" panose="020B0503020202020204" pitchFamily="34" charset="0"/>
              </a:rPr>
              <a:t>       print(punto1.x)</a:t>
            </a:r>
            <a:r>
              <a:rPr lang="en-US" sz="1800" dirty="0">
                <a:solidFill>
                  <a:schemeClr val="bg2">
                    <a:lumMod val="75000"/>
                  </a:schemeClr>
                </a:solidFill>
                <a:latin typeface="Univers" panose="020B0503020202020204" pitchFamily="34" charset="0"/>
              </a:rPr>
              <a:t>	# acceder a </a:t>
            </a:r>
            <a:r>
              <a:rPr lang="en-US" sz="1800" dirty="0" err="1">
                <a:solidFill>
                  <a:schemeClr val="bg2">
                    <a:lumMod val="75000"/>
                  </a:schemeClr>
                </a:solidFill>
                <a:latin typeface="Univers" panose="020B0503020202020204" pitchFamily="34" charset="0"/>
              </a:rPr>
              <a:t>una</a:t>
            </a:r>
            <a:r>
              <a:rPr lang="en-US" sz="1800" dirty="0">
                <a:solidFill>
                  <a:schemeClr val="bg2">
                    <a:lumMod val="75000"/>
                  </a:schemeClr>
                </a:solidFill>
                <a:latin typeface="Univers" panose="020B0503020202020204" pitchFamily="34" charset="0"/>
              </a:rPr>
              <a:t> sola </a:t>
            </a:r>
            <a:r>
              <a:rPr lang="en-US" sz="1800" dirty="0" err="1">
                <a:solidFill>
                  <a:schemeClr val="bg2">
                    <a:lumMod val="75000"/>
                  </a:schemeClr>
                </a:solidFill>
                <a:latin typeface="Univers" panose="020B0503020202020204" pitchFamily="34" charset="0"/>
              </a:rPr>
              <a:t>componente</a:t>
            </a:r>
            <a:endParaRPr lang="en-US" sz="1800" dirty="0">
              <a:solidFill>
                <a:schemeClr val="bg2">
                  <a:lumMod val="75000"/>
                </a:schemeClr>
              </a:solidFill>
              <a:latin typeface="Univers" panose="020B0503020202020204" pitchFamily="34" charset="0"/>
            </a:endParaRPr>
          </a:p>
          <a:p>
            <a:r>
              <a:rPr lang="en-US" sz="1800" dirty="0">
                <a:solidFill>
                  <a:schemeClr val="bg2">
                    <a:lumMod val="75000"/>
                  </a:schemeClr>
                </a:solidFill>
                <a:latin typeface="Univers" panose="020B0503020202020204" pitchFamily="34" charset="0"/>
              </a:rPr>
              <a:t>       </a:t>
            </a:r>
            <a:r>
              <a:rPr lang="en-US" sz="1800" dirty="0">
                <a:solidFill>
                  <a:srgbClr val="D60093"/>
                </a:solidFill>
                <a:latin typeface="Univers" panose="020B0503020202020204" pitchFamily="34" charset="0"/>
              </a:rPr>
              <a:t>print(punto1.y)</a:t>
            </a:r>
          </a:p>
          <a:p>
            <a:r>
              <a:rPr lang="en-US" sz="1800" dirty="0">
                <a:solidFill>
                  <a:srgbClr val="D60093"/>
                </a:solidFill>
                <a:latin typeface="Univers" panose="020B0503020202020204" pitchFamily="34" charset="0"/>
              </a:rPr>
              <a:t>       print(punto1.z)</a:t>
            </a:r>
            <a:endParaRPr lang="es-ES" sz="1800" dirty="0">
              <a:solidFill>
                <a:srgbClr val="D60093"/>
              </a:solidFill>
              <a:latin typeface="Univers" panose="020B0503020202020204" pitchFamily="34" charset="0"/>
            </a:endParaRPr>
          </a:p>
        </p:txBody>
      </p:sp>
      <p:sp>
        <p:nvSpPr>
          <p:cNvPr id="9" name="5 Marcador de número de diapositiva">
            <a:extLst>
              <a:ext uri="{FF2B5EF4-FFF2-40B4-BE49-F238E27FC236}">
                <a16:creationId xmlns:a16="http://schemas.microsoft.com/office/drawing/2014/main" id="{631CB5CB-1CB6-5DD8-8D1E-5A7348D52776}"/>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14</a:t>
            </a:fld>
            <a:endParaRPr lang="en-US" altLang="es-ES" sz="1400" dirty="0"/>
          </a:p>
        </p:txBody>
      </p:sp>
      <p:pic>
        <p:nvPicPr>
          <p:cNvPr id="11" name="Imagen 10">
            <a:extLst>
              <a:ext uri="{FF2B5EF4-FFF2-40B4-BE49-F238E27FC236}">
                <a16:creationId xmlns:a16="http://schemas.microsoft.com/office/drawing/2014/main" id="{2A15C452-994A-7981-058E-C60E9A2B0792}"/>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5BCF7B52-D4F2-6E2E-8316-E65103ACEE51}"/>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6834768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3936-9188-94EA-B918-7C6B92560615}"/>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DAED3E74-C035-0E3F-1D39-A824A8D5E55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AED2DE22-82FD-329C-BED7-0A7F2D854540}"/>
              </a:ext>
            </a:extLst>
          </p:cNvPr>
          <p:cNvSpPr>
            <a:spLocks noChangeArrowheads="1"/>
          </p:cNvSpPr>
          <p:nvPr/>
        </p:nvSpPr>
        <p:spPr bwMode="auto">
          <a:xfrm>
            <a:off x="546101" y="381938"/>
            <a:ext cx="8818489" cy="286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Nodo </a:t>
            </a:r>
            <a:r>
              <a:rPr lang="es-ES" sz="2400" dirty="0">
                <a:solidFill>
                  <a:srgbClr val="008080"/>
                </a:solidFill>
                <a:latin typeface="Univers" panose="020B0503020202020204" pitchFamily="34" charset="0"/>
              </a:rPr>
              <a:t>RayCast3D</a:t>
            </a:r>
            <a:endParaRPr lang="es-ES" sz="2200" dirty="0">
              <a:solidFill>
                <a:srgbClr val="008080"/>
              </a:solidFill>
              <a:latin typeface="Univers" panose="020B0503020202020204" pitchFamily="34" charset="0"/>
            </a:endParaRPr>
          </a:p>
          <a:p>
            <a:pPr marL="0" indent="0" algn="just">
              <a:spcBef>
                <a:spcPct val="0"/>
              </a:spcBef>
              <a:buNone/>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a:latin typeface="Univers" panose="020B0503020202020204" pitchFamily="34" charset="0"/>
              </a:rPr>
              <a:t>Proyecta un rayo sobre la escena desde su origen según una dirección dada y devuelve el objeto más cercano que interseca</a:t>
            </a:r>
          </a:p>
          <a:p>
            <a:pPr marL="966788" lvl="1" indent="-342900">
              <a:spcBef>
                <a:spcPct val="0"/>
              </a:spcBef>
              <a:buFont typeface="Courier New" panose="02070309020205020404" pitchFamily="49" charset="0"/>
              <a:buChar char="o"/>
            </a:pPr>
            <a:endParaRPr lang="es-ES" sz="10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a:latin typeface="Univers" panose="020B0503020202020204" pitchFamily="34" charset="0"/>
              </a:rPr>
              <a:t>Para hacer selección se hace hijo de un nodo </a:t>
            </a:r>
            <a:r>
              <a:rPr lang="es-ES" sz="2200" dirty="0">
                <a:solidFill>
                  <a:srgbClr val="008080"/>
                </a:solidFill>
                <a:latin typeface="Univers" panose="020B0503020202020204" pitchFamily="34" charset="0"/>
              </a:rPr>
              <a:t>Camera3D</a:t>
            </a:r>
            <a:r>
              <a:rPr lang="es-ES" sz="2200" dirty="0">
                <a:latin typeface="Univers" panose="020B0503020202020204" pitchFamily="34" charset="0"/>
              </a:rPr>
              <a:t>, la posición origen será la propia de la </a:t>
            </a:r>
            <a:r>
              <a:rPr lang="es-ES" sz="2200" dirty="0">
                <a:solidFill>
                  <a:srgbClr val="008080"/>
                </a:solidFill>
                <a:latin typeface="Univers" panose="020B0503020202020204" pitchFamily="34" charset="0"/>
              </a:rPr>
              <a:t>Camera3D</a:t>
            </a:r>
            <a:r>
              <a:rPr lang="es-ES" sz="2200" dirty="0">
                <a:latin typeface="Univers" panose="020B0503020202020204" pitchFamily="34" charset="0"/>
              </a:rPr>
              <a:t> </a:t>
            </a:r>
          </a:p>
          <a:p>
            <a:pPr marL="966788" lvl="1" indent="-342900">
              <a:spcBef>
                <a:spcPct val="0"/>
              </a:spcBef>
              <a:buFont typeface="Courier New" panose="02070309020205020404" pitchFamily="49" charset="0"/>
              <a:buChar char="o"/>
            </a:pPr>
            <a:endParaRPr lang="es-ES"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a:latin typeface="Univers" panose="020B0503020202020204" pitchFamily="34" charset="0"/>
              </a:rPr>
              <a:t>Ray Casting original (figura)</a:t>
            </a:r>
          </a:p>
          <a:p>
            <a:pPr marL="966788" lvl="1" indent="-342900">
              <a:spcBef>
                <a:spcPct val="0"/>
              </a:spcBef>
              <a:buFont typeface="Courier New" panose="02070309020205020404" pitchFamily="49" charset="0"/>
              <a:buChar char="o"/>
            </a:pPr>
            <a:endParaRPr lang="es-ES" sz="20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latin typeface="Univers" panose="020B0503020202020204" pitchFamily="34" charset="0"/>
            </a:endParaRPr>
          </a:p>
          <a:p>
            <a:pPr marL="623888" lvl="1" indent="0">
              <a:spcBef>
                <a:spcPct val="0"/>
              </a:spcBef>
              <a:buNone/>
            </a:pPr>
            <a:endParaRPr lang="es-ES"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sym typeface="Symbol" panose="05050102010706020507" pitchFamily="18" charset="2"/>
            </a:endParaRPr>
          </a:p>
          <a:p>
            <a:pPr algn="just">
              <a:spcBef>
                <a:spcPct val="0"/>
              </a:spcBef>
              <a:buFont typeface="CommonBullets"/>
              <a:buChar char="!"/>
            </a:pP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88B36820-4412-C48D-2ABD-A7DC4FE9878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140</a:t>
            </a:fld>
            <a:endParaRPr lang="en-US" altLang="es-ES" sz="1400" dirty="0"/>
          </a:p>
        </p:txBody>
      </p:sp>
      <p:sp>
        <p:nvSpPr>
          <p:cNvPr id="4" name="Line 5">
            <a:extLst>
              <a:ext uri="{FF2B5EF4-FFF2-40B4-BE49-F238E27FC236}">
                <a16:creationId xmlns:a16="http://schemas.microsoft.com/office/drawing/2014/main" id="{AA25D990-54C4-EDF3-2E28-0CF39438F8C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1" name="Imagen 10">
            <a:extLst>
              <a:ext uri="{FF2B5EF4-FFF2-40B4-BE49-F238E27FC236}">
                <a16:creationId xmlns:a16="http://schemas.microsoft.com/office/drawing/2014/main" id="{4FD665EB-1C13-0013-973D-BF1799BF7670}"/>
              </a:ext>
            </a:extLst>
          </p:cNvPr>
          <p:cNvPicPr>
            <a:picLocks noChangeAspect="1"/>
          </p:cNvPicPr>
          <p:nvPr/>
        </p:nvPicPr>
        <p:blipFill>
          <a:blip r:embed="rId3"/>
          <a:stretch>
            <a:fillRect/>
          </a:stretch>
        </p:blipFill>
        <p:spPr>
          <a:xfrm>
            <a:off x="9364590" y="6192416"/>
            <a:ext cx="511909" cy="457200"/>
          </a:xfrm>
          <a:prstGeom prst="rect">
            <a:avLst/>
          </a:prstGeom>
        </p:spPr>
      </p:pic>
      <p:grpSp>
        <p:nvGrpSpPr>
          <p:cNvPr id="6" name="Grupo 5">
            <a:extLst>
              <a:ext uri="{FF2B5EF4-FFF2-40B4-BE49-F238E27FC236}">
                <a16:creationId xmlns:a16="http://schemas.microsoft.com/office/drawing/2014/main" id="{56902D51-1144-48F9-C21F-D97D72EE1A79}"/>
              </a:ext>
            </a:extLst>
          </p:cNvPr>
          <p:cNvGrpSpPr/>
          <p:nvPr/>
        </p:nvGrpSpPr>
        <p:grpSpPr>
          <a:xfrm>
            <a:off x="1216576" y="3883570"/>
            <a:ext cx="8103637" cy="2763416"/>
            <a:chOff x="1216576" y="4094584"/>
            <a:chExt cx="8103637" cy="2763416"/>
          </a:xfrm>
        </p:grpSpPr>
        <p:grpSp>
          <p:nvGrpSpPr>
            <p:cNvPr id="43" name="Group 7">
              <a:extLst>
                <a:ext uri="{FF2B5EF4-FFF2-40B4-BE49-F238E27FC236}">
                  <a16:creationId xmlns:a16="http://schemas.microsoft.com/office/drawing/2014/main" id="{FF2DA686-3BBD-7460-1A4D-7DBC11256588}"/>
                </a:ext>
              </a:extLst>
            </p:cNvPr>
            <p:cNvGrpSpPr>
              <a:grpSpLocks/>
            </p:cNvGrpSpPr>
            <p:nvPr/>
          </p:nvGrpSpPr>
          <p:grpSpPr bwMode="auto">
            <a:xfrm>
              <a:off x="5235952" y="4094584"/>
              <a:ext cx="1691873" cy="2763416"/>
              <a:chOff x="3216" y="2142"/>
              <a:chExt cx="960" cy="1386"/>
            </a:xfrm>
          </p:grpSpPr>
          <p:sp>
            <p:nvSpPr>
              <p:cNvPr id="44" name="Line 8">
                <a:extLst>
                  <a:ext uri="{FF2B5EF4-FFF2-40B4-BE49-F238E27FC236}">
                    <a16:creationId xmlns:a16="http://schemas.microsoft.com/office/drawing/2014/main" id="{56F6B4AB-3DCB-33AB-8989-D0491D953163}"/>
                  </a:ext>
                </a:extLst>
              </p:cNvPr>
              <p:cNvSpPr>
                <a:spLocks noChangeShapeType="1"/>
              </p:cNvSpPr>
              <p:nvPr/>
            </p:nvSpPr>
            <p:spPr bwMode="auto">
              <a:xfrm flipH="1">
                <a:off x="3216" y="2332"/>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45" name="Line 9">
                <a:extLst>
                  <a:ext uri="{FF2B5EF4-FFF2-40B4-BE49-F238E27FC236}">
                    <a16:creationId xmlns:a16="http://schemas.microsoft.com/office/drawing/2014/main" id="{B0A58AD0-7B9B-2321-ABB4-5C6CF7D7FED5}"/>
                  </a:ext>
                </a:extLst>
              </p:cNvPr>
              <p:cNvSpPr>
                <a:spLocks noChangeShapeType="1"/>
              </p:cNvSpPr>
              <p:nvPr/>
            </p:nvSpPr>
            <p:spPr bwMode="auto">
              <a:xfrm flipH="1">
                <a:off x="3216" y="2428"/>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46" name="Line 10">
                <a:extLst>
                  <a:ext uri="{FF2B5EF4-FFF2-40B4-BE49-F238E27FC236}">
                    <a16:creationId xmlns:a16="http://schemas.microsoft.com/office/drawing/2014/main" id="{C91BAB2F-10D8-DA24-03EA-FE1B15A0212F}"/>
                  </a:ext>
                </a:extLst>
              </p:cNvPr>
              <p:cNvSpPr>
                <a:spLocks noChangeShapeType="1"/>
              </p:cNvSpPr>
              <p:nvPr/>
            </p:nvSpPr>
            <p:spPr bwMode="auto">
              <a:xfrm flipH="1">
                <a:off x="3216" y="2524"/>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47" name="Line 11">
                <a:extLst>
                  <a:ext uri="{FF2B5EF4-FFF2-40B4-BE49-F238E27FC236}">
                    <a16:creationId xmlns:a16="http://schemas.microsoft.com/office/drawing/2014/main" id="{235C69C5-A9EC-EF27-68F4-04D1789AA80F}"/>
                  </a:ext>
                </a:extLst>
              </p:cNvPr>
              <p:cNvSpPr>
                <a:spLocks noChangeShapeType="1"/>
              </p:cNvSpPr>
              <p:nvPr/>
            </p:nvSpPr>
            <p:spPr bwMode="auto">
              <a:xfrm flipH="1">
                <a:off x="3216" y="2620"/>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48" name="Line 12">
                <a:extLst>
                  <a:ext uri="{FF2B5EF4-FFF2-40B4-BE49-F238E27FC236}">
                    <a16:creationId xmlns:a16="http://schemas.microsoft.com/office/drawing/2014/main" id="{C4D4A1AF-1810-5143-0083-975481A9EDB2}"/>
                  </a:ext>
                </a:extLst>
              </p:cNvPr>
              <p:cNvSpPr>
                <a:spLocks noChangeShapeType="1"/>
              </p:cNvSpPr>
              <p:nvPr/>
            </p:nvSpPr>
            <p:spPr bwMode="auto">
              <a:xfrm flipH="1">
                <a:off x="3216" y="2716"/>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49" name="Line 13">
                <a:extLst>
                  <a:ext uri="{FF2B5EF4-FFF2-40B4-BE49-F238E27FC236}">
                    <a16:creationId xmlns:a16="http://schemas.microsoft.com/office/drawing/2014/main" id="{4D5FC053-71B5-A6DD-3301-3E8CAC2B541D}"/>
                  </a:ext>
                </a:extLst>
              </p:cNvPr>
              <p:cNvSpPr>
                <a:spLocks noChangeShapeType="1"/>
              </p:cNvSpPr>
              <p:nvPr/>
            </p:nvSpPr>
            <p:spPr bwMode="auto">
              <a:xfrm flipH="1">
                <a:off x="3216" y="2812"/>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0" name="Line 14">
                <a:extLst>
                  <a:ext uri="{FF2B5EF4-FFF2-40B4-BE49-F238E27FC236}">
                    <a16:creationId xmlns:a16="http://schemas.microsoft.com/office/drawing/2014/main" id="{A5259855-3B1D-C065-64B7-8F810946A2F6}"/>
                  </a:ext>
                </a:extLst>
              </p:cNvPr>
              <p:cNvSpPr>
                <a:spLocks noChangeShapeType="1"/>
              </p:cNvSpPr>
              <p:nvPr/>
            </p:nvSpPr>
            <p:spPr bwMode="auto">
              <a:xfrm flipH="1">
                <a:off x="3216" y="2908"/>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 name="Line 15">
                <a:extLst>
                  <a:ext uri="{FF2B5EF4-FFF2-40B4-BE49-F238E27FC236}">
                    <a16:creationId xmlns:a16="http://schemas.microsoft.com/office/drawing/2014/main" id="{E70E01A9-05E7-9B81-D8CF-E51E8A77487C}"/>
                  </a:ext>
                </a:extLst>
              </p:cNvPr>
              <p:cNvSpPr>
                <a:spLocks noChangeShapeType="1"/>
              </p:cNvSpPr>
              <p:nvPr/>
            </p:nvSpPr>
            <p:spPr bwMode="auto">
              <a:xfrm flipH="1">
                <a:off x="3216" y="3004"/>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 name="Line 16">
                <a:extLst>
                  <a:ext uri="{FF2B5EF4-FFF2-40B4-BE49-F238E27FC236}">
                    <a16:creationId xmlns:a16="http://schemas.microsoft.com/office/drawing/2014/main" id="{69E0A191-1872-F7EE-7B1B-4EAA5DB17C72}"/>
                  </a:ext>
                </a:extLst>
              </p:cNvPr>
              <p:cNvSpPr>
                <a:spLocks noChangeShapeType="1"/>
              </p:cNvSpPr>
              <p:nvPr/>
            </p:nvSpPr>
            <p:spPr bwMode="auto">
              <a:xfrm flipH="1">
                <a:off x="3216" y="2236"/>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3" name="Line 17">
                <a:extLst>
                  <a:ext uri="{FF2B5EF4-FFF2-40B4-BE49-F238E27FC236}">
                    <a16:creationId xmlns:a16="http://schemas.microsoft.com/office/drawing/2014/main" id="{3F8761A0-5E9B-DBC9-9120-725560087A5B}"/>
                  </a:ext>
                </a:extLst>
              </p:cNvPr>
              <p:cNvSpPr>
                <a:spLocks noChangeShapeType="1"/>
              </p:cNvSpPr>
              <p:nvPr/>
            </p:nvSpPr>
            <p:spPr bwMode="auto">
              <a:xfrm flipH="1">
                <a:off x="3216" y="2142"/>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4" name="Line 18">
                <a:extLst>
                  <a:ext uri="{FF2B5EF4-FFF2-40B4-BE49-F238E27FC236}">
                    <a16:creationId xmlns:a16="http://schemas.microsoft.com/office/drawing/2014/main" id="{94B0C49F-ADF8-16A3-5867-948FF97C1F56}"/>
                  </a:ext>
                </a:extLst>
              </p:cNvPr>
              <p:cNvSpPr>
                <a:spLocks noChangeShapeType="1"/>
              </p:cNvSpPr>
              <p:nvPr/>
            </p:nvSpPr>
            <p:spPr bwMode="auto">
              <a:xfrm>
                <a:off x="3216" y="2664"/>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5" name="Line 19">
                <a:extLst>
                  <a:ext uri="{FF2B5EF4-FFF2-40B4-BE49-F238E27FC236}">
                    <a16:creationId xmlns:a16="http://schemas.microsoft.com/office/drawing/2014/main" id="{FBB4C105-266F-E620-C464-E92CA4DD733A}"/>
                  </a:ext>
                </a:extLst>
              </p:cNvPr>
              <p:cNvSpPr>
                <a:spLocks noChangeShapeType="1"/>
              </p:cNvSpPr>
              <p:nvPr/>
            </p:nvSpPr>
            <p:spPr bwMode="auto">
              <a:xfrm>
                <a:off x="4176" y="2148"/>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6" name="Line 20">
                <a:extLst>
                  <a:ext uri="{FF2B5EF4-FFF2-40B4-BE49-F238E27FC236}">
                    <a16:creationId xmlns:a16="http://schemas.microsoft.com/office/drawing/2014/main" id="{3D59E0C8-DFA4-4B03-16EB-132B75C5EA22}"/>
                  </a:ext>
                </a:extLst>
              </p:cNvPr>
              <p:cNvSpPr>
                <a:spLocks noChangeShapeType="1"/>
              </p:cNvSpPr>
              <p:nvPr/>
            </p:nvSpPr>
            <p:spPr bwMode="auto">
              <a:xfrm>
                <a:off x="4080" y="2196"/>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7" name="Line 21">
                <a:extLst>
                  <a:ext uri="{FF2B5EF4-FFF2-40B4-BE49-F238E27FC236}">
                    <a16:creationId xmlns:a16="http://schemas.microsoft.com/office/drawing/2014/main" id="{56DC50C6-9EFA-AB7F-A385-21A720E7206A}"/>
                  </a:ext>
                </a:extLst>
              </p:cNvPr>
              <p:cNvSpPr>
                <a:spLocks noChangeShapeType="1"/>
              </p:cNvSpPr>
              <p:nvPr/>
            </p:nvSpPr>
            <p:spPr bwMode="auto">
              <a:xfrm>
                <a:off x="3984" y="2244"/>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8" name="Line 22">
                <a:extLst>
                  <a:ext uri="{FF2B5EF4-FFF2-40B4-BE49-F238E27FC236}">
                    <a16:creationId xmlns:a16="http://schemas.microsoft.com/office/drawing/2014/main" id="{FA9E8B82-4752-9D64-6036-74A16CE2F6F7}"/>
                  </a:ext>
                </a:extLst>
              </p:cNvPr>
              <p:cNvSpPr>
                <a:spLocks noChangeShapeType="1"/>
              </p:cNvSpPr>
              <p:nvPr/>
            </p:nvSpPr>
            <p:spPr bwMode="auto">
              <a:xfrm>
                <a:off x="3888" y="2292"/>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9" name="Line 23">
                <a:extLst>
                  <a:ext uri="{FF2B5EF4-FFF2-40B4-BE49-F238E27FC236}">
                    <a16:creationId xmlns:a16="http://schemas.microsoft.com/office/drawing/2014/main" id="{9977785A-0979-0FCB-19C9-2A09124105C1}"/>
                  </a:ext>
                </a:extLst>
              </p:cNvPr>
              <p:cNvSpPr>
                <a:spLocks noChangeShapeType="1"/>
              </p:cNvSpPr>
              <p:nvPr/>
            </p:nvSpPr>
            <p:spPr bwMode="auto">
              <a:xfrm>
                <a:off x="3792" y="2352"/>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0" name="Line 24">
                <a:extLst>
                  <a:ext uri="{FF2B5EF4-FFF2-40B4-BE49-F238E27FC236}">
                    <a16:creationId xmlns:a16="http://schemas.microsoft.com/office/drawing/2014/main" id="{0F1578E4-42DA-A6A4-30DC-2DD4E9D82D56}"/>
                  </a:ext>
                </a:extLst>
              </p:cNvPr>
              <p:cNvSpPr>
                <a:spLocks noChangeShapeType="1"/>
              </p:cNvSpPr>
              <p:nvPr/>
            </p:nvSpPr>
            <p:spPr bwMode="auto">
              <a:xfrm>
                <a:off x="3696" y="2400"/>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1" name="Line 25">
                <a:extLst>
                  <a:ext uri="{FF2B5EF4-FFF2-40B4-BE49-F238E27FC236}">
                    <a16:creationId xmlns:a16="http://schemas.microsoft.com/office/drawing/2014/main" id="{7011D515-22BA-0A98-F79B-432FB83B0D0A}"/>
                  </a:ext>
                </a:extLst>
              </p:cNvPr>
              <p:cNvSpPr>
                <a:spLocks noChangeShapeType="1"/>
              </p:cNvSpPr>
              <p:nvPr/>
            </p:nvSpPr>
            <p:spPr bwMode="auto">
              <a:xfrm>
                <a:off x="3600" y="2448"/>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2" name="Line 26">
                <a:extLst>
                  <a:ext uri="{FF2B5EF4-FFF2-40B4-BE49-F238E27FC236}">
                    <a16:creationId xmlns:a16="http://schemas.microsoft.com/office/drawing/2014/main" id="{467519D3-8904-8A99-17C4-4C22B57D9FDA}"/>
                  </a:ext>
                </a:extLst>
              </p:cNvPr>
              <p:cNvSpPr>
                <a:spLocks noChangeShapeType="1"/>
              </p:cNvSpPr>
              <p:nvPr/>
            </p:nvSpPr>
            <p:spPr bwMode="auto">
              <a:xfrm>
                <a:off x="3504" y="2496"/>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3" name="Line 27">
                <a:extLst>
                  <a:ext uri="{FF2B5EF4-FFF2-40B4-BE49-F238E27FC236}">
                    <a16:creationId xmlns:a16="http://schemas.microsoft.com/office/drawing/2014/main" id="{C7FE69E2-0CD4-15B7-6156-0F484D88014A}"/>
                  </a:ext>
                </a:extLst>
              </p:cNvPr>
              <p:cNvSpPr>
                <a:spLocks noChangeShapeType="1"/>
              </p:cNvSpPr>
              <p:nvPr/>
            </p:nvSpPr>
            <p:spPr bwMode="auto">
              <a:xfrm>
                <a:off x="3408" y="2556"/>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4" name="Line 28">
                <a:extLst>
                  <a:ext uri="{FF2B5EF4-FFF2-40B4-BE49-F238E27FC236}">
                    <a16:creationId xmlns:a16="http://schemas.microsoft.com/office/drawing/2014/main" id="{2BC6DAD1-6CB1-CD94-BDE4-C63A9D1AD562}"/>
                  </a:ext>
                </a:extLst>
              </p:cNvPr>
              <p:cNvSpPr>
                <a:spLocks noChangeShapeType="1"/>
              </p:cNvSpPr>
              <p:nvPr/>
            </p:nvSpPr>
            <p:spPr bwMode="auto">
              <a:xfrm>
                <a:off x="3312" y="2604"/>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sp>
          <p:nvSpPr>
            <p:cNvPr id="65" name="AutoShape 29">
              <a:extLst>
                <a:ext uri="{FF2B5EF4-FFF2-40B4-BE49-F238E27FC236}">
                  <a16:creationId xmlns:a16="http://schemas.microsoft.com/office/drawing/2014/main" id="{DF54FC83-8994-ED65-F432-0DD317E9CDE1}"/>
                </a:ext>
              </a:extLst>
            </p:cNvPr>
            <p:cNvSpPr>
              <a:spLocks noChangeArrowheads="1"/>
            </p:cNvSpPr>
            <p:nvPr/>
          </p:nvSpPr>
          <p:spPr bwMode="auto">
            <a:xfrm rot="8946988">
              <a:off x="6194620" y="5040818"/>
              <a:ext cx="282773" cy="162671"/>
            </a:xfrm>
            <a:prstGeom prst="parallelogram">
              <a:avLst>
                <a:gd name="adj" fmla="val 57244"/>
              </a:avLst>
            </a:prstGeom>
            <a:solidFill>
              <a:schemeClr val="tx2">
                <a:lumMod val="85000"/>
                <a:lumOff val="15000"/>
                <a:alpha val="90000"/>
              </a:schemeClr>
            </a:solidFill>
            <a:ln w="9525">
              <a:solidFill>
                <a:schemeClr val="tx2">
                  <a:lumMod val="85000"/>
                  <a:lumOff val="15000"/>
                </a:schemeClr>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p>
          </p:txBody>
        </p:sp>
        <p:sp>
          <p:nvSpPr>
            <p:cNvPr id="66" name="Oval 30">
              <a:extLst>
                <a:ext uri="{FF2B5EF4-FFF2-40B4-BE49-F238E27FC236}">
                  <a16:creationId xmlns:a16="http://schemas.microsoft.com/office/drawing/2014/main" id="{1C8F0B3D-9AF1-5D00-74A6-E03D5E07A96B}"/>
                </a:ext>
              </a:extLst>
            </p:cNvPr>
            <p:cNvSpPr>
              <a:spLocks noChangeArrowheads="1"/>
            </p:cNvSpPr>
            <p:nvPr/>
          </p:nvSpPr>
          <p:spPr bwMode="auto">
            <a:xfrm>
              <a:off x="1216576" y="5226546"/>
              <a:ext cx="3484562" cy="1122102"/>
            </a:xfrm>
            <a:prstGeom prst="ellipse">
              <a:avLst/>
            </a:prstGeom>
            <a:solidFill>
              <a:srgbClr val="FF964F">
                <a:alpha val="85000"/>
              </a:srgbClr>
            </a:solidFill>
            <a:ln>
              <a:noFill/>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a:p>
          </p:txBody>
        </p:sp>
        <p:sp>
          <p:nvSpPr>
            <p:cNvPr id="67" name="Oval 31">
              <a:extLst>
                <a:ext uri="{FF2B5EF4-FFF2-40B4-BE49-F238E27FC236}">
                  <a16:creationId xmlns:a16="http://schemas.microsoft.com/office/drawing/2014/main" id="{F94BB079-E63D-1F5F-55C0-1A8394E2FE14}"/>
                </a:ext>
              </a:extLst>
            </p:cNvPr>
            <p:cNvSpPr>
              <a:spLocks noChangeArrowheads="1"/>
            </p:cNvSpPr>
            <p:nvPr/>
          </p:nvSpPr>
          <p:spPr bwMode="auto">
            <a:xfrm>
              <a:off x="3323591" y="4973285"/>
              <a:ext cx="758422" cy="711021"/>
            </a:xfrm>
            <a:prstGeom prst="ellipse">
              <a:avLst/>
            </a:prstGeom>
            <a:gradFill rotWithShape="0">
              <a:gsLst>
                <a:gs pos="0">
                  <a:schemeClr val="tx1">
                    <a:gamma/>
                    <a:tint val="0"/>
                    <a:invGamma/>
                  </a:schemeClr>
                </a:gs>
                <a:gs pos="100000">
                  <a:schemeClr val="tx1"/>
                </a:gs>
              </a:gsLst>
              <a:path path="shape">
                <a:fillToRect l="50000" t="50000" r="50000" b="50000"/>
              </a:path>
            </a:gradFill>
            <a:ln w="9525">
              <a:noFill/>
              <a:round/>
              <a:headEnd/>
              <a:tailEnd/>
            </a:ln>
            <a:effectLst/>
          </p:spPr>
          <p:txBody>
            <a:bodyPr wrap="none" anchor="ctr"/>
            <a:lstStyle/>
            <a:p>
              <a:pPr algn="ctr">
                <a:defRPr/>
              </a:pPr>
              <a:endParaRPr lang="es-ES"/>
            </a:p>
          </p:txBody>
        </p:sp>
        <p:sp>
          <p:nvSpPr>
            <p:cNvPr id="71" name="Line 35">
              <a:extLst>
                <a:ext uri="{FF2B5EF4-FFF2-40B4-BE49-F238E27FC236}">
                  <a16:creationId xmlns:a16="http://schemas.microsoft.com/office/drawing/2014/main" id="{77E18168-A2F4-B043-CF52-A8F70D07FD95}"/>
                </a:ext>
              </a:extLst>
            </p:cNvPr>
            <p:cNvSpPr>
              <a:spLocks noChangeShapeType="1"/>
            </p:cNvSpPr>
            <p:nvPr/>
          </p:nvSpPr>
          <p:spPr bwMode="auto">
            <a:xfrm flipH="1">
              <a:off x="4057095" y="5062509"/>
              <a:ext cx="4632790" cy="128148"/>
            </a:xfrm>
            <a:prstGeom prst="line">
              <a:avLst/>
            </a:prstGeom>
            <a:noFill/>
            <a:ln w="19050">
              <a:solidFill>
                <a:srgbClr val="5F5F5F"/>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s-ES"/>
            </a:p>
          </p:txBody>
        </p:sp>
        <p:sp>
          <p:nvSpPr>
            <p:cNvPr id="72" name="AutoShape 36">
              <a:extLst>
                <a:ext uri="{FF2B5EF4-FFF2-40B4-BE49-F238E27FC236}">
                  <a16:creationId xmlns:a16="http://schemas.microsoft.com/office/drawing/2014/main" id="{FE647BD0-624B-1F04-298B-58292CFA36B2}"/>
                </a:ext>
              </a:extLst>
            </p:cNvPr>
            <p:cNvSpPr>
              <a:spLocks noChangeArrowheads="1"/>
            </p:cNvSpPr>
            <p:nvPr/>
          </p:nvSpPr>
          <p:spPr bwMode="auto">
            <a:xfrm rot="8914802">
              <a:off x="5861578" y="5441849"/>
              <a:ext cx="276733" cy="155545"/>
            </a:xfrm>
            <a:prstGeom prst="parallelogram">
              <a:avLst>
                <a:gd name="adj" fmla="val 57244"/>
              </a:avLst>
            </a:prstGeom>
            <a:solidFill>
              <a:srgbClr val="FF964F">
                <a:alpha val="85000"/>
              </a:srgbClr>
            </a:solidFill>
            <a:ln>
              <a:noFill/>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None/>
              </a:pPr>
              <a:endParaRPr lang="es-ES" altLang="es-ES"/>
            </a:p>
          </p:txBody>
        </p:sp>
        <p:sp>
          <p:nvSpPr>
            <p:cNvPr id="73" name="Line 37">
              <a:extLst>
                <a:ext uri="{FF2B5EF4-FFF2-40B4-BE49-F238E27FC236}">
                  <a16:creationId xmlns:a16="http://schemas.microsoft.com/office/drawing/2014/main" id="{C1B84C54-0AC0-FF8B-1D17-7D94BCFACA38}"/>
                </a:ext>
              </a:extLst>
            </p:cNvPr>
            <p:cNvSpPr>
              <a:spLocks noChangeShapeType="1"/>
            </p:cNvSpPr>
            <p:nvPr/>
          </p:nvSpPr>
          <p:spPr bwMode="auto">
            <a:xfrm flipH="1">
              <a:off x="3210762" y="5067684"/>
              <a:ext cx="5479115" cy="929115"/>
            </a:xfrm>
            <a:prstGeom prst="line">
              <a:avLst/>
            </a:prstGeom>
            <a:noFill/>
            <a:ln w="19050">
              <a:solidFill>
                <a:srgbClr val="5F5F5F"/>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s-ES" dirty="0"/>
            </a:p>
          </p:txBody>
        </p:sp>
        <p:pic>
          <p:nvPicPr>
            <p:cNvPr id="74" name="Gráfico 73" descr="Cámara de vídeo contorno">
              <a:extLst>
                <a:ext uri="{FF2B5EF4-FFF2-40B4-BE49-F238E27FC236}">
                  <a16:creationId xmlns:a16="http://schemas.microsoft.com/office/drawing/2014/main" id="{275CD9A9-4306-4DF3-68AF-ABCD9ED74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413337" flipH="1">
              <a:off x="8720710" y="4668557"/>
              <a:ext cx="599503" cy="599503"/>
            </a:xfrm>
            <a:prstGeom prst="rect">
              <a:avLst/>
            </a:prstGeom>
          </p:spPr>
        </p:pic>
      </p:grpSp>
    </p:spTree>
    <p:extLst>
      <p:ext uri="{BB962C8B-B14F-4D97-AF65-F5344CB8AC3E}">
        <p14:creationId xmlns:p14="http://schemas.microsoft.com/office/powerpoint/2010/main" val="6829082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37ADA-560C-5FA0-BA7E-FDCE09B4D5B7}"/>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AB1FBC1A-CB5C-55BA-43A0-DDD8C70A123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AF68C72A-7A3A-B88C-0124-983AFE26DB29}"/>
              </a:ext>
            </a:extLst>
          </p:cNvPr>
          <p:cNvSpPr>
            <a:spLocks noChangeArrowheads="1"/>
          </p:cNvSpPr>
          <p:nvPr/>
        </p:nvSpPr>
        <p:spPr bwMode="auto">
          <a:xfrm>
            <a:off x="546101" y="381938"/>
            <a:ext cx="9105899" cy="286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Nodo </a:t>
            </a:r>
            <a:r>
              <a:rPr lang="es-ES" sz="2400" dirty="0">
                <a:solidFill>
                  <a:srgbClr val="008080"/>
                </a:solidFill>
                <a:latin typeface="Univers" panose="020B0503020202020204" pitchFamily="34" charset="0"/>
              </a:rPr>
              <a:t>RayCast3D</a:t>
            </a:r>
            <a:endParaRPr lang="es-ES" sz="2200" dirty="0">
              <a:solidFill>
                <a:srgbClr val="008080"/>
              </a:solidFill>
              <a:latin typeface="Univers" panose="020B0503020202020204" pitchFamily="34" charset="0"/>
            </a:endParaRPr>
          </a:p>
          <a:p>
            <a:pPr algn="just">
              <a:spcBef>
                <a:spcPct val="0"/>
              </a:spcBef>
              <a:buFont typeface="CommonBullets"/>
              <a:buChar char="!"/>
            </a:pPr>
            <a:endParaRPr lang="es-ES" sz="1000" dirty="0">
              <a:solidFill>
                <a:srgbClr val="008080"/>
              </a:solidFill>
              <a:latin typeface="Univers" panose="020B0503020202020204" pitchFamily="34" charset="0"/>
            </a:endParaRPr>
          </a:p>
          <a:p>
            <a:pPr algn="just">
              <a:spcBef>
                <a:spcPct val="0"/>
              </a:spcBef>
              <a:buFont typeface="CommonBullets"/>
              <a:buChar char="!"/>
            </a:pPr>
            <a:r>
              <a:rPr lang="es-ES" sz="2200" dirty="0">
                <a:latin typeface="Univers" panose="020B0503020202020204" pitchFamily="34" charset="0"/>
              </a:rPr>
              <a:t>Propiedades </a:t>
            </a:r>
            <a:endParaRPr lang="es-ES_tradnl" sz="2200" dirty="0">
              <a:latin typeface="Univers" panose="020B0503020202020204" pitchFamily="34" charset="0"/>
            </a:endParaRPr>
          </a:p>
          <a:p>
            <a:pPr algn="just">
              <a:spcBef>
                <a:spcPct val="0"/>
              </a:spcBef>
              <a:buFont typeface="CommonBullets"/>
              <a:buChar char="!"/>
            </a:pPr>
            <a:endParaRPr lang="es-ES_tradnl" sz="9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enabled</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activa o desactiva </a:t>
            </a:r>
            <a:r>
              <a:rPr lang="es-ES_tradnl" sz="2200" dirty="0">
                <a:solidFill>
                  <a:srgbClr val="008080"/>
                </a:solidFill>
                <a:latin typeface="Univers" panose="020B0503020202020204" pitchFamily="34" charset="0"/>
              </a:rPr>
              <a:t>RayCast3D</a:t>
            </a:r>
            <a:endParaRPr lang="es-ES_tradnl"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9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position_target</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(Vector3D), punto final del rayo en </a:t>
            </a:r>
            <a:r>
              <a:rPr lang="es-ES_tradnl" sz="2200" dirty="0" err="1">
                <a:latin typeface="Univers" panose="020B0503020202020204" pitchFamily="34" charset="0"/>
              </a:rPr>
              <a:t>cooRdenadas</a:t>
            </a:r>
            <a:r>
              <a:rPr lang="es-ES_tradnl" sz="2200" dirty="0">
                <a:latin typeface="Univers" panose="020B0503020202020204" pitchFamily="34" charset="0"/>
              </a:rPr>
              <a:t> locales del nodo</a:t>
            </a:r>
          </a:p>
          <a:p>
            <a:pPr marL="0" indent="0" algn="just">
              <a:spcBef>
                <a:spcPct val="0"/>
              </a:spcBef>
              <a:buNone/>
            </a:pPr>
            <a:endParaRPr lang="es-ES" sz="1200" dirty="0">
              <a:latin typeface="Univers" panose="020B0503020202020204" pitchFamily="34" charset="0"/>
            </a:endParaRPr>
          </a:p>
          <a:p>
            <a:pPr algn="just">
              <a:spcBef>
                <a:spcPct val="0"/>
              </a:spcBef>
              <a:buFont typeface="CommonBullets"/>
              <a:buChar char="!"/>
            </a:pPr>
            <a:r>
              <a:rPr lang="es-ES" sz="2200" dirty="0">
                <a:latin typeface="Univers" panose="020B0503020202020204" pitchFamily="34" charset="0"/>
              </a:rPr>
              <a:t>Métodos</a:t>
            </a:r>
            <a:endParaRPr lang="es-ES_tradnl" sz="2200" dirty="0">
              <a:latin typeface="Univers" panose="020B0503020202020204" pitchFamily="34" charset="0"/>
            </a:endParaRPr>
          </a:p>
          <a:p>
            <a:pPr algn="just">
              <a:spcBef>
                <a:spcPct val="0"/>
              </a:spcBef>
              <a:buFont typeface="CommonBullets"/>
              <a:buChar char="!"/>
            </a:pPr>
            <a:endParaRPr lang="es-ES_tradnl" sz="9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err="1">
                <a:solidFill>
                  <a:srgbClr val="008080"/>
                </a:solidFill>
                <a:latin typeface="Univers" panose="020B0503020202020204" pitchFamily="34" charset="0"/>
              </a:rPr>
              <a:t>is_colliding</a:t>
            </a:r>
            <a:r>
              <a:rPr lang="es-ES" sz="2200" dirty="0">
                <a:solidFill>
                  <a:srgbClr val="008080"/>
                </a:solidFill>
                <a:latin typeface="Univers" panose="020B0503020202020204" pitchFamily="34" charset="0"/>
              </a:rPr>
              <a:t>() </a:t>
            </a:r>
            <a:r>
              <a:rPr lang="es-ES" sz="2200" dirty="0">
                <a:latin typeface="Univers" panose="020B0503020202020204" pitchFamily="34" charset="0"/>
              </a:rPr>
              <a:t>true cuando hay colisión</a:t>
            </a:r>
          </a:p>
          <a:p>
            <a:pPr marL="966788" lvl="1" indent="-342900">
              <a:spcBef>
                <a:spcPct val="0"/>
              </a:spcBef>
              <a:buFont typeface="Courier New" panose="02070309020205020404" pitchFamily="49" charset="0"/>
              <a:buChar char="o"/>
            </a:pPr>
            <a:endParaRPr lang="es-ES" sz="9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err="1">
                <a:solidFill>
                  <a:srgbClr val="008080"/>
                </a:solidFill>
                <a:latin typeface="Univers" panose="020B0503020202020204" pitchFamily="34" charset="0"/>
              </a:rPr>
              <a:t>force_raycast_update</a:t>
            </a:r>
            <a:r>
              <a:rPr lang="es-ES" sz="2200" dirty="0">
                <a:solidFill>
                  <a:srgbClr val="008080"/>
                </a:solidFill>
                <a:latin typeface="Univers" panose="020B0503020202020204" pitchFamily="34" charset="0"/>
              </a:rPr>
              <a:t>() </a:t>
            </a:r>
            <a:r>
              <a:rPr lang="es-ES" sz="2200" dirty="0">
                <a:latin typeface="Univers" panose="020B0503020202020204" pitchFamily="34" charset="0"/>
              </a:rPr>
              <a:t>obliga a calcular la colisión en cada </a:t>
            </a:r>
            <a:r>
              <a:rPr lang="es-ES" sz="2200" dirty="0" err="1">
                <a:latin typeface="Univers" panose="020B0503020202020204" pitchFamily="34" charset="0"/>
              </a:rPr>
              <a:t>frame</a:t>
            </a:r>
            <a:endParaRPr lang="es-ES_tradnl" sz="2200" dirty="0">
              <a:latin typeface="Univers" panose="020B0503020202020204" pitchFamily="34" charset="0"/>
            </a:endParaRPr>
          </a:p>
          <a:p>
            <a:pPr marL="623888" lvl="1" indent="0">
              <a:spcBef>
                <a:spcPct val="0"/>
              </a:spcBef>
              <a:buNone/>
            </a:pPr>
            <a:endParaRPr lang="es-ES_tradnl" sz="9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get_collider</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devuelve el objeto </a:t>
            </a:r>
            <a:r>
              <a:rPr lang="es-ES" sz="2200" dirty="0" err="1">
                <a:latin typeface="Univers" panose="020B0503020202020204" pitchFamily="34" charset="0"/>
              </a:rPr>
              <a:t>intersectado</a:t>
            </a:r>
            <a:endParaRPr lang="es-ES_tradnl"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9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err="1">
                <a:solidFill>
                  <a:srgbClr val="008080"/>
                </a:solidFill>
                <a:latin typeface="Univers" panose="020B0503020202020204" pitchFamily="34" charset="0"/>
              </a:rPr>
              <a:t>get_collision_point</a:t>
            </a:r>
            <a:r>
              <a:rPr lang="es-ES" sz="2200" dirty="0">
                <a:solidFill>
                  <a:srgbClr val="008080"/>
                </a:solidFill>
                <a:latin typeface="Univers" panose="020B0503020202020204" pitchFamily="34" charset="0"/>
              </a:rPr>
              <a:t>() </a:t>
            </a:r>
            <a:r>
              <a:rPr lang="es-ES" sz="2200" dirty="0">
                <a:latin typeface="Univers" panose="020B0503020202020204" pitchFamily="34" charset="0"/>
              </a:rPr>
              <a:t>devuelve el punto de colisión en coordenadas mundiales</a:t>
            </a:r>
          </a:p>
          <a:p>
            <a:pPr marL="966788" lvl="1" indent="-342900">
              <a:spcBef>
                <a:spcPct val="0"/>
              </a:spcBef>
              <a:buFont typeface="Courier New" panose="02070309020205020404" pitchFamily="49" charset="0"/>
              <a:buChar char="o"/>
            </a:pPr>
            <a:endParaRPr lang="es-ES" sz="9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err="1">
                <a:solidFill>
                  <a:srgbClr val="008080"/>
                </a:solidFill>
                <a:latin typeface="Univers" panose="020B0503020202020204" pitchFamily="34" charset="0"/>
              </a:rPr>
              <a:t>get_collision_normal</a:t>
            </a:r>
            <a:r>
              <a:rPr lang="es-ES" sz="2200" dirty="0">
                <a:solidFill>
                  <a:srgbClr val="008080"/>
                </a:solidFill>
                <a:latin typeface="Univers" panose="020B0503020202020204" pitchFamily="34" charset="0"/>
              </a:rPr>
              <a:t>() </a:t>
            </a:r>
            <a:r>
              <a:rPr lang="es-ES" sz="2200" dirty="0">
                <a:latin typeface="Univers" panose="020B0503020202020204" pitchFamily="34" charset="0"/>
              </a:rPr>
              <a:t>normal de la superficie de colisión</a:t>
            </a:r>
          </a:p>
          <a:p>
            <a:pPr marL="966788" lvl="1" indent="-342900">
              <a:spcBef>
                <a:spcPct val="0"/>
              </a:spcBef>
              <a:buFont typeface="Courier New" panose="02070309020205020404" pitchFamily="49" charset="0"/>
              <a:buChar char="o"/>
            </a:pPr>
            <a:endParaRPr lang="es-ES" sz="1000" dirty="0">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14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 sz="20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latin typeface="Univers" panose="020B0503020202020204" pitchFamily="34" charset="0"/>
            </a:endParaRPr>
          </a:p>
          <a:p>
            <a:pPr marL="623888" lvl="1" indent="0">
              <a:spcBef>
                <a:spcPct val="0"/>
              </a:spcBef>
              <a:buNone/>
            </a:pPr>
            <a:endParaRPr lang="es-ES"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sym typeface="Symbol" panose="05050102010706020507" pitchFamily="18" charset="2"/>
            </a:endParaRPr>
          </a:p>
          <a:p>
            <a:pPr algn="just">
              <a:spcBef>
                <a:spcPct val="0"/>
              </a:spcBef>
              <a:buFont typeface="CommonBullets"/>
              <a:buChar char="!"/>
            </a:pP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AFF69457-A782-5FA7-3BE7-AC11326A569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141</a:t>
            </a:fld>
            <a:endParaRPr lang="en-US" altLang="es-ES" sz="1400" dirty="0"/>
          </a:p>
        </p:txBody>
      </p:sp>
      <p:pic>
        <p:nvPicPr>
          <p:cNvPr id="11" name="Imagen 10">
            <a:extLst>
              <a:ext uri="{FF2B5EF4-FFF2-40B4-BE49-F238E27FC236}">
                <a16:creationId xmlns:a16="http://schemas.microsoft.com/office/drawing/2014/main" id="{4DA675D5-9EFB-988B-DDA9-5E12DD27515A}"/>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D765550F-2B9B-BF0A-38F5-D96BE33DDC3D}"/>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0671365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AE85F-C62F-D2CE-6E69-989B4EAF8983}"/>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AD361108-A7F6-7123-9C0F-0971E3F150D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F810330E-B550-C9DC-E5A9-F019F505A985}"/>
              </a:ext>
            </a:extLst>
          </p:cNvPr>
          <p:cNvSpPr>
            <a:spLocks noChangeArrowheads="1"/>
          </p:cNvSpPr>
          <p:nvPr/>
        </p:nvSpPr>
        <p:spPr bwMode="auto">
          <a:xfrm>
            <a:off x="546101" y="381938"/>
            <a:ext cx="9105899" cy="286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Nodo </a:t>
            </a:r>
            <a:r>
              <a:rPr lang="es-ES" sz="2400" dirty="0">
                <a:solidFill>
                  <a:srgbClr val="008080"/>
                </a:solidFill>
                <a:latin typeface="Univers" panose="020B0503020202020204" pitchFamily="34" charset="0"/>
              </a:rPr>
              <a:t>RayCast3D </a:t>
            </a:r>
            <a:r>
              <a:rPr lang="es-ES" sz="2200" dirty="0">
                <a:latin typeface="Univers" panose="020B0503020202020204" pitchFamily="34" charset="0"/>
              </a:rPr>
              <a:t>como hijo de un nodo</a:t>
            </a:r>
            <a:r>
              <a:rPr lang="es-ES" sz="2400" dirty="0">
                <a:solidFill>
                  <a:srgbClr val="008080"/>
                </a:solidFill>
                <a:latin typeface="Univers" panose="020B0503020202020204" pitchFamily="34" charset="0"/>
              </a:rPr>
              <a:t> Camera3D</a:t>
            </a:r>
            <a:endParaRPr lang="es-ES" sz="2200" dirty="0">
              <a:solidFill>
                <a:srgbClr val="008080"/>
              </a:solidFill>
              <a:latin typeface="Univers" panose="020B0503020202020204" pitchFamily="34" charset="0"/>
            </a:endParaRPr>
          </a:p>
          <a:p>
            <a:pPr algn="just">
              <a:spcBef>
                <a:spcPct val="0"/>
              </a:spcBef>
              <a:buFont typeface="CommonBullets"/>
              <a:buChar char="!"/>
            </a:pPr>
            <a:endParaRPr lang="es-ES" sz="1000" dirty="0">
              <a:solidFill>
                <a:srgbClr val="008080"/>
              </a:solidFill>
              <a:latin typeface="Univers" panose="020B0503020202020204" pitchFamily="34" charset="0"/>
            </a:endParaRPr>
          </a:p>
          <a:p>
            <a:pPr algn="just">
              <a:spcBef>
                <a:spcPct val="0"/>
              </a:spcBef>
              <a:buFont typeface="CommonBullets"/>
              <a:buChar char="!"/>
            </a:pPr>
            <a:r>
              <a:rPr lang="es-ES" sz="2200" dirty="0">
                <a:latin typeface="Univers" panose="020B0503020202020204" pitchFamily="34" charset="0"/>
              </a:rPr>
              <a:t>Código de selección en nodo Camera3D. Se lanza un rayo salga del origen de la cámara y que pase por un punto del plano de proyección </a:t>
            </a:r>
            <a:endParaRPr lang="es-ES_tradnl" sz="2200" dirty="0">
              <a:latin typeface="Univers" panose="020B0503020202020204" pitchFamily="34" charset="0"/>
            </a:endParaRPr>
          </a:p>
          <a:p>
            <a:pPr algn="just">
              <a:spcBef>
                <a:spcPct val="0"/>
              </a:spcBef>
              <a:buFont typeface="CommonBullets"/>
              <a:buChar char="!"/>
            </a:pPr>
            <a:endParaRPr lang="es-ES_tradnl" sz="1000" dirty="0">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14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 sz="20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latin typeface="Univers" panose="020B0503020202020204" pitchFamily="34" charset="0"/>
            </a:endParaRPr>
          </a:p>
          <a:p>
            <a:pPr marL="623888" lvl="1" indent="0">
              <a:spcBef>
                <a:spcPct val="0"/>
              </a:spcBef>
              <a:buNone/>
            </a:pPr>
            <a:endParaRPr lang="es-ES"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sym typeface="Symbol" panose="05050102010706020507" pitchFamily="18" charset="2"/>
            </a:endParaRPr>
          </a:p>
          <a:p>
            <a:pPr algn="just">
              <a:spcBef>
                <a:spcPct val="0"/>
              </a:spcBef>
              <a:buFont typeface="CommonBullets"/>
              <a:buChar char="!"/>
            </a:pP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B231C6DA-E3EE-78D5-3703-7FDCA2E2E5C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142</a:t>
            </a:fld>
            <a:endParaRPr lang="en-US" altLang="es-ES" sz="1400" dirty="0"/>
          </a:p>
        </p:txBody>
      </p:sp>
      <p:pic>
        <p:nvPicPr>
          <p:cNvPr id="11" name="Imagen 10">
            <a:extLst>
              <a:ext uri="{FF2B5EF4-FFF2-40B4-BE49-F238E27FC236}">
                <a16:creationId xmlns:a16="http://schemas.microsoft.com/office/drawing/2014/main" id="{AE5C2AA6-5D88-2324-5FD7-5B14FC20F1F6}"/>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00749B0B-48A5-DAFC-C90E-AACF5914AD4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7" name="CuadroTexto 6">
            <a:extLst>
              <a:ext uri="{FF2B5EF4-FFF2-40B4-BE49-F238E27FC236}">
                <a16:creationId xmlns:a16="http://schemas.microsoft.com/office/drawing/2014/main" id="{ED53A71E-584A-5C71-EA8D-6F5DBF75A028}"/>
              </a:ext>
            </a:extLst>
          </p:cNvPr>
          <p:cNvSpPr txBox="1"/>
          <p:nvPr/>
        </p:nvSpPr>
        <p:spPr>
          <a:xfrm>
            <a:off x="1013586" y="2548848"/>
            <a:ext cx="8058950" cy="4832092"/>
          </a:xfrm>
          <a:prstGeom prst="rect">
            <a:avLst/>
          </a:prstGeom>
          <a:noFill/>
          <a:ln w="15875">
            <a:noFill/>
          </a:ln>
        </p:spPr>
        <p:txBody>
          <a:bodyPr wrap="square" rtlCol="0">
            <a:spAutoFit/>
          </a:bodyPr>
          <a:lstStyle/>
          <a:p>
            <a:r>
              <a:rPr lang="en-US" altLang="es-ES" sz="2000" dirty="0">
                <a:solidFill>
                  <a:srgbClr val="D60093"/>
                </a:solidFill>
                <a:latin typeface="Univers" panose="020B0503020202020204" pitchFamily="34" charset="0"/>
              </a:rPr>
              <a:t>extends Camera3D</a:t>
            </a:r>
          </a:p>
          <a:p>
            <a:r>
              <a:rPr lang="en-US" altLang="es-ES" sz="2000" b="1" dirty="0">
                <a:solidFill>
                  <a:srgbClr val="D60093"/>
                </a:solidFill>
                <a:latin typeface="Univers" panose="020B0503020202020204" pitchFamily="34" charset="0"/>
              </a:rPr>
              <a:t>@onready var ray = $Rayo</a:t>
            </a:r>
          </a:p>
          <a:p>
            <a:r>
              <a:rPr lang="en-US" altLang="es-ES" sz="2000" b="1" dirty="0">
                <a:solidFill>
                  <a:srgbClr val="D60093"/>
                </a:solidFill>
                <a:latin typeface="Univers" panose="020B0503020202020204" pitchFamily="34" charset="0"/>
              </a:rPr>
              <a:t>…</a:t>
            </a:r>
            <a:endParaRPr lang="es-ES" altLang="es-ES" sz="2000" b="1"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_</a:t>
            </a:r>
            <a:r>
              <a:rPr lang="es-ES" altLang="es-ES" sz="2000" dirty="0" err="1">
                <a:solidFill>
                  <a:srgbClr val="D60093"/>
                </a:solidFill>
                <a:latin typeface="Univers" panose="020B0503020202020204" pitchFamily="34" charset="0"/>
              </a:rPr>
              <a:t>process</a:t>
            </a:r>
            <a:r>
              <a:rPr lang="es-ES" altLang="es-ES" sz="2000" dirty="0">
                <a:solidFill>
                  <a:srgbClr val="D60093"/>
                </a:solidFill>
                <a:latin typeface="Univers" panose="020B0503020202020204" pitchFamily="34" charset="0"/>
              </a:rPr>
              <a:t>(_delta):</a:t>
            </a:r>
          </a:p>
          <a:p>
            <a:r>
              <a:rPr lang="es-ES" altLang="es-ES" sz="2000" dirty="0">
                <a:solidFill>
                  <a:srgbClr val="D60093"/>
                </a:solidFill>
                <a:latin typeface="Univers" panose="020B0503020202020204" pitchFamily="34" charset="0"/>
              </a:rPr>
              <a:t>        </a:t>
            </a:r>
            <a:r>
              <a:rPr lang="es-ES" altLang="es-ES" sz="2000" dirty="0">
                <a:solidFill>
                  <a:srgbClr val="5F5F5F"/>
                </a:solidFill>
                <a:latin typeface="Univers" panose="020B0503020202020204" pitchFamily="34" charset="0"/>
              </a:rPr>
              <a:t># pixel seleccionado</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var</a:t>
            </a:r>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mouse_pos</a:t>
            </a:r>
            <a:r>
              <a:rPr lang="es-ES" altLang="es-ES" sz="2000" b="1" dirty="0">
                <a:solidFill>
                  <a:srgbClr val="D60093"/>
                </a:solidFill>
                <a:latin typeface="Univers" panose="020B0503020202020204" pitchFamily="34" charset="0"/>
              </a:rPr>
              <a:t> = </a:t>
            </a:r>
            <a:r>
              <a:rPr lang="es-ES" altLang="es-ES" sz="2000" b="1" dirty="0" err="1">
                <a:solidFill>
                  <a:srgbClr val="D60093"/>
                </a:solidFill>
                <a:latin typeface="Univers" panose="020B0503020202020204" pitchFamily="34" charset="0"/>
              </a:rPr>
              <a:t>get_viewport</a:t>
            </a:r>
            <a:r>
              <a:rPr lang="es-ES" altLang="es-ES" sz="2000" b="1" dirty="0">
                <a:solidFill>
                  <a:srgbClr val="D60093"/>
                </a:solidFill>
                <a:latin typeface="Univers" panose="020B0503020202020204" pitchFamily="34" charset="0"/>
              </a:rPr>
              <a:t>().</a:t>
            </a:r>
            <a:r>
              <a:rPr lang="es-ES" altLang="es-ES" sz="2000" b="1" dirty="0" err="1">
                <a:solidFill>
                  <a:srgbClr val="D60093"/>
                </a:solidFill>
                <a:latin typeface="Univers" panose="020B0503020202020204" pitchFamily="34" charset="0"/>
              </a:rPr>
              <a:t>get_mouse_position</a:t>
            </a:r>
            <a:r>
              <a:rPr lang="es-ES" altLang="es-ES" sz="2000" b="1" dirty="0">
                <a:solidFill>
                  <a:srgbClr val="D60093"/>
                </a:solidFill>
                <a:latin typeface="Univers" panose="020B0503020202020204" pitchFamily="34" charset="0"/>
              </a:rPr>
              <a:t>()</a:t>
            </a:r>
          </a:p>
          <a:p>
            <a:r>
              <a:rPr lang="es-ES" altLang="es-ES" sz="2000" dirty="0">
                <a:solidFill>
                  <a:srgbClr val="5F5F5F"/>
                </a:solidFill>
                <a:latin typeface="Univers" panose="020B0503020202020204" pitchFamily="34" charset="0"/>
              </a:rPr>
              <a:t>        # posición de la cámara, punto inicial del rayo</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var</a:t>
            </a:r>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from</a:t>
            </a:r>
            <a:r>
              <a:rPr lang="es-ES" altLang="es-ES" sz="2000" b="1" dirty="0">
                <a:solidFill>
                  <a:srgbClr val="D60093"/>
                </a:solidFill>
                <a:latin typeface="Univers" panose="020B0503020202020204" pitchFamily="34" charset="0"/>
              </a:rPr>
              <a:t> = </a:t>
            </a:r>
            <a:r>
              <a:rPr lang="es-ES" altLang="es-ES" sz="2000" b="1" dirty="0" err="1">
                <a:solidFill>
                  <a:srgbClr val="D60093"/>
                </a:solidFill>
                <a:latin typeface="Univers" panose="020B0503020202020204" pitchFamily="34" charset="0"/>
              </a:rPr>
              <a:t>project_ray_origin</a:t>
            </a:r>
            <a:r>
              <a:rPr lang="es-ES" altLang="es-ES" sz="2000" b="1" dirty="0">
                <a:solidFill>
                  <a:srgbClr val="D60093"/>
                </a:solidFill>
                <a:latin typeface="Univers" panose="020B0503020202020204" pitchFamily="34" charset="0"/>
              </a:rPr>
              <a:t>(</a:t>
            </a:r>
            <a:r>
              <a:rPr lang="es-ES" altLang="es-ES" sz="2000" b="1" dirty="0" err="1">
                <a:solidFill>
                  <a:srgbClr val="D60093"/>
                </a:solidFill>
                <a:latin typeface="Univers" panose="020B0503020202020204" pitchFamily="34" charset="0"/>
              </a:rPr>
              <a:t>mouse_pos</a:t>
            </a:r>
            <a:r>
              <a:rPr lang="es-ES" altLang="es-ES" sz="2000" b="1" dirty="0">
                <a:solidFill>
                  <a:srgbClr val="D60093"/>
                </a:solidFill>
                <a:latin typeface="Univers" panose="020B0503020202020204" pitchFamily="34" charset="0"/>
              </a:rPr>
              <a:t>)</a:t>
            </a:r>
          </a:p>
          <a:p>
            <a:r>
              <a:rPr lang="es-ES" altLang="es-ES" sz="2000" b="1" dirty="0">
                <a:solidFill>
                  <a:srgbClr val="D60093"/>
                </a:solidFill>
                <a:latin typeface="Univers" panose="020B0503020202020204" pitchFamily="34" charset="0"/>
              </a:rPr>
              <a:t>        </a:t>
            </a:r>
            <a:r>
              <a:rPr lang="es-ES" altLang="es-ES" sz="2000" dirty="0">
                <a:solidFill>
                  <a:srgbClr val="5F5F5F"/>
                </a:solidFill>
                <a:latin typeface="Univers" panose="020B0503020202020204" pitchFamily="34" charset="0"/>
              </a:rPr>
              <a:t># punto final de rayo</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var</a:t>
            </a:r>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to</a:t>
            </a:r>
            <a:r>
              <a:rPr lang="es-ES" altLang="es-ES" sz="2000" b="1" dirty="0">
                <a:solidFill>
                  <a:srgbClr val="D60093"/>
                </a:solidFill>
                <a:latin typeface="Univers" panose="020B0503020202020204" pitchFamily="34" charset="0"/>
              </a:rPr>
              <a:t> = </a:t>
            </a:r>
            <a:r>
              <a:rPr lang="es-ES" altLang="es-ES" sz="2000" b="1" dirty="0" err="1">
                <a:solidFill>
                  <a:srgbClr val="D60093"/>
                </a:solidFill>
                <a:latin typeface="Univers" panose="020B0503020202020204" pitchFamily="34" charset="0"/>
              </a:rPr>
              <a:t>project_ray_normal</a:t>
            </a:r>
            <a:r>
              <a:rPr lang="es-ES" altLang="es-ES" sz="2000" b="1" dirty="0">
                <a:solidFill>
                  <a:srgbClr val="D60093"/>
                </a:solidFill>
                <a:latin typeface="Univers" panose="020B0503020202020204" pitchFamily="34" charset="0"/>
              </a:rPr>
              <a:t>(</a:t>
            </a:r>
            <a:r>
              <a:rPr lang="es-ES" altLang="es-ES" sz="2000" b="1" dirty="0" err="1">
                <a:solidFill>
                  <a:srgbClr val="D60093"/>
                </a:solidFill>
                <a:latin typeface="Univers" panose="020B0503020202020204" pitchFamily="34" charset="0"/>
              </a:rPr>
              <a:t>mouse_pos</a:t>
            </a:r>
            <a:r>
              <a:rPr lang="es-ES" altLang="es-ES" sz="2000" b="1" dirty="0">
                <a:solidFill>
                  <a:srgbClr val="D60093"/>
                </a:solidFill>
                <a:latin typeface="Univers" panose="020B0503020202020204" pitchFamily="34" charset="0"/>
              </a:rPr>
              <a:t>)*1000</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ray.global_position</a:t>
            </a:r>
            <a:r>
              <a:rPr lang="es-ES" altLang="es-ES" sz="2000" b="1" dirty="0">
                <a:solidFill>
                  <a:srgbClr val="D60093"/>
                </a:solidFill>
                <a:latin typeface="Univers" panose="020B0503020202020204" pitchFamily="34" charset="0"/>
              </a:rPr>
              <a:t> = </a:t>
            </a:r>
            <a:r>
              <a:rPr lang="es-ES" altLang="es-ES" sz="2000" b="1" dirty="0" err="1">
                <a:solidFill>
                  <a:srgbClr val="D60093"/>
                </a:solidFill>
                <a:latin typeface="Univers" panose="020B0503020202020204" pitchFamily="34" charset="0"/>
              </a:rPr>
              <a:t>from</a:t>
            </a:r>
            <a:endParaRPr lang="es-ES" altLang="es-ES" sz="2000" b="1" dirty="0">
              <a:solidFill>
                <a:srgbClr val="D60093"/>
              </a:solidFill>
              <a:latin typeface="Univers" panose="020B0503020202020204" pitchFamily="34" charset="0"/>
            </a:endParaRP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ray.target_position</a:t>
            </a:r>
            <a:r>
              <a:rPr lang="es-ES" altLang="es-ES" sz="2000" b="1" dirty="0">
                <a:solidFill>
                  <a:srgbClr val="D60093"/>
                </a:solidFill>
                <a:latin typeface="Univers" panose="020B0503020202020204" pitchFamily="34" charset="0"/>
              </a:rPr>
              <a:t> = </a:t>
            </a:r>
            <a:r>
              <a:rPr lang="es-ES" altLang="es-ES" sz="2000" b="1" dirty="0" err="1">
                <a:solidFill>
                  <a:srgbClr val="D60093"/>
                </a:solidFill>
                <a:latin typeface="Univers" panose="020B0503020202020204" pitchFamily="34" charset="0"/>
              </a:rPr>
              <a:t>ray.to_local</a:t>
            </a:r>
            <a:r>
              <a:rPr lang="es-ES" altLang="es-ES" sz="2000" b="1" dirty="0">
                <a:solidFill>
                  <a:srgbClr val="D60093"/>
                </a:solidFill>
                <a:latin typeface="Univers" panose="020B0503020202020204" pitchFamily="34" charset="0"/>
              </a:rPr>
              <a:t>(</a:t>
            </a:r>
            <a:r>
              <a:rPr lang="es-ES" altLang="es-ES" sz="2000" b="1" dirty="0" err="1">
                <a:solidFill>
                  <a:srgbClr val="D60093"/>
                </a:solidFill>
                <a:latin typeface="Univers" panose="020B0503020202020204" pitchFamily="34" charset="0"/>
              </a:rPr>
              <a:t>to</a:t>
            </a:r>
            <a:r>
              <a:rPr lang="es-ES" altLang="es-ES" sz="2000" b="1" dirty="0">
                <a:solidFill>
                  <a:srgbClr val="D60093"/>
                </a:solidFill>
                <a:latin typeface="Univers" panose="020B0503020202020204" pitchFamily="34" charset="0"/>
              </a:rPr>
              <a:t>)</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ray.force_raycast_update</a:t>
            </a:r>
            <a:r>
              <a:rPr lang="es-ES" altLang="es-ES" sz="2000" b="1" dirty="0">
                <a:solidFill>
                  <a:srgbClr val="D60093"/>
                </a:solidFill>
                <a:latin typeface="Univers" panose="020B0503020202020204" pitchFamily="34" charset="0"/>
              </a:rPr>
              <a:t>()</a:t>
            </a:r>
          </a:p>
          <a:p>
            <a:endParaRPr lang="es-ES" altLang="es-ES" sz="1600" b="1" dirty="0">
              <a:solidFill>
                <a:srgbClr val="D60093"/>
              </a:solidFill>
              <a:latin typeface="Univers" panose="020B0503020202020204" pitchFamily="34" charset="0"/>
            </a:endParaRPr>
          </a:p>
          <a:p>
            <a:endParaRPr lang="es-ES" altLang="es-ES" sz="1600" b="1" dirty="0">
              <a:solidFill>
                <a:srgbClr val="D60093"/>
              </a:solidFill>
              <a:latin typeface="Univers" panose="020B0503020202020204" pitchFamily="34" charset="0"/>
            </a:endParaRPr>
          </a:p>
          <a:p>
            <a:endParaRPr lang="es-ES" altLang="es-ES" sz="1600" b="1" dirty="0">
              <a:solidFill>
                <a:srgbClr val="D60093"/>
              </a:solidFill>
              <a:latin typeface="Univers" panose="020B0503020202020204" pitchFamily="34" charset="0"/>
            </a:endParaRPr>
          </a:p>
        </p:txBody>
      </p:sp>
      <p:pic>
        <p:nvPicPr>
          <p:cNvPr id="9" name="Imagen 8">
            <a:extLst>
              <a:ext uri="{FF2B5EF4-FFF2-40B4-BE49-F238E27FC236}">
                <a16:creationId xmlns:a16="http://schemas.microsoft.com/office/drawing/2014/main" id="{8FD9218C-3D27-21C3-4751-960663A56D7A}"/>
              </a:ext>
            </a:extLst>
          </p:cNvPr>
          <p:cNvPicPr>
            <a:picLocks noChangeAspect="1"/>
          </p:cNvPicPr>
          <p:nvPr/>
        </p:nvPicPr>
        <p:blipFill>
          <a:blip r:embed="rId4"/>
          <a:stretch>
            <a:fillRect/>
          </a:stretch>
        </p:blipFill>
        <p:spPr>
          <a:xfrm>
            <a:off x="6672902" y="2502450"/>
            <a:ext cx="2691688" cy="749828"/>
          </a:xfrm>
          <a:prstGeom prst="rect">
            <a:avLst/>
          </a:prstGeom>
        </p:spPr>
      </p:pic>
    </p:spTree>
    <p:extLst>
      <p:ext uri="{BB962C8B-B14F-4D97-AF65-F5344CB8AC3E}">
        <p14:creationId xmlns:p14="http://schemas.microsoft.com/office/powerpoint/2010/main" val="373483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34495-D99E-82C6-A1CC-367F29F472A3}"/>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7F513B42-46E6-A629-1A97-669DFD82155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602A7CC4-B0B2-FB69-569D-4B7ED5671C6D}"/>
              </a:ext>
            </a:extLst>
          </p:cNvPr>
          <p:cNvSpPr>
            <a:spLocks noChangeArrowheads="1"/>
          </p:cNvSpPr>
          <p:nvPr/>
        </p:nvSpPr>
        <p:spPr bwMode="auto">
          <a:xfrm>
            <a:off x="546101" y="414090"/>
            <a:ext cx="9105899" cy="189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Nodo </a:t>
            </a:r>
            <a:r>
              <a:rPr lang="es-ES" sz="2400" dirty="0">
                <a:solidFill>
                  <a:srgbClr val="008080"/>
                </a:solidFill>
                <a:latin typeface="Univers" panose="020B0503020202020204" pitchFamily="34" charset="0"/>
              </a:rPr>
              <a:t>RayCast3D </a:t>
            </a:r>
            <a:r>
              <a:rPr lang="es-ES" sz="2400" dirty="0">
                <a:latin typeface="Univers" panose="020B0503020202020204" pitchFamily="34" charset="0"/>
              </a:rPr>
              <a:t>como hijo de un nodo</a:t>
            </a:r>
            <a:r>
              <a:rPr lang="es-ES" sz="2400" dirty="0">
                <a:solidFill>
                  <a:srgbClr val="008080"/>
                </a:solidFill>
                <a:latin typeface="Univers" panose="020B0503020202020204" pitchFamily="34" charset="0"/>
              </a:rPr>
              <a:t> Camera3D</a:t>
            </a:r>
          </a:p>
          <a:p>
            <a:pPr algn="just">
              <a:spcBef>
                <a:spcPct val="0"/>
              </a:spcBef>
              <a:buFont typeface="CommonBullets"/>
              <a:buChar char="!"/>
            </a:pPr>
            <a:endParaRPr lang="es-ES" sz="1100" dirty="0">
              <a:solidFill>
                <a:srgbClr val="008080"/>
              </a:solidFill>
              <a:latin typeface="Univers" panose="020B0503020202020204" pitchFamily="34" charset="0"/>
            </a:endParaRPr>
          </a:p>
          <a:p>
            <a:pPr algn="just">
              <a:spcBef>
                <a:spcPct val="0"/>
              </a:spcBef>
              <a:buFont typeface="CommonBullets"/>
              <a:buChar char="!"/>
            </a:pPr>
            <a:r>
              <a:rPr lang="es-ES" sz="2400" dirty="0">
                <a:latin typeface="Univers" panose="020B0503020202020204" pitchFamily="34" charset="0"/>
              </a:rPr>
              <a:t>El rayo es una línea recta paramétrica</a:t>
            </a:r>
            <a:endParaRPr lang="es-ES_tradnl" sz="2400" dirty="0">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14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 sz="20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latin typeface="Univers" panose="020B0503020202020204" pitchFamily="34" charset="0"/>
            </a:endParaRPr>
          </a:p>
          <a:p>
            <a:pPr marL="623888" lvl="1" indent="0">
              <a:spcBef>
                <a:spcPct val="0"/>
              </a:spcBef>
              <a:buNone/>
            </a:pPr>
            <a:endParaRPr lang="es-ES"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sym typeface="Symbol" panose="05050102010706020507" pitchFamily="18" charset="2"/>
            </a:endParaRPr>
          </a:p>
          <a:p>
            <a:pPr marL="0" indent="0" algn="just">
              <a:spcBef>
                <a:spcPct val="0"/>
              </a:spcBef>
              <a:buNone/>
            </a:pPr>
            <a:endParaRPr lang="es-ES" sz="2400" dirty="0">
              <a:latin typeface="Univers" panose="020B0503020202020204" pitchFamily="34" charset="0"/>
            </a:endParaRPr>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800" dirty="0">
                <a:solidFill>
                  <a:srgbClr val="008080"/>
                </a:solidFill>
                <a:latin typeface="Univers" panose="020B0503020202020204" pitchFamily="34" charset="0"/>
              </a:rPr>
              <a:t> </a:t>
            </a:r>
            <a:endParaRPr lang="es-ES_tradnl" sz="2800" dirty="0">
              <a:latin typeface="Univers" panose="020B0503020202020204" pitchFamily="34" charset="0"/>
            </a:endParaRPr>
          </a:p>
          <a:p>
            <a:pPr marL="0" indent="0" algn="just">
              <a:spcBef>
                <a:spcPct val="0"/>
              </a:spcBef>
              <a:buNone/>
            </a:pPr>
            <a:endParaRPr lang="es-ES_tradnl" altLang="es-ES" sz="2400" dirty="0">
              <a:latin typeface="Univers" panose="020B0503020202020204" pitchFamily="34" charset="0"/>
            </a:endParaRPr>
          </a:p>
          <a:p>
            <a:pPr marL="0" indent="0" algn="just">
              <a:spcBef>
                <a:spcPct val="0"/>
              </a:spcBef>
              <a:buNone/>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AB66F99D-18D1-56BB-371B-85FC136C3AE4}"/>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143</a:t>
            </a:fld>
            <a:endParaRPr lang="en-US" altLang="es-ES" sz="1400" dirty="0"/>
          </a:p>
        </p:txBody>
      </p:sp>
      <p:pic>
        <p:nvPicPr>
          <p:cNvPr id="11" name="Imagen 10">
            <a:extLst>
              <a:ext uri="{FF2B5EF4-FFF2-40B4-BE49-F238E27FC236}">
                <a16:creationId xmlns:a16="http://schemas.microsoft.com/office/drawing/2014/main" id="{E5F8A8F2-1D72-31EB-ADE7-E28C7C4A011E}"/>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88757493-9F90-5C83-90F2-EAFA5674CEC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EF2BDD4-8C35-F14A-9F0E-3B9E839DC72B}"/>
                  </a:ext>
                </a:extLst>
              </p:cNvPr>
              <p:cNvSpPr txBox="1"/>
              <p:nvPr/>
            </p:nvSpPr>
            <p:spPr>
              <a:xfrm>
                <a:off x="2603010" y="5444757"/>
                <a:ext cx="5143500" cy="1425327"/>
              </a:xfrm>
              <a:prstGeom prst="rect">
                <a:avLst/>
              </a:prstGeom>
              <a:noFill/>
            </p:spPr>
            <p:txBody>
              <a:bodyPr wrap="square">
                <a:spAutoFit/>
              </a:bodyPr>
              <a:lstStyle/>
              <a:p>
                <a:pPr algn="just">
                  <a:spcBef>
                    <a:spcPts val="0"/>
                  </a:spcBef>
                  <a:spcAft>
                    <a:spcPts val="1200"/>
                  </a:spcAft>
                </a:pPr>
                <a14:m>
                  <m:oMathPara xmlns:m="http://schemas.openxmlformats.org/officeDocument/2006/math">
                    <m:oMathParaPr>
                      <m:jc m:val="centerGroup"/>
                    </m:oMathParaPr>
                    <m:oMath xmlns:m="http://schemas.openxmlformats.org/officeDocument/2006/math">
                      <m:d>
                        <m:dPr>
                          <m:begChr m:val="{"/>
                          <m:endChr m:val=""/>
                          <m:ctrlPr>
                            <a:rPr lang="es-ES_tradnl" i="1" smtClean="0">
                              <a:solidFill>
                                <a:srgbClr val="008080"/>
                              </a:solidFill>
                              <a:latin typeface="Cambria Math" panose="02040503050406030204" pitchFamily="18" charset="0"/>
                            </a:rPr>
                          </m:ctrlPr>
                        </m:dPr>
                        <m:e>
                          <m:m>
                            <m:mPr>
                              <m:mcs>
                                <m:mc>
                                  <m:mcPr>
                                    <m:count m:val="1"/>
                                    <m:mcJc m:val="center"/>
                                  </m:mcPr>
                                </m:mc>
                              </m:mcs>
                              <m:ctrlPr>
                                <a:rPr lang="es-ES_tradnl" i="1" smtClean="0">
                                  <a:solidFill>
                                    <a:srgbClr val="008080"/>
                                  </a:solidFill>
                                  <a:latin typeface="Cambria Math" panose="02040503050406030204" pitchFamily="18" charset="0"/>
                                </a:rPr>
                              </m:ctrlPr>
                            </m:mPr>
                            <m:mr>
                              <m:e>
                                <m:sSub>
                                  <m:sSubPr>
                                    <m:ctrlPr>
                                      <a:rPr lang="es-ES_tradnl" i="1">
                                        <a:solidFill>
                                          <a:srgbClr val="008080"/>
                                        </a:solidFill>
                                        <a:latin typeface="Cambria Math" panose="02040503050406030204" pitchFamily="18" charset="0"/>
                                      </a:rPr>
                                    </m:ctrlPr>
                                  </m:sSubPr>
                                  <m:e>
                                    <m:r>
                                      <m:rPr>
                                        <m:sty m:val="p"/>
                                      </m:rPr>
                                      <a:rPr lang="es-ES" i="1">
                                        <a:solidFill>
                                          <a:srgbClr val="008080"/>
                                        </a:solidFill>
                                        <a:latin typeface="Cambria Math" panose="02040503050406030204" pitchFamily="18" charset="0"/>
                                      </a:rPr>
                                      <m:t>p</m:t>
                                    </m:r>
                                  </m:e>
                                  <m:sub>
                                    <m:r>
                                      <m:rPr>
                                        <m:sty m:val="p"/>
                                      </m:rPr>
                                      <a:rPr lang="es-ES" i="1">
                                        <a:solidFill>
                                          <a:srgbClr val="008080"/>
                                        </a:solidFill>
                                        <a:latin typeface="Cambria Math" panose="02040503050406030204" pitchFamily="18" charset="0"/>
                                      </a:rPr>
                                      <m:t>x</m:t>
                                    </m:r>
                                  </m:sub>
                                </m:sSub>
                                <m:r>
                                  <m:rPr>
                                    <m:brk m:alnAt="7"/>
                                  </m:rPr>
                                  <a:rPr lang="es-ES" i="1">
                                    <a:solidFill>
                                      <a:srgbClr val="008080"/>
                                    </a:solidFill>
                                    <a:latin typeface="Cambria Math" panose="02040503050406030204" pitchFamily="18" charset="0"/>
                                  </a:rPr>
                                  <m:t>=</m:t>
                                </m:r>
                                <m:sSub>
                                  <m:sSubPr>
                                    <m:ctrlPr>
                                      <a:rPr lang="es-ES_tradnl" i="1">
                                        <a:solidFill>
                                          <a:srgbClr val="008080"/>
                                        </a:solidFill>
                                        <a:latin typeface="Cambria Math" panose="02040503050406030204" pitchFamily="18" charset="0"/>
                                      </a:rPr>
                                    </m:ctrlPr>
                                  </m:sSubPr>
                                  <m:e>
                                    <m:r>
                                      <m:rPr>
                                        <m:sty m:val="p"/>
                                      </m:rPr>
                                      <a:rPr lang="es-ES" i="1">
                                        <a:solidFill>
                                          <a:srgbClr val="008080"/>
                                        </a:solidFill>
                                        <a:latin typeface="Cambria Math" panose="02040503050406030204" pitchFamily="18" charset="0"/>
                                      </a:rPr>
                                      <m:t>p</m:t>
                                    </m:r>
                                  </m:e>
                                  <m:sub>
                                    <m:r>
                                      <a:rPr lang="es-ES" i="1">
                                        <a:solidFill>
                                          <a:srgbClr val="008080"/>
                                        </a:solidFill>
                                        <a:latin typeface="Cambria Math" panose="02040503050406030204" pitchFamily="18" charset="0"/>
                                      </a:rPr>
                                      <m:t>0</m:t>
                                    </m:r>
                                    <m:r>
                                      <m:rPr>
                                        <m:sty m:val="p"/>
                                      </m:rPr>
                                      <a:rPr lang="es-ES" i="1">
                                        <a:solidFill>
                                          <a:srgbClr val="008080"/>
                                        </a:solidFill>
                                        <a:latin typeface="Cambria Math" panose="02040503050406030204" pitchFamily="18" charset="0"/>
                                      </a:rPr>
                                      <m:t>x</m:t>
                                    </m:r>
                                  </m:sub>
                                </m:sSub>
                                <m:r>
                                  <a:rPr lang="es-ES" i="1">
                                    <a:solidFill>
                                      <a:srgbClr val="008080"/>
                                    </a:solidFill>
                                    <a:latin typeface="Cambria Math" panose="02040503050406030204" pitchFamily="18" charset="0"/>
                                  </a:rPr>
                                  <m:t>+</m:t>
                                </m:r>
                                <m:r>
                                  <m:rPr>
                                    <m:sty m:val="p"/>
                                  </m:rPr>
                                  <a:rPr lang="es-ES" i="1">
                                    <a:solidFill>
                                      <a:srgbClr val="008080"/>
                                    </a:solidFill>
                                    <a:latin typeface="Cambria Math" panose="02040503050406030204" pitchFamily="18" charset="0"/>
                                  </a:rPr>
                                  <m:t>t</m:t>
                                </m:r>
                                <m:sSub>
                                  <m:sSubPr>
                                    <m:ctrlPr>
                                      <a:rPr lang="es-ES_tradnl" i="1">
                                        <a:solidFill>
                                          <a:srgbClr val="008080"/>
                                        </a:solidFill>
                                        <a:latin typeface="Cambria Math" panose="02040503050406030204" pitchFamily="18" charset="0"/>
                                      </a:rPr>
                                    </m:ctrlPr>
                                  </m:sSubPr>
                                  <m:e>
                                    <m:r>
                                      <a:rPr lang="es-ES" i="1">
                                        <a:solidFill>
                                          <a:srgbClr val="008080"/>
                                        </a:solidFill>
                                        <a:latin typeface="Cambria Math" panose="02040503050406030204" pitchFamily="18" charset="0"/>
                                      </a:rPr>
                                      <m:t> </m:t>
                                    </m:r>
                                    <m:r>
                                      <m:rPr>
                                        <m:sty m:val="p"/>
                                      </m:rPr>
                                      <a:rPr lang="es-ES" i="1">
                                        <a:solidFill>
                                          <a:srgbClr val="008080"/>
                                        </a:solidFill>
                                        <a:latin typeface="Cambria Math" panose="02040503050406030204" pitchFamily="18" charset="0"/>
                                      </a:rPr>
                                      <m:t>v</m:t>
                                    </m:r>
                                  </m:e>
                                  <m:sub>
                                    <m:r>
                                      <m:rPr>
                                        <m:sty m:val="p"/>
                                      </m:rPr>
                                      <a:rPr lang="es-ES" i="1">
                                        <a:solidFill>
                                          <a:srgbClr val="008080"/>
                                        </a:solidFill>
                                        <a:latin typeface="Cambria Math" panose="02040503050406030204" pitchFamily="18" charset="0"/>
                                      </a:rPr>
                                      <m:t>x</m:t>
                                    </m:r>
                                  </m:sub>
                                </m:sSub>
                                <m:r>
                                  <a:rPr lang="es-ES" i="1">
                                    <a:solidFill>
                                      <a:srgbClr val="008080"/>
                                    </a:solidFill>
                                    <a:latin typeface="Cambria Math" panose="02040503050406030204" pitchFamily="18" charset="0"/>
                                  </a:rPr>
                                  <m:t>    </m:t>
                                </m:r>
                                <m:r>
                                  <a:rPr lang="es-ES" b="0" i="1" smtClean="0">
                                    <a:solidFill>
                                      <a:srgbClr val="008080"/>
                                    </a:solidFill>
                                    <a:latin typeface="Cambria Math" panose="02040503050406030204" pitchFamily="18" charset="0"/>
                                  </a:rPr>
                                  <m:t>    </m:t>
                                </m:r>
                                <m:r>
                                  <a:rPr lang="es-ES" i="1">
                                    <a:solidFill>
                                      <a:srgbClr val="008080"/>
                                    </a:solidFill>
                                    <a:latin typeface="Cambria Math" panose="02040503050406030204" pitchFamily="18" charset="0"/>
                                  </a:rPr>
                                  <m:t>   </m:t>
                                </m:r>
                              </m:e>
                            </m:mr>
                            <m:mr>
                              <m:e>
                                <m:sSub>
                                  <m:sSubPr>
                                    <m:ctrlPr>
                                      <a:rPr lang="es-ES_tradnl" i="1">
                                        <a:solidFill>
                                          <a:srgbClr val="008080"/>
                                        </a:solidFill>
                                        <a:latin typeface="Cambria Math" panose="02040503050406030204" pitchFamily="18" charset="0"/>
                                      </a:rPr>
                                    </m:ctrlPr>
                                  </m:sSubPr>
                                  <m:e>
                                    <m:r>
                                      <m:rPr>
                                        <m:sty m:val="p"/>
                                      </m:rPr>
                                      <a:rPr lang="es-ES" i="1">
                                        <a:solidFill>
                                          <a:srgbClr val="008080"/>
                                        </a:solidFill>
                                        <a:latin typeface="Cambria Math" panose="02040503050406030204" pitchFamily="18" charset="0"/>
                                      </a:rPr>
                                      <m:t>p</m:t>
                                    </m:r>
                                  </m:e>
                                  <m:sub>
                                    <m:r>
                                      <m:rPr>
                                        <m:sty m:val="p"/>
                                      </m:rPr>
                                      <a:rPr lang="es-ES" i="1">
                                        <a:solidFill>
                                          <a:srgbClr val="008080"/>
                                        </a:solidFill>
                                        <a:latin typeface="Cambria Math" panose="02040503050406030204" pitchFamily="18" charset="0"/>
                                      </a:rPr>
                                      <m:t>y</m:t>
                                    </m:r>
                                  </m:sub>
                                </m:sSub>
                                <m:r>
                                  <m:rPr>
                                    <m:brk m:alnAt="7"/>
                                  </m:rPr>
                                  <a:rPr lang="es-ES" i="1">
                                    <a:solidFill>
                                      <a:srgbClr val="008080"/>
                                    </a:solidFill>
                                    <a:latin typeface="Cambria Math" panose="02040503050406030204" pitchFamily="18" charset="0"/>
                                  </a:rPr>
                                  <m:t>=</m:t>
                                </m:r>
                                <m:sSub>
                                  <m:sSubPr>
                                    <m:ctrlPr>
                                      <a:rPr lang="es-ES_tradnl" i="1">
                                        <a:solidFill>
                                          <a:srgbClr val="008080"/>
                                        </a:solidFill>
                                        <a:latin typeface="Cambria Math" panose="02040503050406030204" pitchFamily="18" charset="0"/>
                                      </a:rPr>
                                    </m:ctrlPr>
                                  </m:sSubPr>
                                  <m:e>
                                    <m:r>
                                      <m:rPr>
                                        <m:sty m:val="p"/>
                                      </m:rPr>
                                      <a:rPr lang="es-ES" i="1">
                                        <a:solidFill>
                                          <a:srgbClr val="008080"/>
                                        </a:solidFill>
                                        <a:latin typeface="Cambria Math" panose="02040503050406030204" pitchFamily="18" charset="0"/>
                                      </a:rPr>
                                      <m:t>p</m:t>
                                    </m:r>
                                  </m:e>
                                  <m:sub>
                                    <m:r>
                                      <a:rPr lang="es-ES" i="1">
                                        <a:solidFill>
                                          <a:srgbClr val="008080"/>
                                        </a:solidFill>
                                        <a:latin typeface="Cambria Math" panose="02040503050406030204" pitchFamily="18" charset="0"/>
                                      </a:rPr>
                                      <m:t>0</m:t>
                                    </m:r>
                                    <m:r>
                                      <a:rPr lang="es-ES" i="1">
                                        <a:solidFill>
                                          <a:srgbClr val="008080"/>
                                        </a:solidFill>
                                        <a:latin typeface="Cambria Math" panose="02040503050406030204" pitchFamily="18" charset="0"/>
                                      </a:rPr>
                                      <m:t>𝑦</m:t>
                                    </m:r>
                                  </m:sub>
                                </m:sSub>
                                <m:r>
                                  <a:rPr lang="es-ES" i="1">
                                    <a:solidFill>
                                      <a:srgbClr val="008080"/>
                                    </a:solidFill>
                                    <a:latin typeface="Cambria Math" panose="02040503050406030204" pitchFamily="18" charset="0"/>
                                  </a:rPr>
                                  <m:t>+</m:t>
                                </m:r>
                                <m:r>
                                  <m:rPr>
                                    <m:sty m:val="p"/>
                                  </m:rPr>
                                  <a:rPr lang="es-ES" i="1">
                                    <a:solidFill>
                                      <a:srgbClr val="008080"/>
                                    </a:solidFill>
                                    <a:latin typeface="Cambria Math" panose="02040503050406030204" pitchFamily="18" charset="0"/>
                                  </a:rPr>
                                  <m:t>t</m:t>
                                </m:r>
                                <m:sSub>
                                  <m:sSubPr>
                                    <m:ctrlPr>
                                      <a:rPr lang="es-ES_tradnl" i="1">
                                        <a:solidFill>
                                          <a:srgbClr val="008080"/>
                                        </a:solidFill>
                                        <a:latin typeface="Cambria Math" panose="02040503050406030204" pitchFamily="18" charset="0"/>
                                      </a:rPr>
                                    </m:ctrlPr>
                                  </m:sSubPr>
                                  <m:e>
                                    <m:r>
                                      <a:rPr lang="es-ES" i="1">
                                        <a:solidFill>
                                          <a:srgbClr val="008080"/>
                                        </a:solidFill>
                                        <a:latin typeface="Cambria Math" panose="02040503050406030204" pitchFamily="18" charset="0"/>
                                      </a:rPr>
                                      <m:t> </m:t>
                                    </m:r>
                                    <m:r>
                                      <m:rPr>
                                        <m:sty m:val="p"/>
                                      </m:rPr>
                                      <a:rPr lang="es-ES" i="1">
                                        <a:solidFill>
                                          <a:srgbClr val="008080"/>
                                        </a:solidFill>
                                        <a:latin typeface="Cambria Math" panose="02040503050406030204" pitchFamily="18" charset="0"/>
                                      </a:rPr>
                                      <m:t>v</m:t>
                                    </m:r>
                                  </m:e>
                                  <m:sub>
                                    <m:r>
                                      <m:rPr>
                                        <m:sty m:val="p"/>
                                      </m:rPr>
                                      <a:rPr lang="es-ES" i="1">
                                        <a:solidFill>
                                          <a:srgbClr val="008080"/>
                                        </a:solidFill>
                                        <a:latin typeface="Cambria Math" panose="02040503050406030204" pitchFamily="18" charset="0"/>
                                      </a:rPr>
                                      <m:t>y</m:t>
                                    </m:r>
                                  </m:sub>
                                </m:sSub>
                                <m:r>
                                  <a:rPr lang="es-ES" i="1">
                                    <a:solidFill>
                                      <a:srgbClr val="008080"/>
                                    </a:solidFill>
                                    <a:latin typeface="Cambria Math" panose="02040503050406030204" pitchFamily="18" charset="0"/>
                                  </a:rPr>
                                  <m:t>     </m:t>
                                </m:r>
                                <m:r>
                                  <a:rPr lang="es-ES" b="0" i="1" smtClean="0">
                                    <a:solidFill>
                                      <a:srgbClr val="008080"/>
                                    </a:solidFill>
                                    <a:latin typeface="Cambria Math" panose="02040503050406030204" pitchFamily="18" charset="0"/>
                                  </a:rPr>
                                  <m:t> </m:t>
                                </m:r>
                                <m:r>
                                  <a:rPr lang="es-ES" i="1">
                                    <a:solidFill>
                                      <a:srgbClr val="008080"/>
                                    </a:solidFill>
                                    <a:latin typeface="Cambria Math" panose="02040503050406030204" pitchFamily="18" charset="0"/>
                                  </a:rPr>
                                  <m:t>𝑡</m:t>
                                </m:r>
                                <m:r>
                                  <a:rPr lang="es-ES" i="1">
                                    <a:solidFill>
                                      <a:srgbClr val="008080"/>
                                    </a:solidFill>
                                    <a:latin typeface="Cambria Math" panose="02040503050406030204" pitchFamily="18" charset="0"/>
                                    <a:sym typeface="Symbol" panose="05050102010706020507" pitchFamily="18" charset="2"/>
                                  </a:rPr>
                                  <m:t></m:t>
                                </m:r>
                              </m:e>
                            </m:mr>
                            <m:mr>
                              <m:e>
                                <m:sSub>
                                  <m:sSubPr>
                                    <m:ctrlPr>
                                      <a:rPr lang="es-ES_tradnl" i="1">
                                        <a:solidFill>
                                          <a:srgbClr val="008080"/>
                                        </a:solidFill>
                                        <a:latin typeface="Cambria Math" panose="02040503050406030204" pitchFamily="18" charset="0"/>
                                      </a:rPr>
                                    </m:ctrlPr>
                                  </m:sSubPr>
                                  <m:e>
                                    <m:r>
                                      <m:rPr>
                                        <m:sty m:val="p"/>
                                      </m:rPr>
                                      <a:rPr lang="es-ES" i="1">
                                        <a:solidFill>
                                          <a:srgbClr val="008080"/>
                                        </a:solidFill>
                                        <a:latin typeface="Cambria Math" panose="02040503050406030204" pitchFamily="18" charset="0"/>
                                      </a:rPr>
                                      <m:t>p</m:t>
                                    </m:r>
                                  </m:e>
                                  <m:sub>
                                    <m:r>
                                      <m:rPr>
                                        <m:sty m:val="p"/>
                                      </m:rPr>
                                      <a:rPr lang="es-ES" i="1">
                                        <a:solidFill>
                                          <a:srgbClr val="008080"/>
                                        </a:solidFill>
                                        <a:latin typeface="Cambria Math" panose="02040503050406030204" pitchFamily="18" charset="0"/>
                                      </a:rPr>
                                      <m:t>z</m:t>
                                    </m:r>
                                  </m:sub>
                                </m:sSub>
                                <m:r>
                                  <m:rPr>
                                    <m:brk m:alnAt="7"/>
                                  </m:rPr>
                                  <a:rPr lang="es-ES" i="1">
                                    <a:solidFill>
                                      <a:srgbClr val="008080"/>
                                    </a:solidFill>
                                    <a:latin typeface="Cambria Math" panose="02040503050406030204" pitchFamily="18" charset="0"/>
                                  </a:rPr>
                                  <m:t>=</m:t>
                                </m:r>
                                <m:sSub>
                                  <m:sSubPr>
                                    <m:ctrlPr>
                                      <a:rPr lang="es-ES_tradnl" i="1">
                                        <a:solidFill>
                                          <a:srgbClr val="008080"/>
                                        </a:solidFill>
                                        <a:latin typeface="Cambria Math" panose="02040503050406030204" pitchFamily="18" charset="0"/>
                                      </a:rPr>
                                    </m:ctrlPr>
                                  </m:sSubPr>
                                  <m:e>
                                    <m:r>
                                      <m:rPr>
                                        <m:sty m:val="p"/>
                                      </m:rPr>
                                      <a:rPr lang="es-ES" i="1">
                                        <a:solidFill>
                                          <a:srgbClr val="008080"/>
                                        </a:solidFill>
                                        <a:latin typeface="Cambria Math" panose="02040503050406030204" pitchFamily="18" charset="0"/>
                                      </a:rPr>
                                      <m:t>p</m:t>
                                    </m:r>
                                  </m:e>
                                  <m:sub>
                                    <m:r>
                                      <a:rPr lang="es-ES" i="1">
                                        <a:solidFill>
                                          <a:srgbClr val="008080"/>
                                        </a:solidFill>
                                        <a:latin typeface="Cambria Math" panose="02040503050406030204" pitchFamily="18" charset="0"/>
                                      </a:rPr>
                                      <m:t>0</m:t>
                                    </m:r>
                                    <m:r>
                                      <a:rPr lang="es-ES" i="1">
                                        <a:solidFill>
                                          <a:srgbClr val="008080"/>
                                        </a:solidFill>
                                        <a:latin typeface="Cambria Math" panose="02040503050406030204" pitchFamily="18" charset="0"/>
                                      </a:rPr>
                                      <m:t>𝑧</m:t>
                                    </m:r>
                                  </m:sub>
                                </m:sSub>
                                <m:r>
                                  <a:rPr lang="es-ES" i="1">
                                    <a:solidFill>
                                      <a:srgbClr val="008080"/>
                                    </a:solidFill>
                                    <a:latin typeface="Cambria Math" panose="02040503050406030204" pitchFamily="18" charset="0"/>
                                  </a:rPr>
                                  <m:t>+</m:t>
                                </m:r>
                                <m:r>
                                  <m:rPr>
                                    <m:sty m:val="p"/>
                                  </m:rPr>
                                  <a:rPr lang="es-ES" i="1">
                                    <a:solidFill>
                                      <a:srgbClr val="008080"/>
                                    </a:solidFill>
                                    <a:latin typeface="Cambria Math" panose="02040503050406030204" pitchFamily="18" charset="0"/>
                                  </a:rPr>
                                  <m:t>t</m:t>
                                </m:r>
                                <m:sSub>
                                  <m:sSubPr>
                                    <m:ctrlPr>
                                      <a:rPr lang="es-ES_tradnl" i="1">
                                        <a:solidFill>
                                          <a:srgbClr val="008080"/>
                                        </a:solidFill>
                                        <a:latin typeface="Cambria Math" panose="02040503050406030204" pitchFamily="18" charset="0"/>
                                      </a:rPr>
                                    </m:ctrlPr>
                                  </m:sSubPr>
                                  <m:e>
                                    <m:r>
                                      <a:rPr lang="es-ES" i="1">
                                        <a:solidFill>
                                          <a:srgbClr val="008080"/>
                                        </a:solidFill>
                                        <a:latin typeface="Cambria Math" panose="02040503050406030204" pitchFamily="18" charset="0"/>
                                      </a:rPr>
                                      <m:t> </m:t>
                                    </m:r>
                                    <m:r>
                                      <m:rPr>
                                        <m:sty m:val="p"/>
                                      </m:rPr>
                                      <a:rPr lang="es-ES" i="1">
                                        <a:solidFill>
                                          <a:srgbClr val="008080"/>
                                        </a:solidFill>
                                        <a:latin typeface="Cambria Math" panose="02040503050406030204" pitchFamily="18" charset="0"/>
                                      </a:rPr>
                                      <m:t>v</m:t>
                                    </m:r>
                                  </m:e>
                                  <m:sub>
                                    <m:r>
                                      <m:rPr>
                                        <m:sty m:val="p"/>
                                      </m:rPr>
                                      <a:rPr lang="es-ES" i="1">
                                        <a:solidFill>
                                          <a:srgbClr val="008080"/>
                                        </a:solidFill>
                                        <a:latin typeface="Cambria Math" panose="02040503050406030204" pitchFamily="18" charset="0"/>
                                      </a:rPr>
                                      <m:t>z</m:t>
                                    </m:r>
                                    <m:r>
                                      <a:rPr lang="es-ES" b="0" i="1" smtClean="0">
                                        <a:solidFill>
                                          <a:srgbClr val="008080"/>
                                        </a:solidFill>
                                        <a:latin typeface="Cambria Math" panose="02040503050406030204" pitchFamily="18" charset="0"/>
                                      </a:rPr>
                                      <m:t>    </m:t>
                                    </m:r>
                                    <m:r>
                                      <a:rPr lang="es-ES" i="1">
                                        <a:solidFill>
                                          <a:srgbClr val="008080"/>
                                        </a:solidFill>
                                        <a:latin typeface="Cambria Math" panose="02040503050406030204" pitchFamily="18" charset="0"/>
                                      </a:rPr>
                                      <m:t>            </m:t>
                                    </m:r>
                                  </m:sub>
                                </m:sSub>
                              </m:e>
                            </m:mr>
                          </m:m>
                        </m:e>
                      </m:d>
                      <m:r>
                        <a:rPr lang="es-ES" i="1" dirty="0">
                          <a:solidFill>
                            <a:srgbClr val="008080"/>
                          </a:solidFill>
                          <a:latin typeface="Cambria Math" panose="02040503050406030204" pitchFamily="18" charset="0"/>
                        </a:rPr>
                        <m:t>ℝ</m:t>
                      </m:r>
                    </m:oMath>
                  </m:oMathPara>
                </a14:m>
                <a:endParaRPr lang="es-ES" i="1" dirty="0">
                  <a:solidFill>
                    <a:srgbClr val="008080"/>
                  </a:solidFill>
                  <a:latin typeface="Cambria Math" panose="02040503050406030204" pitchFamily="18" charset="0"/>
                </a:endParaRPr>
              </a:p>
            </p:txBody>
          </p:sp>
        </mc:Choice>
        <mc:Fallback xmlns="">
          <p:sp>
            <p:nvSpPr>
              <p:cNvPr id="6" name="CuadroTexto 5">
                <a:extLst>
                  <a:ext uri="{FF2B5EF4-FFF2-40B4-BE49-F238E27FC236}">
                    <a16:creationId xmlns:a16="http://schemas.microsoft.com/office/drawing/2014/main" id="{BEF2BDD4-8C35-F14A-9F0E-3B9E839DC72B}"/>
                  </a:ext>
                </a:extLst>
              </p:cNvPr>
              <p:cNvSpPr txBox="1">
                <a:spLocks noRot="1" noChangeAspect="1" noMove="1" noResize="1" noEditPoints="1" noAdjustHandles="1" noChangeArrowheads="1" noChangeShapeType="1" noTextEdit="1"/>
              </p:cNvSpPr>
              <p:nvPr/>
            </p:nvSpPr>
            <p:spPr>
              <a:xfrm>
                <a:off x="2603010" y="5444757"/>
                <a:ext cx="5143500" cy="1425327"/>
              </a:xfrm>
              <a:prstGeom prst="rect">
                <a:avLst/>
              </a:prstGeom>
              <a:blipFill>
                <a:blip r:embed="rId4"/>
                <a:stretch>
                  <a:fillRect/>
                </a:stretch>
              </a:blipFill>
            </p:spPr>
            <p:txBody>
              <a:bodyPr/>
              <a:lstStyle/>
              <a:p>
                <a:r>
                  <a:rPr lang="es-ES">
                    <a:noFill/>
                  </a:rPr>
                  <a:t> </a:t>
                </a:r>
              </a:p>
            </p:txBody>
          </p:sp>
        </mc:Fallback>
      </mc:AlternateContent>
      <p:grpSp>
        <p:nvGrpSpPr>
          <p:cNvPr id="18" name="Grupo 17">
            <a:extLst>
              <a:ext uri="{FF2B5EF4-FFF2-40B4-BE49-F238E27FC236}">
                <a16:creationId xmlns:a16="http://schemas.microsoft.com/office/drawing/2014/main" id="{5ABD5B34-728E-ECE1-B9BC-01A3FE9E532B}"/>
              </a:ext>
            </a:extLst>
          </p:cNvPr>
          <p:cNvGrpSpPr/>
          <p:nvPr/>
        </p:nvGrpSpPr>
        <p:grpSpPr>
          <a:xfrm>
            <a:off x="728" y="2077006"/>
            <a:ext cx="10270521" cy="3105982"/>
            <a:chOff x="-36522" y="2042031"/>
            <a:chExt cx="10270521" cy="3105982"/>
          </a:xfrm>
        </p:grpSpPr>
        <p:sp>
          <p:nvSpPr>
            <p:cNvPr id="17" name="Line 37">
              <a:extLst>
                <a:ext uri="{FF2B5EF4-FFF2-40B4-BE49-F238E27FC236}">
                  <a16:creationId xmlns:a16="http://schemas.microsoft.com/office/drawing/2014/main" id="{F334E85E-9FB3-BB89-0C89-EBBF3375B97B}"/>
                </a:ext>
              </a:extLst>
            </p:cNvPr>
            <p:cNvSpPr>
              <a:spLocks noChangeShapeType="1"/>
            </p:cNvSpPr>
            <p:nvPr/>
          </p:nvSpPr>
          <p:spPr bwMode="auto">
            <a:xfrm flipH="1">
              <a:off x="1093124" y="3982932"/>
              <a:ext cx="2057436" cy="357892"/>
            </a:xfrm>
            <a:prstGeom prst="line">
              <a:avLst/>
            </a:prstGeom>
            <a:noFill/>
            <a:ln w="19050">
              <a:solidFill>
                <a:srgbClr val="5F5F5F"/>
              </a:solidFill>
              <a:round/>
              <a:headEnd type="none" w="med" len="med"/>
              <a:tailEnd type="oval" w="med" len="med"/>
            </a:ln>
            <a:extLst>
              <a:ext uri="{909E8E84-426E-40DD-AFC4-6F175D3DCCD1}">
                <a14:hiddenFill xmlns:a14="http://schemas.microsoft.com/office/drawing/2010/main">
                  <a:noFill/>
                </a14:hiddenFill>
              </a:ext>
            </a:extLst>
          </p:spPr>
          <p:txBody>
            <a:bodyPr wrap="none" anchor="ctr"/>
            <a:lstStyle/>
            <a:p>
              <a:endParaRPr lang="es-ES" dirty="0"/>
            </a:p>
          </p:txBody>
        </p:sp>
        <p:grpSp>
          <p:nvGrpSpPr>
            <p:cNvPr id="40" name="Group 7">
              <a:extLst>
                <a:ext uri="{FF2B5EF4-FFF2-40B4-BE49-F238E27FC236}">
                  <a16:creationId xmlns:a16="http://schemas.microsoft.com/office/drawing/2014/main" id="{EEE8DBAF-61E2-BBFD-B67A-FE67B8719CB5}"/>
                </a:ext>
              </a:extLst>
            </p:cNvPr>
            <p:cNvGrpSpPr>
              <a:grpSpLocks/>
            </p:cNvGrpSpPr>
            <p:nvPr/>
          </p:nvGrpSpPr>
          <p:grpSpPr bwMode="auto">
            <a:xfrm>
              <a:off x="5403890" y="2042031"/>
              <a:ext cx="1691873" cy="2763416"/>
              <a:chOff x="3216" y="2142"/>
              <a:chExt cx="960" cy="1386"/>
            </a:xfrm>
          </p:grpSpPr>
          <p:sp>
            <p:nvSpPr>
              <p:cNvPr id="48" name="Line 8">
                <a:extLst>
                  <a:ext uri="{FF2B5EF4-FFF2-40B4-BE49-F238E27FC236}">
                    <a16:creationId xmlns:a16="http://schemas.microsoft.com/office/drawing/2014/main" id="{FF4F0E6F-5DCF-452E-DB68-A27A2B1285E1}"/>
                  </a:ext>
                </a:extLst>
              </p:cNvPr>
              <p:cNvSpPr>
                <a:spLocks noChangeShapeType="1"/>
              </p:cNvSpPr>
              <p:nvPr/>
            </p:nvSpPr>
            <p:spPr bwMode="auto">
              <a:xfrm flipH="1">
                <a:off x="3216" y="2332"/>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49" name="Line 9">
                <a:extLst>
                  <a:ext uri="{FF2B5EF4-FFF2-40B4-BE49-F238E27FC236}">
                    <a16:creationId xmlns:a16="http://schemas.microsoft.com/office/drawing/2014/main" id="{D08DE631-7DA3-FFE8-8271-DA9B46F4ADBA}"/>
                  </a:ext>
                </a:extLst>
              </p:cNvPr>
              <p:cNvSpPr>
                <a:spLocks noChangeShapeType="1"/>
              </p:cNvSpPr>
              <p:nvPr/>
            </p:nvSpPr>
            <p:spPr bwMode="auto">
              <a:xfrm flipH="1">
                <a:off x="3216" y="2428"/>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0" name="Line 10">
                <a:extLst>
                  <a:ext uri="{FF2B5EF4-FFF2-40B4-BE49-F238E27FC236}">
                    <a16:creationId xmlns:a16="http://schemas.microsoft.com/office/drawing/2014/main" id="{ABAB2D72-E983-D5C6-276C-EC56BE2EE9BB}"/>
                  </a:ext>
                </a:extLst>
              </p:cNvPr>
              <p:cNvSpPr>
                <a:spLocks noChangeShapeType="1"/>
              </p:cNvSpPr>
              <p:nvPr/>
            </p:nvSpPr>
            <p:spPr bwMode="auto">
              <a:xfrm flipH="1">
                <a:off x="3216" y="2524"/>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1" name="Line 11">
                <a:extLst>
                  <a:ext uri="{FF2B5EF4-FFF2-40B4-BE49-F238E27FC236}">
                    <a16:creationId xmlns:a16="http://schemas.microsoft.com/office/drawing/2014/main" id="{A5B69D52-5F88-9945-716E-D927C41B32A4}"/>
                  </a:ext>
                </a:extLst>
              </p:cNvPr>
              <p:cNvSpPr>
                <a:spLocks noChangeShapeType="1"/>
              </p:cNvSpPr>
              <p:nvPr/>
            </p:nvSpPr>
            <p:spPr bwMode="auto">
              <a:xfrm flipH="1">
                <a:off x="3216" y="2620"/>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2" name="Line 12">
                <a:extLst>
                  <a:ext uri="{FF2B5EF4-FFF2-40B4-BE49-F238E27FC236}">
                    <a16:creationId xmlns:a16="http://schemas.microsoft.com/office/drawing/2014/main" id="{E2DDCCD3-3796-DF94-A8E2-8960CB656534}"/>
                  </a:ext>
                </a:extLst>
              </p:cNvPr>
              <p:cNvSpPr>
                <a:spLocks noChangeShapeType="1"/>
              </p:cNvSpPr>
              <p:nvPr/>
            </p:nvSpPr>
            <p:spPr bwMode="auto">
              <a:xfrm flipH="1">
                <a:off x="3216" y="2716"/>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3" name="Line 13">
                <a:extLst>
                  <a:ext uri="{FF2B5EF4-FFF2-40B4-BE49-F238E27FC236}">
                    <a16:creationId xmlns:a16="http://schemas.microsoft.com/office/drawing/2014/main" id="{443EDBAE-0778-8FA7-CE46-677A783DCF93}"/>
                  </a:ext>
                </a:extLst>
              </p:cNvPr>
              <p:cNvSpPr>
                <a:spLocks noChangeShapeType="1"/>
              </p:cNvSpPr>
              <p:nvPr/>
            </p:nvSpPr>
            <p:spPr bwMode="auto">
              <a:xfrm flipH="1">
                <a:off x="3216" y="2812"/>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4" name="Line 14">
                <a:extLst>
                  <a:ext uri="{FF2B5EF4-FFF2-40B4-BE49-F238E27FC236}">
                    <a16:creationId xmlns:a16="http://schemas.microsoft.com/office/drawing/2014/main" id="{4EFD8960-C8FD-82EA-3C3B-2AC7A0133F79}"/>
                  </a:ext>
                </a:extLst>
              </p:cNvPr>
              <p:cNvSpPr>
                <a:spLocks noChangeShapeType="1"/>
              </p:cNvSpPr>
              <p:nvPr/>
            </p:nvSpPr>
            <p:spPr bwMode="auto">
              <a:xfrm flipH="1">
                <a:off x="3216" y="2908"/>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5" name="Line 15">
                <a:extLst>
                  <a:ext uri="{FF2B5EF4-FFF2-40B4-BE49-F238E27FC236}">
                    <a16:creationId xmlns:a16="http://schemas.microsoft.com/office/drawing/2014/main" id="{10468A8B-761E-D3B0-A769-FFD6B889A627}"/>
                  </a:ext>
                </a:extLst>
              </p:cNvPr>
              <p:cNvSpPr>
                <a:spLocks noChangeShapeType="1"/>
              </p:cNvSpPr>
              <p:nvPr/>
            </p:nvSpPr>
            <p:spPr bwMode="auto">
              <a:xfrm flipH="1">
                <a:off x="3216" y="3004"/>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6" name="Line 16">
                <a:extLst>
                  <a:ext uri="{FF2B5EF4-FFF2-40B4-BE49-F238E27FC236}">
                    <a16:creationId xmlns:a16="http://schemas.microsoft.com/office/drawing/2014/main" id="{77EDCF46-4BFF-C16B-FDA4-A9C7A8FF9E83}"/>
                  </a:ext>
                </a:extLst>
              </p:cNvPr>
              <p:cNvSpPr>
                <a:spLocks noChangeShapeType="1"/>
              </p:cNvSpPr>
              <p:nvPr/>
            </p:nvSpPr>
            <p:spPr bwMode="auto">
              <a:xfrm flipH="1">
                <a:off x="3216" y="2236"/>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7" name="Line 17">
                <a:extLst>
                  <a:ext uri="{FF2B5EF4-FFF2-40B4-BE49-F238E27FC236}">
                    <a16:creationId xmlns:a16="http://schemas.microsoft.com/office/drawing/2014/main" id="{66AC70F4-BFD7-BF09-AE3D-88D1FBCD23DB}"/>
                  </a:ext>
                </a:extLst>
              </p:cNvPr>
              <p:cNvSpPr>
                <a:spLocks noChangeShapeType="1"/>
              </p:cNvSpPr>
              <p:nvPr/>
            </p:nvSpPr>
            <p:spPr bwMode="auto">
              <a:xfrm flipH="1">
                <a:off x="3216" y="2142"/>
                <a:ext cx="960" cy="5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8" name="Line 18">
                <a:extLst>
                  <a:ext uri="{FF2B5EF4-FFF2-40B4-BE49-F238E27FC236}">
                    <a16:creationId xmlns:a16="http://schemas.microsoft.com/office/drawing/2014/main" id="{5AD3CB1A-8310-75A9-94DB-DC484F3EC48E}"/>
                  </a:ext>
                </a:extLst>
              </p:cNvPr>
              <p:cNvSpPr>
                <a:spLocks noChangeShapeType="1"/>
              </p:cNvSpPr>
              <p:nvPr/>
            </p:nvSpPr>
            <p:spPr bwMode="auto">
              <a:xfrm>
                <a:off x="3216" y="2664"/>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59" name="Line 19">
                <a:extLst>
                  <a:ext uri="{FF2B5EF4-FFF2-40B4-BE49-F238E27FC236}">
                    <a16:creationId xmlns:a16="http://schemas.microsoft.com/office/drawing/2014/main" id="{001DB006-6491-74B7-5505-456B1A43DB6E}"/>
                  </a:ext>
                </a:extLst>
              </p:cNvPr>
              <p:cNvSpPr>
                <a:spLocks noChangeShapeType="1"/>
              </p:cNvSpPr>
              <p:nvPr/>
            </p:nvSpPr>
            <p:spPr bwMode="auto">
              <a:xfrm>
                <a:off x="4176" y="2148"/>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0" name="Line 20">
                <a:extLst>
                  <a:ext uri="{FF2B5EF4-FFF2-40B4-BE49-F238E27FC236}">
                    <a16:creationId xmlns:a16="http://schemas.microsoft.com/office/drawing/2014/main" id="{20CBCEDF-AA68-FE8F-5C2D-5E85C3092552}"/>
                  </a:ext>
                </a:extLst>
              </p:cNvPr>
              <p:cNvSpPr>
                <a:spLocks noChangeShapeType="1"/>
              </p:cNvSpPr>
              <p:nvPr/>
            </p:nvSpPr>
            <p:spPr bwMode="auto">
              <a:xfrm>
                <a:off x="4080" y="2196"/>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1" name="Line 21">
                <a:extLst>
                  <a:ext uri="{FF2B5EF4-FFF2-40B4-BE49-F238E27FC236}">
                    <a16:creationId xmlns:a16="http://schemas.microsoft.com/office/drawing/2014/main" id="{6E3BC5FB-8EDB-73A6-D20D-DE55D0EF35E1}"/>
                  </a:ext>
                </a:extLst>
              </p:cNvPr>
              <p:cNvSpPr>
                <a:spLocks noChangeShapeType="1"/>
              </p:cNvSpPr>
              <p:nvPr/>
            </p:nvSpPr>
            <p:spPr bwMode="auto">
              <a:xfrm>
                <a:off x="3984" y="2244"/>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2" name="Line 22">
                <a:extLst>
                  <a:ext uri="{FF2B5EF4-FFF2-40B4-BE49-F238E27FC236}">
                    <a16:creationId xmlns:a16="http://schemas.microsoft.com/office/drawing/2014/main" id="{D1223F53-134C-3EB3-7D33-5527F3579938}"/>
                  </a:ext>
                </a:extLst>
              </p:cNvPr>
              <p:cNvSpPr>
                <a:spLocks noChangeShapeType="1"/>
              </p:cNvSpPr>
              <p:nvPr/>
            </p:nvSpPr>
            <p:spPr bwMode="auto">
              <a:xfrm>
                <a:off x="3888" y="2292"/>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3" name="Line 23">
                <a:extLst>
                  <a:ext uri="{FF2B5EF4-FFF2-40B4-BE49-F238E27FC236}">
                    <a16:creationId xmlns:a16="http://schemas.microsoft.com/office/drawing/2014/main" id="{59C397B4-4D83-B1EE-80F2-4D1D5A18FADC}"/>
                  </a:ext>
                </a:extLst>
              </p:cNvPr>
              <p:cNvSpPr>
                <a:spLocks noChangeShapeType="1"/>
              </p:cNvSpPr>
              <p:nvPr/>
            </p:nvSpPr>
            <p:spPr bwMode="auto">
              <a:xfrm>
                <a:off x="3792" y="2352"/>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4" name="Line 24">
                <a:extLst>
                  <a:ext uri="{FF2B5EF4-FFF2-40B4-BE49-F238E27FC236}">
                    <a16:creationId xmlns:a16="http://schemas.microsoft.com/office/drawing/2014/main" id="{A0770C43-1C9B-B92A-ADA3-B993D8DEB927}"/>
                  </a:ext>
                </a:extLst>
              </p:cNvPr>
              <p:cNvSpPr>
                <a:spLocks noChangeShapeType="1"/>
              </p:cNvSpPr>
              <p:nvPr/>
            </p:nvSpPr>
            <p:spPr bwMode="auto">
              <a:xfrm>
                <a:off x="3696" y="2400"/>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5" name="Line 25">
                <a:extLst>
                  <a:ext uri="{FF2B5EF4-FFF2-40B4-BE49-F238E27FC236}">
                    <a16:creationId xmlns:a16="http://schemas.microsoft.com/office/drawing/2014/main" id="{723E65F4-216A-F100-6070-32FB2901522C}"/>
                  </a:ext>
                </a:extLst>
              </p:cNvPr>
              <p:cNvSpPr>
                <a:spLocks noChangeShapeType="1"/>
              </p:cNvSpPr>
              <p:nvPr/>
            </p:nvSpPr>
            <p:spPr bwMode="auto">
              <a:xfrm>
                <a:off x="3600" y="2448"/>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6" name="Line 26">
                <a:extLst>
                  <a:ext uri="{FF2B5EF4-FFF2-40B4-BE49-F238E27FC236}">
                    <a16:creationId xmlns:a16="http://schemas.microsoft.com/office/drawing/2014/main" id="{282060B8-21BF-340D-59B2-4FE915DD85B4}"/>
                  </a:ext>
                </a:extLst>
              </p:cNvPr>
              <p:cNvSpPr>
                <a:spLocks noChangeShapeType="1"/>
              </p:cNvSpPr>
              <p:nvPr/>
            </p:nvSpPr>
            <p:spPr bwMode="auto">
              <a:xfrm>
                <a:off x="3504" y="2496"/>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7" name="Line 27">
                <a:extLst>
                  <a:ext uri="{FF2B5EF4-FFF2-40B4-BE49-F238E27FC236}">
                    <a16:creationId xmlns:a16="http://schemas.microsoft.com/office/drawing/2014/main" id="{01FDA854-E654-364F-1116-D85F4FD72527}"/>
                  </a:ext>
                </a:extLst>
              </p:cNvPr>
              <p:cNvSpPr>
                <a:spLocks noChangeShapeType="1"/>
              </p:cNvSpPr>
              <p:nvPr/>
            </p:nvSpPr>
            <p:spPr bwMode="auto">
              <a:xfrm>
                <a:off x="3408" y="2556"/>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68" name="Line 28">
                <a:extLst>
                  <a:ext uri="{FF2B5EF4-FFF2-40B4-BE49-F238E27FC236}">
                    <a16:creationId xmlns:a16="http://schemas.microsoft.com/office/drawing/2014/main" id="{6C0FD782-66FC-E314-0188-564B7E2B4D65}"/>
                  </a:ext>
                </a:extLst>
              </p:cNvPr>
              <p:cNvSpPr>
                <a:spLocks noChangeShapeType="1"/>
              </p:cNvSpPr>
              <p:nvPr/>
            </p:nvSpPr>
            <p:spPr bwMode="auto">
              <a:xfrm>
                <a:off x="3312" y="2604"/>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grpSp>
        <p:sp>
          <p:nvSpPr>
            <p:cNvPr id="42" name="Oval 30">
              <a:extLst>
                <a:ext uri="{FF2B5EF4-FFF2-40B4-BE49-F238E27FC236}">
                  <a16:creationId xmlns:a16="http://schemas.microsoft.com/office/drawing/2014/main" id="{6E3E937B-534E-F5F7-7D24-75E1B9AA5219}"/>
                </a:ext>
              </a:extLst>
            </p:cNvPr>
            <p:cNvSpPr>
              <a:spLocks noChangeArrowheads="1"/>
            </p:cNvSpPr>
            <p:nvPr/>
          </p:nvSpPr>
          <p:spPr bwMode="auto">
            <a:xfrm>
              <a:off x="1384514" y="3173993"/>
              <a:ext cx="3484562" cy="1122102"/>
            </a:xfrm>
            <a:prstGeom prst="ellipse">
              <a:avLst/>
            </a:prstGeom>
            <a:solidFill>
              <a:srgbClr val="FF964F">
                <a:alpha val="85000"/>
              </a:srgbClr>
            </a:solidFill>
            <a:ln>
              <a:noFill/>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ES" altLang="es-ES" sz="2400" dirty="0"/>
            </a:p>
          </p:txBody>
        </p:sp>
        <p:sp>
          <p:nvSpPr>
            <p:cNvPr id="45" name="AutoShape 36">
              <a:extLst>
                <a:ext uri="{FF2B5EF4-FFF2-40B4-BE49-F238E27FC236}">
                  <a16:creationId xmlns:a16="http://schemas.microsoft.com/office/drawing/2014/main" id="{CA5707AE-7151-6E05-EEC1-BC3940A69AA8}"/>
                </a:ext>
              </a:extLst>
            </p:cNvPr>
            <p:cNvSpPr>
              <a:spLocks noChangeArrowheads="1"/>
            </p:cNvSpPr>
            <p:nvPr/>
          </p:nvSpPr>
          <p:spPr bwMode="auto">
            <a:xfrm rot="8914802">
              <a:off x="6029516" y="3389296"/>
              <a:ext cx="276733" cy="155545"/>
            </a:xfrm>
            <a:prstGeom prst="parallelogram">
              <a:avLst>
                <a:gd name="adj" fmla="val 57244"/>
              </a:avLst>
            </a:prstGeom>
            <a:solidFill>
              <a:srgbClr val="0070C0">
                <a:alpha val="31000"/>
              </a:srgbClr>
            </a:solidFill>
            <a:ln w="9525">
              <a:solidFill>
                <a:schemeClr val="tx2">
                  <a:lumMod val="85000"/>
                  <a:lumOff val="15000"/>
                </a:schemeClr>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None/>
              </a:pPr>
              <a:endParaRPr lang="es-ES" altLang="es-ES"/>
            </a:p>
          </p:txBody>
        </p:sp>
        <p:sp>
          <p:nvSpPr>
            <p:cNvPr id="46" name="Line 37">
              <a:extLst>
                <a:ext uri="{FF2B5EF4-FFF2-40B4-BE49-F238E27FC236}">
                  <a16:creationId xmlns:a16="http://schemas.microsoft.com/office/drawing/2014/main" id="{EA39CAA2-0525-A7A2-155F-8E6D88A42914}"/>
                </a:ext>
              </a:extLst>
            </p:cNvPr>
            <p:cNvSpPr>
              <a:spLocks noChangeShapeType="1"/>
            </p:cNvSpPr>
            <p:nvPr/>
          </p:nvSpPr>
          <p:spPr bwMode="auto">
            <a:xfrm flipH="1">
              <a:off x="3150561" y="3015131"/>
              <a:ext cx="5707251" cy="967801"/>
            </a:xfrm>
            <a:prstGeom prst="line">
              <a:avLst/>
            </a:prstGeom>
            <a:noFill/>
            <a:ln w="19050">
              <a:solidFill>
                <a:srgbClr val="5F5F5F"/>
              </a:solidFill>
              <a:round/>
              <a:headEnd type="oval" w="med" len="med"/>
              <a:tailEnd type="non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99" name="Text Box 14">
              <a:extLst>
                <a:ext uri="{FF2B5EF4-FFF2-40B4-BE49-F238E27FC236}">
                  <a16:creationId xmlns:a16="http://schemas.microsoft.com/office/drawing/2014/main" id="{5D7B3B53-C1DA-55B7-16B7-115E108CA78E}"/>
                </a:ext>
              </a:extLst>
            </p:cNvPr>
            <p:cNvSpPr txBox="1">
              <a:spLocks noChangeArrowheads="1"/>
            </p:cNvSpPr>
            <p:nvPr/>
          </p:nvSpPr>
          <p:spPr bwMode="auto">
            <a:xfrm>
              <a:off x="4044574" y="3652451"/>
              <a:ext cx="15799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dirty="0"/>
                <a:t> </a:t>
              </a:r>
              <a:r>
                <a:rPr lang="es-ES_tradnl" altLang="es-ES" sz="2200" dirty="0" err="1"/>
                <a:t>v</a:t>
              </a:r>
              <a:r>
                <a:rPr lang="es-ES_tradnl" altLang="es-ES" sz="2200" baseline="-25000" dirty="0" err="1"/>
                <a:t>x</a:t>
              </a:r>
              <a:r>
                <a:rPr lang="es-ES_tradnl" altLang="es-ES" sz="2200" dirty="0"/>
                <a:t>, </a:t>
              </a:r>
              <a:r>
                <a:rPr lang="es-ES_tradnl" altLang="es-ES" sz="2200" dirty="0" err="1"/>
                <a:t>v</a:t>
              </a:r>
              <a:r>
                <a:rPr lang="es-ES_tradnl" altLang="es-ES" sz="2200" baseline="-25000" dirty="0" err="1"/>
                <a:t>y</a:t>
              </a:r>
              <a:r>
                <a:rPr lang="es-ES_tradnl" altLang="es-ES" sz="2200" dirty="0"/>
                <a:t>, </a:t>
              </a:r>
              <a:r>
                <a:rPr lang="es-ES_tradnl" altLang="es-ES" sz="2200" dirty="0" err="1"/>
                <a:t>v</a:t>
              </a:r>
              <a:r>
                <a:rPr lang="es-ES_tradnl" altLang="es-ES" sz="2200" baseline="-25000" dirty="0" err="1"/>
                <a:t>z</a:t>
              </a:r>
              <a:endParaRPr lang="es-ES_tradnl" altLang="es-ES" sz="2200" baseline="-25000" dirty="0"/>
            </a:p>
          </p:txBody>
        </p:sp>
        <p:cxnSp>
          <p:nvCxnSpPr>
            <p:cNvPr id="101" name="Conector recto de flecha 100">
              <a:extLst>
                <a:ext uri="{FF2B5EF4-FFF2-40B4-BE49-F238E27FC236}">
                  <a16:creationId xmlns:a16="http://schemas.microsoft.com/office/drawing/2014/main" id="{1032F2A5-A606-4F1C-2D3B-5D4F971C19E9}"/>
                </a:ext>
              </a:extLst>
            </p:cNvPr>
            <p:cNvCxnSpPr>
              <a:cxnSpLocks/>
            </p:cNvCxnSpPr>
            <p:nvPr/>
          </p:nvCxnSpPr>
          <p:spPr bwMode="auto">
            <a:xfrm flipH="1">
              <a:off x="5104606" y="3459639"/>
              <a:ext cx="1085477" cy="190102"/>
            </a:xfrm>
            <a:prstGeom prst="straightConnector1">
              <a:avLst/>
            </a:prstGeom>
            <a:noFill/>
            <a:ln w="50800" cap="flat" cmpd="sng" algn="ctr">
              <a:solidFill>
                <a:srgbClr val="FF0000"/>
              </a:solidFill>
              <a:prstDash val="solid"/>
              <a:round/>
              <a:headEnd type="none" w="med" len="med"/>
              <a:tailEnd type="triangle" w="med" len="med"/>
            </a:ln>
            <a:effectLst/>
          </p:spPr>
        </p:cxnSp>
        <p:sp>
          <p:nvSpPr>
            <p:cNvPr id="110" name="Text Box 14">
              <a:extLst>
                <a:ext uri="{FF2B5EF4-FFF2-40B4-BE49-F238E27FC236}">
                  <a16:creationId xmlns:a16="http://schemas.microsoft.com/office/drawing/2014/main" id="{14434E5D-EC0E-3FE2-B3A8-A0D030EA5828}"/>
                </a:ext>
              </a:extLst>
            </p:cNvPr>
            <p:cNvSpPr txBox="1">
              <a:spLocks noChangeArrowheads="1"/>
            </p:cNvSpPr>
            <p:nvPr/>
          </p:nvSpPr>
          <p:spPr bwMode="auto">
            <a:xfrm>
              <a:off x="7624380" y="3025960"/>
              <a:ext cx="2609619"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600"/>
                </a:spcBef>
                <a:buFontTx/>
                <a:buNone/>
              </a:pPr>
              <a:r>
                <a:rPr lang="es-ES_tradnl" altLang="es-ES" sz="2200" dirty="0"/>
                <a:t> p</a:t>
              </a:r>
              <a:r>
                <a:rPr lang="es-ES_tradnl" altLang="es-ES" sz="2200" baseline="-25000" dirty="0"/>
                <a:t>0x</a:t>
              </a:r>
              <a:r>
                <a:rPr lang="es-ES_tradnl" altLang="es-ES" sz="2200" dirty="0"/>
                <a:t>, p</a:t>
              </a:r>
              <a:r>
                <a:rPr lang="es-ES_tradnl" altLang="es-ES" sz="2200" baseline="-25000" dirty="0"/>
                <a:t>0y</a:t>
              </a:r>
              <a:r>
                <a:rPr lang="es-ES_tradnl" altLang="es-ES" sz="2200" dirty="0"/>
                <a:t>, p</a:t>
              </a:r>
              <a:r>
                <a:rPr lang="es-ES_tradnl" altLang="es-ES" sz="2200" baseline="-25000" dirty="0"/>
                <a:t>0z</a:t>
              </a:r>
            </a:p>
            <a:p>
              <a:pPr algn="ctr">
                <a:spcBef>
                  <a:spcPts val="600"/>
                </a:spcBef>
                <a:buFontTx/>
                <a:buNone/>
              </a:pPr>
              <a:r>
                <a:rPr lang="es-ES" altLang="es-ES" sz="2200" dirty="0" err="1">
                  <a:solidFill>
                    <a:srgbClr val="D60093"/>
                  </a:solidFill>
                </a:rPr>
                <a:t>ray.global_position</a:t>
              </a:r>
              <a:endParaRPr lang="es-ES_tradnl" altLang="es-ES" sz="2200" dirty="0">
                <a:solidFill>
                  <a:srgbClr val="D60093"/>
                </a:solidFill>
              </a:endParaRPr>
            </a:p>
          </p:txBody>
        </p:sp>
        <p:sp>
          <p:nvSpPr>
            <p:cNvPr id="111" name="Text Box 14">
              <a:extLst>
                <a:ext uri="{FF2B5EF4-FFF2-40B4-BE49-F238E27FC236}">
                  <a16:creationId xmlns:a16="http://schemas.microsoft.com/office/drawing/2014/main" id="{F2F4AB70-4350-0067-11C0-B435CC02B8E9}"/>
                </a:ext>
              </a:extLst>
            </p:cNvPr>
            <p:cNvSpPr txBox="1">
              <a:spLocks noChangeArrowheads="1"/>
            </p:cNvSpPr>
            <p:nvPr/>
          </p:nvSpPr>
          <p:spPr bwMode="auto">
            <a:xfrm>
              <a:off x="-36522" y="4301627"/>
              <a:ext cx="2503698"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600"/>
                </a:spcBef>
                <a:buFontTx/>
                <a:buNone/>
              </a:pPr>
              <a:r>
                <a:rPr lang="es-ES_tradnl" altLang="es-ES" sz="2200" dirty="0"/>
                <a:t> </a:t>
              </a:r>
              <a:r>
                <a:rPr lang="es-ES_tradnl" altLang="es-ES" sz="2200" dirty="0" err="1"/>
                <a:t>p</a:t>
              </a:r>
              <a:r>
                <a:rPr lang="es-ES_tradnl" altLang="es-ES" sz="2200" baseline="-25000" dirty="0" err="1"/>
                <a:t>x</a:t>
              </a:r>
              <a:r>
                <a:rPr lang="es-ES_tradnl" altLang="es-ES" sz="2200" dirty="0"/>
                <a:t>, </a:t>
              </a:r>
              <a:r>
                <a:rPr lang="es-ES_tradnl" altLang="es-ES" sz="2200" dirty="0" err="1"/>
                <a:t>p</a:t>
              </a:r>
              <a:r>
                <a:rPr lang="es-ES_tradnl" altLang="es-ES" sz="2200" baseline="-25000" dirty="0" err="1"/>
                <a:t>y</a:t>
              </a:r>
              <a:r>
                <a:rPr lang="es-ES_tradnl" altLang="es-ES" sz="2200" dirty="0"/>
                <a:t>, </a:t>
              </a:r>
              <a:r>
                <a:rPr lang="es-ES_tradnl" altLang="es-ES" sz="2200" dirty="0" err="1"/>
                <a:t>p</a:t>
              </a:r>
              <a:r>
                <a:rPr lang="es-ES_tradnl" altLang="es-ES" sz="2200" baseline="-25000" dirty="0" err="1"/>
                <a:t>z</a:t>
              </a:r>
              <a:endParaRPr lang="es-ES_tradnl" altLang="es-ES" sz="2200" baseline="-25000" dirty="0"/>
            </a:p>
            <a:p>
              <a:pPr algn="ctr">
                <a:spcBef>
                  <a:spcPts val="600"/>
                </a:spcBef>
                <a:buFontTx/>
                <a:buNone/>
              </a:pPr>
              <a:r>
                <a:rPr lang="es-ES_tradnl" altLang="es-ES" sz="2200" dirty="0" err="1">
                  <a:solidFill>
                    <a:srgbClr val="D60093"/>
                  </a:solidFill>
                </a:rPr>
                <a:t>ray.target_position</a:t>
              </a:r>
              <a:endParaRPr lang="es-ES_tradnl" altLang="es-ES" sz="2200" dirty="0">
                <a:solidFill>
                  <a:srgbClr val="D60093"/>
                </a:solidFill>
              </a:endParaRPr>
            </a:p>
          </p:txBody>
        </p:sp>
        <p:sp>
          <p:nvSpPr>
            <p:cNvPr id="43" name="Oval 31">
              <a:extLst>
                <a:ext uri="{FF2B5EF4-FFF2-40B4-BE49-F238E27FC236}">
                  <a16:creationId xmlns:a16="http://schemas.microsoft.com/office/drawing/2014/main" id="{E2820749-1998-FEFB-C65D-F4C0763DC7A5}"/>
                </a:ext>
              </a:extLst>
            </p:cNvPr>
            <p:cNvSpPr>
              <a:spLocks noChangeArrowheads="1"/>
            </p:cNvSpPr>
            <p:nvPr/>
          </p:nvSpPr>
          <p:spPr bwMode="auto">
            <a:xfrm>
              <a:off x="3491529" y="2920732"/>
              <a:ext cx="758422" cy="711021"/>
            </a:xfrm>
            <a:prstGeom prst="ellipse">
              <a:avLst/>
            </a:prstGeom>
            <a:gradFill rotWithShape="0">
              <a:gsLst>
                <a:gs pos="0">
                  <a:schemeClr val="tx1">
                    <a:gamma/>
                    <a:tint val="0"/>
                    <a:invGamma/>
                  </a:schemeClr>
                </a:gs>
                <a:gs pos="100000">
                  <a:schemeClr val="tx1"/>
                </a:gs>
              </a:gsLst>
              <a:path path="shape">
                <a:fillToRect l="50000" t="50000" r="50000" b="50000"/>
              </a:path>
            </a:gradFill>
            <a:ln w="9525">
              <a:noFill/>
              <a:round/>
              <a:headEnd/>
              <a:tailEnd/>
            </a:ln>
            <a:effectLst/>
          </p:spPr>
          <p:txBody>
            <a:bodyPr wrap="none" anchor="ctr"/>
            <a:lstStyle/>
            <a:p>
              <a:pPr algn="ctr">
                <a:defRPr/>
              </a:pPr>
              <a:endParaRPr lang="es-ES"/>
            </a:p>
          </p:txBody>
        </p:sp>
        <p:sp>
          <p:nvSpPr>
            <p:cNvPr id="7" name="Text Box 14">
              <a:extLst>
                <a:ext uri="{FF2B5EF4-FFF2-40B4-BE49-F238E27FC236}">
                  <a16:creationId xmlns:a16="http://schemas.microsoft.com/office/drawing/2014/main" id="{AA28DDAF-8137-E316-7E51-EC23B90C806F}"/>
                </a:ext>
              </a:extLst>
            </p:cNvPr>
            <p:cNvSpPr txBox="1">
              <a:spLocks noChangeArrowheads="1"/>
            </p:cNvSpPr>
            <p:nvPr/>
          </p:nvSpPr>
          <p:spPr bwMode="auto">
            <a:xfrm>
              <a:off x="5625753" y="4548437"/>
              <a:ext cx="36284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 sz="2200" dirty="0" err="1">
                  <a:solidFill>
                    <a:srgbClr val="D60093"/>
                  </a:solidFill>
                </a:rPr>
                <a:t>project_ray_normal</a:t>
              </a:r>
              <a:r>
                <a:rPr lang="es-ES" altLang="es-ES" sz="2200" dirty="0">
                  <a:solidFill>
                    <a:srgbClr val="D60093"/>
                  </a:solidFill>
                </a:rPr>
                <a:t>(…)</a:t>
              </a:r>
              <a:endParaRPr lang="es-ES_tradnl" altLang="es-ES" sz="2200" dirty="0">
                <a:solidFill>
                  <a:srgbClr val="D60093"/>
                </a:solidFill>
              </a:endParaRPr>
            </a:p>
          </p:txBody>
        </p:sp>
        <p:cxnSp>
          <p:nvCxnSpPr>
            <p:cNvPr id="9" name="Conector recto de flecha 8">
              <a:extLst>
                <a:ext uri="{FF2B5EF4-FFF2-40B4-BE49-F238E27FC236}">
                  <a16:creationId xmlns:a16="http://schemas.microsoft.com/office/drawing/2014/main" id="{6C5EB2E9-8579-8075-03FA-9B0B85405BD7}"/>
                </a:ext>
              </a:extLst>
            </p:cNvPr>
            <p:cNvCxnSpPr>
              <a:cxnSpLocks/>
            </p:cNvCxnSpPr>
            <p:nvPr/>
          </p:nvCxnSpPr>
          <p:spPr bwMode="auto">
            <a:xfrm flipH="1" flipV="1">
              <a:off x="5988129" y="3563294"/>
              <a:ext cx="600062" cy="1038785"/>
            </a:xfrm>
            <a:prstGeom prst="straightConnector1">
              <a:avLst/>
            </a:prstGeom>
            <a:noFill/>
            <a:ln w="28575" cap="flat" cmpd="sng" algn="ctr">
              <a:solidFill>
                <a:srgbClr val="00B0F0"/>
              </a:solidFill>
              <a:prstDash val="dash"/>
              <a:round/>
              <a:headEnd type="none" w="med" len="med"/>
              <a:tailEnd type="triangle" w="lg" len="lg"/>
            </a:ln>
            <a:effectLst/>
          </p:spPr>
        </p:cxnSp>
      </p:grpSp>
    </p:spTree>
    <p:extLst>
      <p:ext uri="{BB962C8B-B14F-4D97-AF65-F5344CB8AC3E}">
        <p14:creationId xmlns:p14="http://schemas.microsoft.com/office/powerpoint/2010/main" val="4167216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F7D0D-1A08-862C-AD1C-E0ED5CE415AD}"/>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61D7A9FB-0753-9382-B77B-D228FBDAA73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3DE8D407-792E-1FCA-DE75-E76B4EA3CBC5}"/>
              </a:ext>
            </a:extLst>
          </p:cNvPr>
          <p:cNvSpPr>
            <a:spLocks noChangeArrowheads="1"/>
          </p:cNvSpPr>
          <p:nvPr/>
        </p:nvSpPr>
        <p:spPr bwMode="auto">
          <a:xfrm>
            <a:off x="546101" y="381938"/>
            <a:ext cx="9105899" cy="286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Cambiando propiedades al seleccionar, recuperándolas al deseleccionar (ejemplo color albedo)</a:t>
            </a:r>
          </a:p>
          <a:p>
            <a:pPr algn="just">
              <a:spcBef>
                <a:spcPct val="0"/>
              </a:spcBef>
              <a:buFont typeface="CommonBullets"/>
              <a:buChar char="!"/>
            </a:pPr>
            <a:endParaRPr lang="es-ES_tradnl" sz="1000" dirty="0">
              <a:solidFill>
                <a:srgbClr val="008080"/>
              </a:solidFill>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Se añade en todos los objetos a seleccionar el script siguiente:</a:t>
            </a:r>
            <a:endParaRPr lang="es-ES" sz="2400" dirty="0">
              <a:latin typeface="Univers" panose="020B0503020202020204" pitchFamily="34" charset="0"/>
            </a:endParaRPr>
          </a:p>
          <a:p>
            <a:pPr algn="just">
              <a:spcBef>
                <a:spcPct val="0"/>
              </a:spcBef>
              <a:buFont typeface="CommonBullets"/>
              <a:buChar char="!"/>
            </a:pPr>
            <a:endParaRPr lang="es-ES" sz="1000" dirty="0">
              <a:solidFill>
                <a:srgbClr val="008080"/>
              </a:solidFill>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14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 sz="20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latin typeface="Univers" panose="020B0503020202020204" pitchFamily="34" charset="0"/>
            </a:endParaRPr>
          </a:p>
          <a:p>
            <a:pPr marL="623888" lvl="1" indent="0">
              <a:spcBef>
                <a:spcPct val="0"/>
              </a:spcBef>
              <a:buNone/>
            </a:pPr>
            <a:endParaRPr lang="es-ES"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sym typeface="Symbol" panose="05050102010706020507" pitchFamily="18" charset="2"/>
            </a:endParaRPr>
          </a:p>
          <a:p>
            <a:pPr algn="just">
              <a:spcBef>
                <a:spcPct val="0"/>
              </a:spcBef>
              <a:buFont typeface="CommonBullets"/>
              <a:buChar char="!"/>
            </a:pP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241D9284-7E6A-F4CA-4BB3-08437D5957C5}"/>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144</a:t>
            </a:fld>
            <a:endParaRPr lang="en-US" altLang="es-ES" sz="1400" dirty="0"/>
          </a:p>
        </p:txBody>
      </p:sp>
      <p:pic>
        <p:nvPicPr>
          <p:cNvPr id="11" name="Imagen 10">
            <a:extLst>
              <a:ext uri="{FF2B5EF4-FFF2-40B4-BE49-F238E27FC236}">
                <a16:creationId xmlns:a16="http://schemas.microsoft.com/office/drawing/2014/main" id="{8B8100E0-B1FA-7161-B868-4534B8A9D05A}"/>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C276C77A-5504-290D-3EEE-4A566298840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CuadroTexto 1">
            <a:extLst>
              <a:ext uri="{FF2B5EF4-FFF2-40B4-BE49-F238E27FC236}">
                <a16:creationId xmlns:a16="http://schemas.microsoft.com/office/drawing/2014/main" id="{C6309C7B-A9F5-AF0D-A9C9-FA10B8E35B92}"/>
              </a:ext>
            </a:extLst>
          </p:cNvPr>
          <p:cNvSpPr txBox="1"/>
          <p:nvPr/>
        </p:nvSpPr>
        <p:spPr>
          <a:xfrm>
            <a:off x="2945883" y="2681395"/>
            <a:ext cx="7322455" cy="4185761"/>
          </a:xfrm>
          <a:prstGeom prst="rect">
            <a:avLst/>
          </a:prstGeom>
          <a:noFill/>
          <a:ln w="15875">
            <a:noFill/>
          </a:ln>
        </p:spPr>
        <p:txBody>
          <a:bodyPr wrap="square" rtlCol="0">
            <a:spAutoFit/>
          </a:bodyPr>
          <a:lstStyle/>
          <a:p>
            <a:endParaRPr lang="es-ES" altLang="es-ES" sz="1800" b="1"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extends</a:t>
            </a:r>
            <a:r>
              <a:rPr lang="es-ES" altLang="es-ES" sz="2000" dirty="0">
                <a:solidFill>
                  <a:srgbClr val="D60093"/>
                </a:solidFill>
                <a:latin typeface="Univers" panose="020B0503020202020204" pitchFamily="34" charset="0"/>
              </a:rPr>
              <a:t> MeshInstance3D</a:t>
            </a:r>
          </a:p>
          <a:p>
            <a:r>
              <a:rPr lang="es-ES" altLang="es-ES" sz="2000" dirty="0">
                <a:solidFill>
                  <a:srgbClr val="5F5F5F"/>
                </a:solidFill>
                <a:latin typeface="Univers" panose="020B0503020202020204" pitchFamily="34" charset="0"/>
              </a:rPr>
              <a:t># se accederá a estas dos variables en el nodo Camera3D</a:t>
            </a:r>
          </a:p>
          <a:p>
            <a:r>
              <a:rPr lang="es-ES" altLang="es-ES" sz="2000" b="1" dirty="0" err="1">
                <a:solidFill>
                  <a:srgbClr val="D60093"/>
                </a:solidFill>
                <a:latin typeface="Univers" panose="020B0503020202020204" pitchFamily="34" charset="0"/>
              </a:rPr>
              <a:t>var</a:t>
            </a:r>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color_albedo</a:t>
            </a:r>
            <a:endParaRPr lang="es-ES" altLang="es-ES" sz="2000" b="1" dirty="0">
              <a:solidFill>
                <a:srgbClr val="D60093"/>
              </a:solidFill>
              <a:latin typeface="Univers" panose="020B0503020202020204" pitchFamily="34" charset="0"/>
            </a:endParaRPr>
          </a:p>
          <a:p>
            <a:r>
              <a:rPr lang="es-ES" altLang="es-ES" sz="2000" b="1" dirty="0" err="1">
                <a:solidFill>
                  <a:srgbClr val="D60093"/>
                </a:solidFill>
                <a:latin typeface="Univers" panose="020B0503020202020204" pitchFamily="34" charset="0"/>
              </a:rPr>
              <a:t>var</a:t>
            </a:r>
            <a:r>
              <a:rPr lang="es-ES" altLang="es-ES" sz="2000" b="1" dirty="0">
                <a:solidFill>
                  <a:srgbClr val="D60093"/>
                </a:solidFill>
                <a:latin typeface="Univers" panose="020B0503020202020204" pitchFamily="34" charset="0"/>
              </a:rPr>
              <a:t> cambio = 0</a:t>
            </a:r>
          </a:p>
          <a:p>
            <a:r>
              <a:rPr lang="es-ES" altLang="es-ES" sz="2000" dirty="0">
                <a:solidFill>
                  <a:srgbClr val="5F5F5F"/>
                </a:solidFill>
                <a:latin typeface="Univers" panose="020B0503020202020204" pitchFamily="34" charset="0"/>
              </a:rPr>
              <a:t># si cambio=1 se altera el color inicial del albedo</a:t>
            </a:r>
          </a:p>
          <a:p>
            <a:endParaRPr lang="es-ES" altLang="es-ES" sz="2000" b="1"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_</a:t>
            </a:r>
            <a:r>
              <a:rPr lang="es-ES" altLang="es-ES" sz="2000" dirty="0" err="1">
                <a:solidFill>
                  <a:srgbClr val="D60093"/>
                </a:solidFill>
                <a:latin typeface="Univers" panose="020B0503020202020204" pitchFamily="34" charset="0"/>
              </a:rPr>
              <a:t>ready</a:t>
            </a:r>
            <a:r>
              <a:rPr lang="es-ES" altLang="es-ES" sz="2000" dirty="0">
                <a:solidFill>
                  <a:srgbClr val="D60093"/>
                </a:solidFill>
                <a:latin typeface="Univers" panose="020B0503020202020204" pitchFamily="34" charset="0"/>
              </a:rPr>
              <a:t>() -&gt; </a:t>
            </a:r>
            <a:r>
              <a:rPr lang="es-ES" altLang="es-ES" sz="2000" dirty="0" err="1">
                <a:solidFill>
                  <a:srgbClr val="D60093"/>
                </a:solidFill>
                <a:latin typeface="Univers" panose="020B0503020202020204" pitchFamily="34" charset="0"/>
              </a:rPr>
              <a:t>void</a:t>
            </a:r>
            <a:r>
              <a:rPr lang="es-ES" altLang="es-ES" sz="2000" dirty="0">
                <a:solidFill>
                  <a:srgbClr val="D60093"/>
                </a:solidFill>
                <a:latin typeface="Univers" panose="020B0503020202020204" pitchFamily="34" charset="0"/>
              </a:rPr>
              <a:t>:</a:t>
            </a:r>
          </a:p>
          <a:p>
            <a:r>
              <a:rPr lang="es-ES" altLang="es-ES" sz="2000" dirty="0">
                <a:solidFill>
                  <a:srgbClr val="5F5F5F"/>
                </a:solidFill>
                <a:latin typeface="Univers" panose="020B0503020202020204" pitchFamily="34" charset="0"/>
              </a:rPr>
              <a:t>         # se guarda el color inicial del albedo</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var</a:t>
            </a:r>
            <a:r>
              <a:rPr lang="es-ES" altLang="es-ES" sz="2000" b="1" dirty="0">
                <a:solidFill>
                  <a:srgbClr val="D60093"/>
                </a:solidFill>
                <a:latin typeface="Univers" panose="020B0503020202020204" pitchFamily="34" charset="0"/>
              </a:rPr>
              <a:t> material = </a:t>
            </a:r>
            <a:r>
              <a:rPr lang="es-ES" altLang="es-ES" sz="2000" b="1" dirty="0" err="1">
                <a:solidFill>
                  <a:srgbClr val="D60093"/>
                </a:solidFill>
                <a:latin typeface="Univers" panose="020B0503020202020204" pitchFamily="34" charset="0"/>
              </a:rPr>
              <a:t>get_active_material</a:t>
            </a:r>
            <a:r>
              <a:rPr lang="es-ES" altLang="es-ES" sz="2000" b="1" dirty="0">
                <a:solidFill>
                  <a:srgbClr val="D60093"/>
                </a:solidFill>
                <a:latin typeface="Univers" panose="020B0503020202020204" pitchFamily="34" charset="0"/>
              </a:rPr>
              <a:t>(0)</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color_albedo</a:t>
            </a:r>
            <a:r>
              <a:rPr lang="es-ES" altLang="es-ES" sz="2000" b="1" dirty="0">
                <a:solidFill>
                  <a:srgbClr val="D60093"/>
                </a:solidFill>
                <a:latin typeface="Univers" panose="020B0503020202020204" pitchFamily="34" charset="0"/>
              </a:rPr>
              <a:t> = </a:t>
            </a:r>
            <a:r>
              <a:rPr lang="es-ES" altLang="es-ES" sz="2000" b="1" dirty="0" err="1">
                <a:solidFill>
                  <a:srgbClr val="D60093"/>
                </a:solidFill>
                <a:latin typeface="Univers" panose="020B0503020202020204" pitchFamily="34" charset="0"/>
              </a:rPr>
              <a:t>material.albedo_color</a:t>
            </a:r>
            <a:endParaRPr lang="es-ES" altLang="es-ES" sz="2000" b="1" dirty="0">
              <a:solidFill>
                <a:srgbClr val="D60093"/>
              </a:solidFill>
              <a:latin typeface="Univers" panose="020B0503020202020204" pitchFamily="34" charset="0"/>
            </a:endParaRPr>
          </a:p>
          <a:p>
            <a:endParaRPr lang="es-ES" altLang="es-ES" sz="1600" b="1" dirty="0">
              <a:solidFill>
                <a:srgbClr val="D60093"/>
              </a:solidFill>
              <a:latin typeface="Univers" panose="020B0503020202020204" pitchFamily="34" charset="0"/>
            </a:endParaRPr>
          </a:p>
          <a:p>
            <a:endParaRPr lang="es-ES" altLang="es-ES" sz="1600" b="1" dirty="0">
              <a:solidFill>
                <a:srgbClr val="D60093"/>
              </a:solidFill>
              <a:latin typeface="Univers" panose="020B0503020202020204" pitchFamily="34" charset="0"/>
            </a:endParaRPr>
          </a:p>
          <a:p>
            <a:endParaRPr lang="es-ES" altLang="es-ES" sz="1600" b="1" dirty="0">
              <a:solidFill>
                <a:srgbClr val="D60093"/>
              </a:solidFill>
              <a:latin typeface="Univers" panose="020B0503020202020204" pitchFamily="34" charset="0"/>
            </a:endParaRPr>
          </a:p>
        </p:txBody>
      </p:sp>
      <p:pic>
        <p:nvPicPr>
          <p:cNvPr id="7" name="Imagen 6">
            <a:extLst>
              <a:ext uri="{FF2B5EF4-FFF2-40B4-BE49-F238E27FC236}">
                <a16:creationId xmlns:a16="http://schemas.microsoft.com/office/drawing/2014/main" id="{4980D68F-0EBE-8FF3-1D0A-14458D61BC7A}"/>
              </a:ext>
            </a:extLst>
          </p:cNvPr>
          <p:cNvPicPr>
            <a:picLocks noChangeAspect="1"/>
          </p:cNvPicPr>
          <p:nvPr/>
        </p:nvPicPr>
        <p:blipFill>
          <a:blip r:embed="rId4"/>
          <a:stretch>
            <a:fillRect/>
          </a:stretch>
        </p:blipFill>
        <p:spPr>
          <a:xfrm>
            <a:off x="266789" y="3252278"/>
            <a:ext cx="2415749" cy="2461473"/>
          </a:xfrm>
          <a:prstGeom prst="rect">
            <a:avLst/>
          </a:prstGeom>
        </p:spPr>
      </p:pic>
    </p:spTree>
    <p:extLst>
      <p:ext uri="{BB962C8B-B14F-4D97-AF65-F5344CB8AC3E}">
        <p14:creationId xmlns:p14="http://schemas.microsoft.com/office/powerpoint/2010/main" val="8631568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1E1A2-73D6-7E5C-2FEC-4406FABB523F}"/>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4C4325A5-AC8C-D6CD-4061-A3C412DA38EC}"/>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CA91F79A-6D7B-6B4C-8A56-0CB9CE6A7705}"/>
              </a:ext>
            </a:extLst>
          </p:cNvPr>
          <p:cNvSpPr>
            <a:spLocks noChangeArrowheads="1"/>
          </p:cNvSpPr>
          <p:nvPr/>
        </p:nvSpPr>
        <p:spPr bwMode="auto">
          <a:xfrm>
            <a:off x="546101" y="381938"/>
            <a:ext cx="9105899" cy="286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endParaRPr lang="es-ES_tradnl" altLang="es-ES" sz="1000" dirty="0">
              <a:latin typeface="Univers" panose="020B0503020202020204" pitchFamily="34" charset="0"/>
            </a:endParaRPr>
          </a:p>
          <a:p>
            <a:pPr algn="just">
              <a:spcBef>
                <a:spcPct val="0"/>
              </a:spcBef>
              <a:buFont typeface="CommonBullets"/>
              <a:buChar char="!"/>
            </a:pPr>
            <a:endParaRPr lang="es-ES_tradnl" sz="1000" dirty="0">
              <a:solidFill>
                <a:srgbClr val="008080"/>
              </a:solidFill>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Modificaciones en script de </a:t>
            </a:r>
            <a:r>
              <a:rPr lang="es-ES_tradnl" sz="2400" dirty="0">
                <a:solidFill>
                  <a:srgbClr val="008080"/>
                </a:solidFill>
                <a:latin typeface="Univers" panose="020B0503020202020204" pitchFamily="34" charset="0"/>
              </a:rPr>
              <a:t>Camera3D</a:t>
            </a:r>
            <a:endParaRPr lang="es-ES" sz="1000" dirty="0">
              <a:solidFill>
                <a:srgbClr val="008080"/>
              </a:solidFill>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algn="just">
              <a:spcBef>
                <a:spcPct val="0"/>
              </a:spcBef>
              <a:buFont typeface="CommonBullets"/>
              <a:buChar char="!"/>
            </a:pPr>
            <a:endParaRPr lang="es-ES"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14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 sz="20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latin typeface="Univers" panose="020B0503020202020204" pitchFamily="34" charset="0"/>
            </a:endParaRPr>
          </a:p>
          <a:p>
            <a:pPr marL="623888" lvl="1" indent="0">
              <a:spcBef>
                <a:spcPct val="0"/>
              </a:spcBef>
              <a:buNone/>
            </a:pPr>
            <a:endParaRPr lang="es-ES"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sym typeface="Symbol" panose="05050102010706020507" pitchFamily="18" charset="2"/>
            </a:endParaRPr>
          </a:p>
          <a:p>
            <a:pPr algn="just">
              <a:spcBef>
                <a:spcPct val="0"/>
              </a:spcBef>
              <a:buFont typeface="CommonBullets"/>
              <a:buChar char="!"/>
            </a:pPr>
            <a:endParaRPr lang="es-ES" sz="24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2F5013E7-98E3-BC3E-C243-5446D5EB1B8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145</a:t>
            </a:fld>
            <a:endParaRPr lang="en-US" altLang="es-ES" sz="1400" dirty="0"/>
          </a:p>
        </p:txBody>
      </p:sp>
      <p:pic>
        <p:nvPicPr>
          <p:cNvPr id="11" name="Imagen 10">
            <a:extLst>
              <a:ext uri="{FF2B5EF4-FFF2-40B4-BE49-F238E27FC236}">
                <a16:creationId xmlns:a16="http://schemas.microsoft.com/office/drawing/2014/main" id="{48832FE4-FBA7-EB06-324E-40FF212E6053}"/>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4220EED3-F504-2E1D-658D-C5B60E4622C4}"/>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CuadroTexto 1">
            <a:extLst>
              <a:ext uri="{FF2B5EF4-FFF2-40B4-BE49-F238E27FC236}">
                <a16:creationId xmlns:a16="http://schemas.microsoft.com/office/drawing/2014/main" id="{CB3E574D-5FDE-9B23-F260-DB6DBBCC3213}"/>
              </a:ext>
            </a:extLst>
          </p:cNvPr>
          <p:cNvSpPr txBox="1"/>
          <p:nvPr/>
        </p:nvSpPr>
        <p:spPr>
          <a:xfrm>
            <a:off x="170296" y="1217672"/>
            <a:ext cx="9946408" cy="6093976"/>
          </a:xfrm>
          <a:prstGeom prst="rect">
            <a:avLst/>
          </a:prstGeom>
          <a:noFill/>
          <a:ln w="15875">
            <a:noFill/>
          </a:ln>
        </p:spPr>
        <p:txBody>
          <a:bodyPr wrap="square" rtlCol="0">
            <a:spAutoFit/>
          </a:bodyPr>
          <a:lstStyle/>
          <a:p>
            <a:endParaRPr lang="es-ES" altLang="es-ES" sz="1900" b="1" dirty="0">
              <a:solidFill>
                <a:srgbClr val="D60093"/>
              </a:solidFill>
              <a:latin typeface="Univers" panose="020B0503020202020204" pitchFamily="34" charset="0"/>
            </a:endParaRPr>
          </a:p>
          <a:p>
            <a:r>
              <a:rPr lang="es-ES" altLang="es-ES" sz="1900" dirty="0" err="1">
                <a:solidFill>
                  <a:srgbClr val="D60093"/>
                </a:solidFill>
                <a:latin typeface="Univers" panose="020B0503020202020204" pitchFamily="34" charset="0"/>
              </a:rPr>
              <a:t>func</a:t>
            </a:r>
            <a:r>
              <a:rPr lang="es-ES" altLang="es-ES" sz="1900" dirty="0">
                <a:solidFill>
                  <a:srgbClr val="D60093"/>
                </a:solidFill>
                <a:latin typeface="Univers" panose="020B0503020202020204" pitchFamily="34" charset="0"/>
              </a:rPr>
              <a:t> _</a:t>
            </a:r>
            <a:r>
              <a:rPr lang="es-ES" altLang="es-ES" sz="1900" dirty="0" err="1">
                <a:solidFill>
                  <a:srgbClr val="D60093"/>
                </a:solidFill>
                <a:latin typeface="Univers" panose="020B0503020202020204" pitchFamily="34" charset="0"/>
              </a:rPr>
              <a:t>unhandled_input</a:t>
            </a:r>
            <a:r>
              <a:rPr lang="es-ES" altLang="es-ES" sz="1900" dirty="0">
                <a:solidFill>
                  <a:srgbClr val="D60093"/>
                </a:solidFill>
                <a:latin typeface="Univers" panose="020B0503020202020204" pitchFamily="34" charset="0"/>
              </a:rPr>
              <a:t>(</a:t>
            </a:r>
            <a:r>
              <a:rPr lang="es-ES" altLang="es-ES" sz="1900" dirty="0" err="1">
                <a:solidFill>
                  <a:srgbClr val="D60093"/>
                </a:solidFill>
                <a:latin typeface="Univers" panose="020B0503020202020204" pitchFamily="34" charset="0"/>
              </a:rPr>
              <a:t>event</a:t>
            </a:r>
            <a:r>
              <a:rPr lang="es-ES" altLang="es-ES" sz="1900" dirty="0">
                <a:solidFill>
                  <a:srgbClr val="D60093"/>
                </a:solidFill>
                <a:latin typeface="Univers" panose="020B0503020202020204" pitchFamily="34" charset="0"/>
              </a:rPr>
              <a:t>):</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if</a:t>
            </a:r>
            <a:r>
              <a:rPr lang="es-ES" altLang="es-ES" sz="1900" dirty="0">
                <a:solidFill>
                  <a:srgbClr val="D60093"/>
                </a:solidFill>
                <a:latin typeface="Univers" panose="020B0503020202020204" pitchFamily="34" charset="0"/>
              </a:rPr>
              <a:t> ( </a:t>
            </a:r>
            <a:r>
              <a:rPr lang="es-ES" altLang="es-ES" sz="1900" dirty="0" err="1">
                <a:solidFill>
                  <a:srgbClr val="D60093"/>
                </a:solidFill>
                <a:latin typeface="Univers" panose="020B0503020202020204" pitchFamily="34" charset="0"/>
              </a:rPr>
              <a:t>event</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is</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InputEventMouseButton</a:t>
            </a:r>
            <a:r>
              <a:rPr lang="es-ES" altLang="es-ES" sz="1900" dirty="0">
                <a:solidFill>
                  <a:srgbClr val="D60093"/>
                </a:solidFill>
                <a:latin typeface="Univers" panose="020B0503020202020204" pitchFamily="34" charset="0"/>
              </a:rPr>
              <a:t> and </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event.pressed</a:t>
            </a:r>
            <a:r>
              <a:rPr lang="es-ES" altLang="es-ES" sz="1900" dirty="0">
                <a:solidFill>
                  <a:srgbClr val="D60093"/>
                </a:solidFill>
                <a:latin typeface="Univers" panose="020B0503020202020204" pitchFamily="34" charset="0"/>
              </a:rPr>
              <a:t> and </a:t>
            </a:r>
            <a:r>
              <a:rPr lang="es-ES" altLang="es-ES" sz="1900" dirty="0" err="1">
                <a:solidFill>
                  <a:srgbClr val="D60093"/>
                </a:solidFill>
                <a:latin typeface="Univers" panose="020B0503020202020204" pitchFamily="34" charset="0"/>
              </a:rPr>
              <a:t>event.button_index</a:t>
            </a:r>
            <a:r>
              <a:rPr lang="es-ES" altLang="es-ES" sz="1900" dirty="0">
                <a:solidFill>
                  <a:srgbClr val="D60093"/>
                </a:solidFill>
                <a:latin typeface="Univers" panose="020B0503020202020204" pitchFamily="34" charset="0"/>
              </a:rPr>
              <a:t> == MOUSE_BUTTON_LEFT ):</a:t>
            </a:r>
          </a:p>
          <a:p>
            <a:r>
              <a:rPr lang="es-ES" altLang="es-ES" sz="1900" b="1" dirty="0">
                <a:solidFill>
                  <a:srgbClr val="D60093"/>
                </a:solidFill>
                <a:latin typeface="Univers" panose="020B0503020202020204" pitchFamily="34" charset="0"/>
              </a:rPr>
              <a:t>	</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if</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ray.is_colliding</a:t>
            </a:r>
            <a:r>
              <a:rPr lang="es-ES" altLang="es-ES" sz="1900" dirty="0">
                <a:solidFill>
                  <a:srgbClr val="D60093"/>
                </a:solidFill>
                <a:latin typeface="Univers" panose="020B0503020202020204" pitchFamily="34" charset="0"/>
              </a:rPr>
              <a:t>():</a:t>
            </a:r>
          </a:p>
          <a:p>
            <a:r>
              <a:rPr lang="es-ES" altLang="es-ES" sz="1900" b="1" dirty="0">
                <a:solidFill>
                  <a:srgbClr val="D60093"/>
                </a:solidFill>
                <a:latin typeface="Univers" panose="020B0503020202020204" pitchFamily="34" charset="0"/>
              </a:rPr>
              <a:t>	</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var</a:t>
            </a:r>
            <a:r>
              <a:rPr lang="es-ES" altLang="es-ES" sz="1900" dirty="0">
                <a:solidFill>
                  <a:srgbClr val="D60093"/>
                </a:solidFill>
                <a:latin typeface="Univers" panose="020B0503020202020204" pitchFamily="34" charset="0"/>
              </a:rPr>
              <a:t> objeto = </a:t>
            </a:r>
            <a:r>
              <a:rPr lang="es-ES" altLang="es-ES" sz="1900" dirty="0" err="1">
                <a:solidFill>
                  <a:srgbClr val="D60093"/>
                </a:solidFill>
                <a:latin typeface="Univers" panose="020B0503020202020204" pitchFamily="34" charset="0"/>
              </a:rPr>
              <a:t>ray.get_collider</a:t>
            </a:r>
            <a:r>
              <a:rPr lang="es-ES" altLang="es-ES" sz="1900" dirty="0">
                <a:solidFill>
                  <a:srgbClr val="D60093"/>
                </a:solidFill>
                <a:latin typeface="Univers" panose="020B0503020202020204" pitchFamily="34" charset="0"/>
              </a:rPr>
              <a:t>()</a:t>
            </a:r>
          </a:p>
          <a:p>
            <a:r>
              <a:rPr lang="es-ES" altLang="es-ES" sz="1900" dirty="0">
                <a:solidFill>
                  <a:srgbClr val="D60093"/>
                </a:solidFill>
                <a:latin typeface="Univers" panose="020B0503020202020204" pitchFamily="34" charset="0"/>
              </a:rPr>
              <a:t>                    </a:t>
            </a:r>
            <a:r>
              <a:rPr lang="es-ES" altLang="es-ES" sz="1900" dirty="0">
                <a:solidFill>
                  <a:srgbClr val="5F5F5F"/>
                </a:solidFill>
                <a:latin typeface="Univers" panose="020B0503020202020204" pitchFamily="34" charset="0"/>
              </a:rPr>
              <a:t># accedemos al padre del objeto StaticBody3D detectado</a:t>
            </a:r>
            <a:endParaRPr lang="es-ES" altLang="es-ES" sz="1900" dirty="0">
              <a:solidFill>
                <a:srgbClr val="D60093"/>
              </a:solidFill>
              <a:latin typeface="Univers" panose="020B0503020202020204" pitchFamily="34" charset="0"/>
            </a:endParaRP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var</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objeto_p</a:t>
            </a:r>
            <a:r>
              <a:rPr lang="es-ES" altLang="es-ES" sz="1900" b="1" dirty="0">
                <a:solidFill>
                  <a:srgbClr val="D60093"/>
                </a:solidFill>
                <a:latin typeface="Univers" panose="020B0503020202020204" pitchFamily="34" charset="0"/>
              </a:rPr>
              <a:t> = </a:t>
            </a:r>
            <a:r>
              <a:rPr lang="es-ES" altLang="es-ES" sz="1900" b="1" dirty="0" err="1">
                <a:solidFill>
                  <a:srgbClr val="D60093"/>
                </a:solidFill>
                <a:latin typeface="Univers" panose="020B0503020202020204" pitchFamily="34" charset="0"/>
              </a:rPr>
              <a:t>objeto.get_parent</a:t>
            </a:r>
            <a:r>
              <a:rPr lang="es-ES" altLang="es-ES" sz="1900" b="1" dirty="0">
                <a:solidFill>
                  <a:srgbClr val="D60093"/>
                </a:solidFill>
                <a:latin typeface="Univers" panose="020B0503020202020204" pitchFamily="34" charset="0"/>
              </a:rPr>
              <a:t>()</a:t>
            </a:r>
            <a:endParaRPr lang="es-ES" altLang="es-ES" sz="1900" dirty="0">
              <a:solidFill>
                <a:srgbClr val="5F5F5F"/>
              </a:solidFill>
              <a:latin typeface="Univers" panose="020B0503020202020204" pitchFamily="34" charset="0"/>
            </a:endParaRP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var</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material_p</a:t>
            </a:r>
            <a:r>
              <a:rPr lang="es-ES" altLang="es-ES" sz="1900" b="1" dirty="0">
                <a:solidFill>
                  <a:srgbClr val="D60093"/>
                </a:solidFill>
                <a:latin typeface="Univers" panose="020B0503020202020204" pitchFamily="34" charset="0"/>
              </a:rPr>
              <a:t> = </a:t>
            </a:r>
            <a:r>
              <a:rPr lang="es-ES" altLang="es-ES" sz="1900" b="1" dirty="0" err="1">
                <a:solidFill>
                  <a:srgbClr val="D60093"/>
                </a:solidFill>
                <a:latin typeface="Univers" panose="020B0503020202020204" pitchFamily="34" charset="0"/>
              </a:rPr>
              <a:t>objeto_p.get_active_material</a:t>
            </a:r>
            <a:r>
              <a:rPr lang="es-ES" altLang="es-ES" sz="1900" b="1" dirty="0">
                <a:solidFill>
                  <a:srgbClr val="D60093"/>
                </a:solidFill>
                <a:latin typeface="Univers" panose="020B0503020202020204" pitchFamily="34" charset="0"/>
              </a:rPr>
              <a:t>(0)</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if</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material_p</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is</a:t>
            </a:r>
            <a:r>
              <a:rPr lang="es-ES" altLang="es-ES" sz="1900" b="1" dirty="0">
                <a:solidFill>
                  <a:srgbClr val="D60093"/>
                </a:solidFill>
                <a:latin typeface="Univers" panose="020B0503020202020204" pitchFamily="34" charset="0"/>
              </a:rPr>
              <a:t> StandardMaterial3D: </a:t>
            </a:r>
            <a:r>
              <a:rPr lang="es-ES" altLang="es-ES" sz="1900" dirty="0">
                <a:solidFill>
                  <a:srgbClr val="5F5F5F"/>
                </a:solidFill>
                <a:latin typeface="Univers" panose="020B0503020202020204" pitchFamily="34" charset="0"/>
              </a:rPr>
              <a:t># evita errores</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if</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objeto_p.get</a:t>
            </a:r>
            <a:r>
              <a:rPr lang="es-ES" altLang="es-ES" sz="1900" b="1" dirty="0">
                <a:solidFill>
                  <a:srgbClr val="D60093"/>
                </a:solidFill>
                <a:latin typeface="Univers" panose="020B0503020202020204" pitchFamily="34" charset="0"/>
              </a:rPr>
              <a:t>("cambio") != </a:t>
            </a:r>
            <a:r>
              <a:rPr lang="es-ES" altLang="es-ES" sz="1900" b="1" dirty="0" err="1">
                <a:solidFill>
                  <a:srgbClr val="D60093"/>
                </a:solidFill>
                <a:latin typeface="Univers" panose="020B0503020202020204" pitchFamily="34" charset="0"/>
              </a:rPr>
              <a:t>null</a:t>
            </a:r>
            <a:r>
              <a:rPr lang="es-ES" altLang="es-ES" sz="1900" b="1" dirty="0">
                <a:solidFill>
                  <a:srgbClr val="D60093"/>
                </a:solidFill>
                <a:latin typeface="Univers" panose="020B0503020202020204" pitchFamily="34" charset="0"/>
              </a:rPr>
              <a:t>: </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if</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objeto_p.cambio</a:t>
            </a:r>
            <a:r>
              <a:rPr lang="es-ES" altLang="es-ES" sz="1900" b="1" dirty="0">
                <a:solidFill>
                  <a:srgbClr val="D60093"/>
                </a:solidFill>
                <a:latin typeface="Univers" panose="020B0503020202020204" pitchFamily="34" charset="0"/>
              </a:rPr>
              <a:t>==0:</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material_p.albedo_color</a:t>
            </a:r>
            <a:r>
              <a:rPr lang="es-ES" altLang="es-ES" sz="1900" b="1" dirty="0">
                <a:solidFill>
                  <a:srgbClr val="D60093"/>
                </a:solidFill>
                <a:latin typeface="Univers" panose="020B0503020202020204" pitchFamily="34" charset="0"/>
              </a:rPr>
              <a:t> = Color(1.0,0.0,0.0) </a:t>
            </a:r>
            <a:r>
              <a:rPr lang="es-ES" altLang="es-ES" sz="1900" dirty="0">
                <a:solidFill>
                  <a:srgbClr val="5F5F5F"/>
                </a:solidFill>
                <a:latin typeface="Univers" panose="020B0503020202020204" pitchFamily="34" charset="0"/>
              </a:rPr>
              <a:t># color selección</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objeto_p.cambio</a:t>
            </a:r>
            <a:r>
              <a:rPr lang="es-ES" altLang="es-ES" sz="1900" b="1" dirty="0">
                <a:solidFill>
                  <a:srgbClr val="D60093"/>
                </a:solidFill>
                <a:latin typeface="Univers" panose="020B0503020202020204" pitchFamily="34" charset="0"/>
              </a:rPr>
              <a:t>=1</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else</a:t>
            </a:r>
            <a:r>
              <a:rPr lang="es-ES" altLang="es-ES" sz="1900" b="1" dirty="0">
                <a:solidFill>
                  <a:srgbClr val="D60093"/>
                </a:solidFill>
                <a:latin typeface="Univers" panose="020B0503020202020204" pitchFamily="34" charset="0"/>
              </a:rPr>
              <a:t> :</a:t>
            </a: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material_p.albedo_color</a:t>
            </a:r>
            <a:r>
              <a:rPr lang="es-ES" altLang="es-ES" sz="1900" b="1" dirty="0">
                <a:solidFill>
                  <a:srgbClr val="D60093"/>
                </a:solidFill>
                <a:latin typeface="Univers" panose="020B0503020202020204" pitchFamily="34" charset="0"/>
              </a:rPr>
              <a:t> = </a:t>
            </a:r>
            <a:r>
              <a:rPr lang="es-ES" altLang="es-ES" sz="1900" b="1" dirty="0" err="1">
                <a:solidFill>
                  <a:srgbClr val="D60093"/>
                </a:solidFill>
                <a:latin typeface="Univers" panose="020B0503020202020204" pitchFamily="34" charset="0"/>
              </a:rPr>
              <a:t>objeto_p.color_albedo</a:t>
            </a:r>
            <a:endParaRPr lang="es-ES" altLang="es-ES" sz="1900" b="1" dirty="0">
              <a:solidFill>
                <a:srgbClr val="D60093"/>
              </a:solidFill>
              <a:latin typeface="Univers" panose="020B0503020202020204" pitchFamily="34" charset="0"/>
            </a:endParaRP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objeto_p.cambio</a:t>
            </a:r>
            <a:r>
              <a:rPr lang="es-ES" altLang="es-ES" sz="1900" b="1" dirty="0">
                <a:solidFill>
                  <a:srgbClr val="D60093"/>
                </a:solidFill>
                <a:latin typeface="Univers" panose="020B0503020202020204" pitchFamily="34" charset="0"/>
              </a:rPr>
              <a:t> = 0 </a:t>
            </a:r>
            <a:r>
              <a:rPr lang="es-ES" altLang="es-ES" sz="1900" dirty="0">
                <a:solidFill>
                  <a:srgbClr val="5F5F5F"/>
                </a:solidFill>
                <a:latin typeface="Univers" panose="020B0503020202020204" pitchFamily="34" charset="0"/>
              </a:rPr>
              <a:t># recuperamos el color inicial</a:t>
            </a:r>
            <a:endParaRPr lang="es-ES" altLang="es-ES" sz="1900" b="1" dirty="0">
              <a:solidFill>
                <a:srgbClr val="D60093"/>
              </a:solidFill>
              <a:latin typeface="Univers" panose="020B0503020202020204" pitchFamily="34" charset="0"/>
            </a:endParaRPr>
          </a:p>
          <a:p>
            <a:r>
              <a:rPr lang="es-ES" altLang="es-ES" sz="1900" b="1" dirty="0">
                <a:solidFill>
                  <a:srgbClr val="D60093"/>
                </a:solidFill>
                <a:latin typeface="Univers" panose="020B0503020202020204" pitchFamily="34" charset="0"/>
              </a:rPr>
              <a:t>			</a:t>
            </a:r>
          </a:p>
          <a:p>
            <a:endParaRPr lang="es-ES" altLang="es-ES" sz="1900" b="1" dirty="0">
              <a:solidFill>
                <a:srgbClr val="D60093"/>
              </a:solidFill>
              <a:latin typeface="Univers" panose="020B0503020202020204" pitchFamily="34" charset="0"/>
            </a:endParaRPr>
          </a:p>
          <a:p>
            <a:endParaRPr lang="es-ES" altLang="es-ES" sz="1900" b="1" dirty="0">
              <a:solidFill>
                <a:srgbClr val="D60093"/>
              </a:solidFill>
              <a:latin typeface="Univers" panose="020B0503020202020204" pitchFamily="34" charset="0"/>
            </a:endParaRPr>
          </a:p>
        </p:txBody>
      </p:sp>
    </p:spTree>
    <p:extLst>
      <p:ext uri="{BB962C8B-B14F-4D97-AF65-F5344CB8AC3E}">
        <p14:creationId xmlns:p14="http://schemas.microsoft.com/office/powerpoint/2010/main" val="3524284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A6879-A4AD-0224-42FA-A22AEDF54036}"/>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74226422-11B3-8E0E-5A9F-D49E1AE482FA}"/>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CBF14837-99A2-A3C2-9DD0-BAAE96248404}"/>
              </a:ext>
            </a:extLst>
          </p:cNvPr>
          <p:cNvSpPr>
            <a:spLocks noChangeArrowheads="1"/>
          </p:cNvSpPr>
          <p:nvPr/>
        </p:nvSpPr>
        <p:spPr bwMode="auto">
          <a:xfrm>
            <a:off x="546101" y="381938"/>
            <a:ext cx="9105899" cy="286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8.</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Selección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Cambiando propiedades al seleccionar, recuperándolas al deseleccionar </a:t>
            </a:r>
            <a:r>
              <a:rPr lang="es-ES_tradnl" sz="2400">
                <a:latin typeface="Univers" panose="020B0503020202020204" pitchFamily="34" charset="0"/>
              </a:rPr>
              <a:t>(ejemplo color </a:t>
            </a:r>
            <a:r>
              <a:rPr lang="es-ES_tradnl" sz="2400" dirty="0">
                <a:latin typeface="Univers" panose="020B0503020202020204" pitchFamily="34" charset="0"/>
              </a:rPr>
              <a:t>albedo)</a:t>
            </a:r>
          </a:p>
          <a:p>
            <a:pPr algn="just">
              <a:spcBef>
                <a:spcPct val="0"/>
              </a:spcBef>
              <a:buFont typeface="CommonBullets"/>
              <a:buChar char="!"/>
            </a:pPr>
            <a:endParaRPr lang="es-ES_tradnl" sz="10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 sz="2200" dirty="0"/>
          </a:p>
          <a:p>
            <a:pPr algn="just">
              <a:spcBef>
                <a:spcPct val="0"/>
              </a:spcBef>
              <a:buFont typeface="CommonBullets"/>
              <a:buChar char="!"/>
            </a:pPr>
            <a:endParaRPr lang="es-ES" altLang="es-ES" sz="24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800" dirty="0">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0" indent="0" algn="just">
              <a:spcBef>
                <a:spcPct val="0"/>
              </a:spcBef>
              <a:buNone/>
            </a:pPr>
            <a:r>
              <a:rPr lang="es-ES_tradnl" sz="2200" dirty="0">
                <a:solidFill>
                  <a:srgbClr val="008080"/>
                </a:solidFill>
                <a:latin typeface="Univers" panose="020B0503020202020204" pitchFamily="34" charset="0"/>
              </a:rPr>
              <a:t>  </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5373A388-DD33-BB62-612E-3A4C5327F44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146</a:t>
            </a:fld>
            <a:endParaRPr lang="en-US" altLang="es-ES" sz="1400" dirty="0"/>
          </a:p>
        </p:txBody>
      </p:sp>
      <p:pic>
        <p:nvPicPr>
          <p:cNvPr id="11" name="Imagen 10">
            <a:extLst>
              <a:ext uri="{FF2B5EF4-FFF2-40B4-BE49-F238E27FC236}">
                <a16:creationId xmlns:a16="http://schemas.microsoft.com/office/drawing/2014/main" id="{E9F128E0-F006-97C9-A05C-E632AE09AFDC}"/>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265B564F-CC92-D027-4B1C-7E70BF0094E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2" name="Imagen 11">
            <a:extLst>
              <a:ext uri="{FF2B5EF4-FFF2-40B4-BE49-F238E27FC236}">
                <a16:creationId xmlns:a16="http://schemas.microsoft.com/office/drawing/2014/main" id="{E4918355-DCBB-4762-2648-37E3FACF4C0D}"/>
              </a:ext>
            </a:extLst>
          </p:cNvPr>
          <p:cNvPicPr>
            <a:picLocks noChangeAspect="1"/>
          </p:cNvPicPr>
          <p:nvPr/>
        </p:nvPicPr>
        <p:blipFill>
          <a:blip r:embed="rId4"/>
          <a:stretch>
            <a:fillRect/>
          </a:stretch>
        </p:blipFill>
        <p:spPr>
          <a:xfrm>
            <a:off x="5238066" y="1977185"/>
            <a:ext cx="4413934" cy="4051652"/>
          </a:xfrm>
          <a:prstGeom prst="rect">
            <a:avLst/>
          </a:prstGeom>
        </p:spPr>
      </p:pic>
      <p:pic>
        <p:nvPicPr>
          <p:cNvPr id="18" name="Imagen 17">
            <a:extLst>
              <a:ext uri="{FF2B5EF4-FFF2-40B4-BE49-F238E27FC236}">
                <a16:creationId xmlns:a16="http://schemas.microsoft.com/office/drawing/2014/main" id="{8056BE59-AD74-BDE5-A140-2D85D056C1C2}"/>
              </a:ext>
            </a:extLst>
          </p:cNvPr>
          <p:cNvPicPr>
            <a:picLocks noChangeAspect="1"/>
          </p:cNvPicPr>
          <p:nvPr/>
        </p:nvPicPr>
        <p:blipFill>
          <a:blip r:embed="rId5"/>
          <a:stretch>
            <a:fillRect/>
          </a:stretch>
        </p:blipFill>
        <p:spPr>
          <a:xfrm>
            <a:off x="635000" y="1977185"/>
            <a:ext cx="4169304" cy="4051652"/>
          </a:xfrm>
          <a:prstGeom prst="rect">
            <a:avLst/>
          </a:prstGeom>
        </p:spPr>
      </p:pic>
    </p:spTree>
    <p:extLst>
      <p:ext uri="{BB962C8B-B14F-4D97-AF65-F5344CB8AC3E}">
        <p14:creationId xmlns:p14="http://schemas.microsoft.com/office/powerpoint/2010/main" val="2533910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7823F-8F3E-93B9-EBCF-53046FF74B5A}"/>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798E16B2-4D4D-DF84-B657-7469608A7FF4}"/>
              </a:ext>
            </a:extLst>
          </p:cNvPr>
          <p:cNvSpPr>
            <a:spLocks noChangeArrowheads="1"/>
          </p:cNvSpPr>
          <p:nvPr/>
        </p:nvSpPr>
        <p:spPr bwMode="auto">
          <a:xfrm>
            <a:off x="555471" y="428618"/>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Tipos de datos compuestos</a:t>
            </a:r>
          </a:p>
          <a:p>
            <a:pPr algn="just">
              <a:spcBef>
                <a:spcPct val="0"/>
              </a:spcBef>
              <a:buFont typeface="CommonBullets"/>
              <a:buChar char="!"/>
            </a:pPr>
            <a:endParaRPr lang="es-ES_tradnl" sz="8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altLang="es-ES" sz="2000" dirty="0">
                <a:solidFill>
                  <a:srgbClr val="008080"/>
                </a:solidFill>
                <a:latin typeface="Univers" panose="020B0503020202020204" pitchFamily="34" charset="0"/>
              </a:rPr>
              <a:t>AABB (origen, tamaño (ancho, alto, fondo)) </a:t>
            </a:r>
            <a:r>
              <a:rPr lang="es-ES_tradnl" altLang="es-ES" sz="2200" dirty="0">
                <a:latin typeface="Univers" panose="020B0503020202020204" pitchFamily="34" charset="0"/>
              </a:rPr>
              <a:t>(caja frontera, tamaño toma valores positivos)</a:t>
            </a:r>
          </a:p>
          <a:p>
            <a:pPr marL="966788" lvl="1" indent="-342900" algn="just">
              <a:spcBef>
                <a:spcPct val="0"/>
              </a:spcBef>
              <a:buFont typeface="Courier New" panose="02070309020205020404" pitchFamily="49" charset="0"/>
              <a:buChar char="o"/>
            </a:pPr>
            <a:endParaRPr lang="es-ES_tradnl" altLang="es-ES" sz="2200" dirty="0">
              <a:latin typeface="Univers" panose="020B0503020202020204" pitchFamily="34" charset="0"/>
            </a:endParaRPr>
          </a:p>
          <a:p>
            <a:pPr lvl="1" algn="just">
              <a:spcBef>
                <a:spcPct val="0"/>
              </a:spcBef>
              <a:buNone/>
            </a:pPr>
            <a:endParaRPr lang="es-ES_tradnl" altLang="es-ES" sz="2200" dirty="0">
              <a:latin typeface="Univers" panose="020B0503020202020204" pitchFamily="34" charset="0"/>
            </a:endParaRPr>
          </a:p>
          <a:p>
            <a:pPr lvl="1" algn="just">
              <a:spcBef>
                <a:spcPct val="0"/>
              </a:spcBef>
              <a:buNone/>
            </a:pPr>
            <a:endParaRPr lang="es-ES_tradnl" altLang="es-ES" sz="8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altLang="es-ES" sz="2000" dirty="0">
                <a:solidFill>
                  <a:srgbClr val="008080"/>
                </a:solidFill>
                <a:latin typeface="Univers" panose="020B0503020202020204" pitchFamily="34" charset="0"/>
              </a:rPr>
              <a:t>Array</a:t>
            </a: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90D35C1D-BF51-044F-29E6-77E993E1069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8" name="CuadroTexto 7">
            <a:extLst>
              <a:ext uri="{FF2B5EF4-FFF2-40B4-BE49-F238E27FC236}">
                <a16:creationId xmlns:a16="http://schemas.microsoft.com/office/drawing/2014/main" id="{E8609E66-C15E-B31D-1474-2F420BE94C2C}"/>
              </a:ext>
            </a:extLst>
          </p:cNvPr>
          <p:cNvSpPr txBox="1"/>
          <p:nvPr/>
        </p:nvSpPr>
        <p:spPr>
          <a:xfrm>
            <a:off x="1558354" y="3436129"/>
            <a:ext cx="6858282" cy="1323439"/>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array1 : = Array [4.0, -0.6, 10.4, -27.3]   # ó</a:t>
            </a:r>
          </a:p>
          <a:p>
            <a:r>
              <a:rPr lang="en-US" altLang="es-ES" sz="2000" dirty="0">
                <a:solidFill>
                  <a:srgbClr val="D60093"/>
                </a:solidFill>
                <a:latin typeface="Univers" panose="020B0503020202020204" pitchFamily="34" charset="0"/>
              </a:rPr>
              <a:t>var array1 = </a:t>
            </a:r>
            <a:r>
              <a:rPr lang="es-ES" altLang="es-ES" sz="2000" dirty="0">
                <a:solidFill>
                  <a:srgbClr val="D60093"/>
                </a:solidFill>
                <a:latin typeface="Univers" panose="020B0503020202020204" pitchFamily="34" charset="0"/>
              </a:rPr>
              <a:t>[4.0, -0.6, 10.4, -27.3] </a:t>
            </a:r>
          </a:p>
          <a:p>
            <a:r>
              <a:rPr lang="es-ES" altLang="es-ES" sz="2000" dirty="0">
                <a:solidFill>
                  <a:srgbClr val="D60093"/>
                </a:solidFill>
                <a:latin typeface="Univers" panose="020B0503020202020204" pitchFamily="34" charset="0"/>
              </a:rPr>
              <a:t>…</a:t>
            </a:r>
          </a:p>
          <a:p>
            <a:r>
              <a:rPr lang="es-ES" altLang="es-ES" sz="2000" dirty="0" err="1">
                <a:solidFill>
                  <a:srgbClr val="D60093"/>
                </a:solidFill>
                <a:latin typeface="Univers" panose="020B0503020202020204" pitchFamily="34" charset="0"/>
              </a:rPr>
              <a:t>print</a:t>
            </a:r>
            <a:r>
              <a:rPr lang="es-ES" altLang="es-ES" sz="2000" dirty="0">
                <a:solidFill>
                  <a:srgbClr val="D60093"/>
                </a:solidFill>
                <a:latin typeface="Univers" panose="020B0503020202020204" pitchFamily="34" charset="0"/>
              </a:rPr>
              <a:t> (array1[0])  </a:t>
            </a:r>
            <a:r>
              <a:rPr lang="es-ES" altLang="es-ES" sz="2000" dirty="0">
                <a:solidFill>
                  <a:schemeClr val="bg2">
                    <a:lumMod val="75000"/>
                  </a:schemeClr>
                </a:solidFill>
                <a:latin typeface="Univers" panose="020B0503020202020204" pitchFamily="34" charset="0"/>
              </a:rPr>
              <a:t># acceder a un elemento </a:t>
            </a:r>
          </a:p>
        </p:txBody>
      </p:sp>
      <p:sp>
        <p:nvSpPr>
          <p:cNvPr id="5" name="CuadroTexto 4">
            <a:extLst>
              <a:ext uri="{FF2B5EF4-FFF2-40B4-BE49-F238E27FC236}">
                <a16:creationId xmlns:a16="http://schemas.microsoft.com/office/drawing/2014/main" id="{A5519C39-83C4-B62B-3349-DB3B9C0F62B6}"/>
              </a:ext>
            </a:extLst>
          </p:cNvPr>
          <p:cNvSpPr txBox="1"/>
          <p:nvPr/>
        </p:nvSpPr>
        <p:spPr>
          <a:xfrm>
            <a:off x="1558354" y="4913530"/>
            <a:ext cx="6858282" cy="400110"/>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array2 = [Vector3i (1, 10, 20), “texto”, true, 56.4] </a:t>
            </a:r>
          </a:p>
        </p:txBody>
      </p:sp>
      <p:sp>
        <p:nvSpPr>
          <p:cNvPr id="9" name="CuadroTexto 8">
            <a:extLst>
              <a:ext uri="{FF2B5EF4-FFF2-40B4-BE49-F238E27FC236}">
                <a16:creationId xmlns:a16="http://schemas.microsoft.com/office/drawing/2014/main" id="{4A13D0A5-8A26-D5EF-7D94-F6B68C26392F}"/>
              </a:ext>
            </a:extLst>
          </p:cNvPr>
          <p:cNvSpPr txBox="1"/>
          <p:nvPr/>
        </p:nvSpPr>
        <p:spPr>
          <a:xfrm>
            <a:off x="1558354" y="2352255"/>
            <a:ext cx="6310148" cy="400110"/>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caja = AABB (Vector3(0, 0, -1), Vector3(4, 4, 2))</a:t>
            </a:r>
          </a:p>
        </p:txBody>
      </p:sp>
      <p:sp>
        <p:nvSpPr>
          <p:cNvPr id="10" name="CuadroTexto 9">
            <a:extLst>
              <a:ext uri="{FF2B5EF4-FFF2-40B4-BE49-F238E27FC236}">
                <a16:creationId xmlns:a16="http://schemas.microsoft.com/office/drawing/2014/main" id="{F0A1E141-43E1-8DB2-A0E4-BE7BE9E2030B}"/>
              </a:ext>
            </a:extLst>
          </p:cNvPr>
          <p:cNvSpPr txBox="1"/>
          <p:nvPr/>
        </p:nvSpPr>
        <p:spPr>
          <a:xfrm>
            <a:off x="1558354" y="5518638"/>
            <a:ext cx="6858282" cy="400110"/>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array3 = [ ]   </a:t>
            </a:r>
            <a:r>
              <a:rPr lang="es-ES" altLang="es-ES" sz="2000" dirty="0">
                <a:solidFill>
                  <a:schemeClr val="bg2">
                    <a:lumMod val="75000"/>
                  </a:schemeClr>
                </a:solidFill>
                <a:latin typeface="Univers" panose="020B0503020202020204" pitchFamily="34" charset="0"/>
              </a:rPr>
              <a:t># </a:t>
            </a:r>
            <a:r>
              <a:rPr lang="es-ES" altLang="es-ES" sz="2000" dirty="0" err="1">
                <a:solidFill>
                  <a:schemeClr val="bg2">
                    <a:lumMod val="75000"/>
                  </a:schemeClr>
                </a:solidFill>
                <a:latin typeface="Univers" panose="020B0503020202020204" pitchFamily="34" charset="0"/>
              </a:rPr>
              <a:t>vacio</a:t>
            </a:r>
            <a:endParaRPr lang="es-ES" altLang="es-ES" sz="2000" dirty="0">
              <a:solidFill>
                <a:schemeClr val="bg2">
                  <a:lumMod val="75000"/>
                </a:schemeClr>
              </a:solidFill>
              <a:latin typeface="Univers" panose="020B0503020202020204" pitchFamily="34" charset="0"/>
            </a:endParaRPr>
          </a:p>
        </p:txBody>
      </p:sp>
      <p:sp>
        <p:nvSpPr>
          <p:cNvPr id="6" name="5 Marcador de número de diapositiva">
            <a:extLst>
              <a:ext uri="{FF2B5EF4-FFF2-40B4-BE49-F238E27FC236}">
                <a16:creationId xmlns:a16="http://schemas.microsoft.com/office/drawing/2014/main" id="{7264FAA9-2FB4-AAD6-249F-3ACA8533472E}"/>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15</a:t>
            </a:fld>
            <a:endParaRPr lang="en-US" altLang="es-ES" sz="1400" dirty="0"/>
          </a:p>
        </p:txBody>
      </p:sp>
      <p:pic>
        <p:nvPicPr>
          <p:cNvPr id="7" name="Imagen 6">
            <a:extLst>
              <a:ext uri="{FF2B5EF4-FFF2-40B4-BE49-F238E27FC236}">
                <a16:creationId xmlns:a16="http://schemas.microsoft.com/office/drawing/2014/main" id="{09FAA0C4-220A-6146-58B3-0C2CDF1C07CB}"/>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87D72724-13ED-98B2-89FE-743F3187D6C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844605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DE605-AC92-23F5-63E0-186362A44944}"/>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9E45B812-25D6-2CCC-7193-74C0D9AAA9C5}"/>
              </a:ext>
            </a:extLst>
          </p:cNvPr>
          <p:cNvSpPr>
            <a:spLocks noChangeArrowheads="1"/>
          </p:cNvSpPr>
          <p:nvPr/>
        </p:nvSpPr>
        <p:spPr bwMode="auto">
          <a:xfrm>
            <a:off x="555471" y="428618"/>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Tipos de datos compuestos</a:t>
            </a:r>
          </a:p>
          <a:p>
            <a:pPr marL="966788" lvl="1" indent="-342900" algn="just">
              <a:spcBef>
                <a:spcPct val="0"/>
              </a:spcBef>
              <a:buFont typeface="Courier New" panose="02070309020205020404" pitchFamily="49" charset="0"/>
              <a:buChar char="o"/>
            </a:pPr>
            <a:r>
              <a:rPr lang="es-ES_tradnl" altLang="es-ES" sz="2000" dirty="0">
                <a:solidFill>
                  <a:srgbClr val="008080"/>
                </a:solidFill>
                <a:latin typeface="Univers" panose="020B0503020202020204" pitchFamily="34" charset="0"/>
              </a:rPr>
              <a:t>Array. </a:t>
            </a:r>
            <a:r>
              <a:rPr lang="es-ES_tradnl" altLang="es-ES" sz="2200" dirty="0">
                <a:latin typeface="Univers" panose="020B0503020202020204" pitchFamily="34" charset="0"/>
              </a:rPr>
              <a:t>Operaciones</a:t>
            </a: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534E021C-6371-D16C-8558-2B7541B877E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8" name="CuadroTexto 7">
            <a:extLst>
              <a:ext uri="{FF2B5EF4-FFF2-40B4-BE49-F238E27FC236}">
                <a16:creationId xmlns:a16="http://schemas.microsoft.com/office/drawing/2014/main" id="{0D53A99F-F5F4-3CD7-663F-4DE5EB39D100}"/>
              </a:ext>
            </a:extLst>
          </p:cNvPr>
          <p:cNvSpPr txBox="1"/>
          <p:nvPr/>
        </p:nvSpPr>
        <p:spPr>
          <a:xfrm>
            <a:off x="951159" y="1877386"/>
            <a:ext cx="8181427" cy="3170099"/>
          </a:xfrm>
          <a:prstGeom prst="rect">
            <a:avLst/>
          </a:prstGeom>
          <a:noFill/>
          <a:ln w="15875">
            <a:solidFill>
              <a:schemeClr val="tx1"/>
            </a:solidFill>
          </a:ln>
        </p:spPr>
        <p:txBody>
          <a:bodyPr wrap="square" rtlCol="0">
            <a:spAutoFit/>
          </a:bodyPr>
          <a:lstStyle/>
          <a:p>
            <a:r>
              <a:rPr lang="en-US" altLang="es-ES" sz="2000" dirty="0">
                <a:solidFill>
                  <a:srgbClr val="D60093"/>
                </a:solidFill>
                <a:latin typeface="Univers" panose="020B0503020202020204" pitchFamily="34" charset="0"/>
              </a:rPr>
              <a:t>var array1 = </a:t>
            </a:r>
            <a:r>
              <a:rPr lang="es-ES" altLang="es-ES" sz="2000" dirty="0">
                <a:solidFill>
                  <a:srgbClr val="D60093"/>
                </a:solidFill>
                <a:latin typeface="Univers" panose="020B0503020202020204" pitchFamily="34" charset="0"/>
              </a:rPr>
              <a:t>[4.0, -0.6, 10.4, -27.3] </a:t>
            </a:r>
          </a:p>
          <a:p>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array1.insert(3, 5.8)     </a:t>
            </a:r>
            <a:r>
              <a:rPr lang="es-ES" altLang="es-ES" sz="2000" dirty="0">
                <a:solidFill>
                  <a:schemeClr val="bg2">
                    <a:lumMod val="75000"/>
                  </a:schemeClr>
                </a:solidFill>
                <a:latin typeface="Univers" panose="020B0503020202020204" pitchFamily="34" charset="0"/>
              </a:rPr>
              <a:t># posición, elemento</a:t>
            </a:r>
          </a:p>
          <a:p>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array1.remove_at(2)   </a:t>
            </a:r>
            <a:r>
              <a:rPr lang="es-ES" altLang="es-ES" sz="2000" dirty="0">
                <a:solidFill>
                  <a:schemeClr val="bg2">
                    <a:lumMod val="75000"/>
                  </a:schemeClr>
                </a:solidFill>
                <a:latin typeface="Univers" panose="020B0503020202020204" pitchFamily="34" charset="0"/>
              </a:rPr>
              <a:t># elimina un elemento</a:t>
            </a:r>
          </a:p>
          <a:p>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array1.append(5.6)     </a:t>
            </a:r>
            <a:r>
              <a:rPr lang="es-ES" altLang="es-ES" sz="2000" dirty="0">
                <a:solidFill>
                  <a:schemeClr val="bg2">
                    <a:lumMod val="75000"/>
                  </a:schemeClr>
                </a:solidFill>
                <a:latin typeface="Univers" panose="020B0503020202020204" pitchFamily="34" charset="0"/>
              </a:rPr>
              <a:t>#  añade un elemento por final</a:t>
            </a:r>
          </a:p>
          <a:p>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array1.push_back(-7.8)   </a:t>
            </a:r>
            <a:r>
              <a:rPr lang="es-ES" altLang="es-ES" sz="2000" dirty="0">
                <a:solidFill>
                  <a:schemeClr val="bg2">
                    <a:lumMod val="75000"/>
                  </a:schemeClr>
                </a:solidFill>
                <a:latin typeface="Univers" panose="020B0503020202020204" pitchFamily="34" charset="0"/>
              </a:rPr>
              <a:t>#  también añade un elemento por final</a:t>
            </a:r>
          </a:p>
          <a:p>
            <a:endParaRPr lang="es-ES" altLang="es-ES" sz="2000" dirty="0">
              <a:solidFill>
                <a:schemeClr val="bg2">
                  <a:lumMod val="75000"/>
                </a:schemeClr>
              </a:solidFill>
              <a:latin typeface="Univers" panose="020B0503020202020204" pitchFamily="34" charset="0"/>
            </a:endParaRPr>
          </a:p>
        </p:txBody>
      </p:sp>
      <p:sp>
        <p:nvSpPr>
          <p:cNvPr id="6" name="CuadroTexto 5">
            <a:extLst>
              <a:ext uri="{FF2B5EF4-FFF2-40B4-BE49-F238E27FC236}">
                <a16:creationId xmlns:a16="http://schemas.microsoft.com/office/drawing/2014/main" id="{4702573B-E48C-949F-C145-F98EA4266D19}"/>
              </a:ext>
            </a:extLst>
          </p:cNvPr>
          <p:cNvSpPr txBox="1"/>
          <p:nvPr/>
        </p:nvSpPr>
        <p:spPr>
          <a:xfrm>
            <a:off x="952014" y="5282803"/>
            <a:ext cx="8181427" cy="1323439"/>
          </a:xfrm>
          <a:prstGeom prst="rect">
            <a:avLst/>
          </a:prstGeom>
          <a:noFill/>
          <a:ln w="15875">
            <a:solidFill>
              <a:schemeClr val="tx1"/>
            </a:solidFill>
          </a:ln>
        </p:spPr>
        <p:txBody>
          <a:bodyPr wrap="square" rtlCol="0">
            <a:spAutoFit/>
          </a:bodyPr>
          <a:lstStyle/>
          <a:p>
            <a:r>
              <a:rPr lang="en-US" altLang="es-ES" sz="2000" dirty="0">
                <a:solidFill>
                  <a:srgbClr val="D60093"/>
                </a:solidFill>
                <a:latin typeface="Univers" panose="020B0503020202020204" pitchFamily="34" charset="0"/>
              </a:rPr>
              <a:t>var array1 = </a:t>
            </a:r>
            <a:r>
              <a:rPr lang="es-ES" altLang="es-ES" sz="2000" dirty="0">
                <a:solidFill>
                  <a:srgbClr val="D60093"/>
                </a:solidFill>
                <a:latin typeface="Univers" panose="020B0503020202020204" pitchFamily="34" charset="0"/>
              </a:rPr>
              <a:t>[4.0, -0.6, 10.4, -27.3] </a:t>
            </a:r>
          </a:p>
          <a:p>
            <a:r>
              <a:rPr lang="en-US" altLang="es-ES" sz="2000" dirty="0">
                <a:solidFill>
                  <a:srgbClr val="D60093"/>
                </a:solidFill>
                <a:latin typeface="Univers" panose="020B0503020202020204" pitchFamily="34" charset="0"/>
              </a:rPr>
              <a:t>var array2 = </a:t>
            </a:r>
            <a:r>
              <a:rPr lang="es-ES" altLang="es-ES" sz="2000" dirty="0">
                <a:solidFill>
                  <a:srgbClr val="D60093"/>
                </a:solidFill>
                <a:latin typeface="Univers" panose="020B0503020202020204" pitchFamily="34" charset="0"/>
              </a:rPr>
              <a:t>[6.9, -20.2, 15.7] </a:t>
            </a:r>
          </a:p>
          <a:p>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array1.</a:t>
            </a:r>
            <a:r>
              <a:rPr lang="es-ES" sz="2000" dirty="0">
                <a:solidFill>
                  <a:srgbClr val="D60093"/>
                </a:solidFill>
                <a:latin typeface="Univers" panose="020B0503020202020204" pitchFamily="34" charset="0"/>
              </a:rPr>
              <a:t>append_array(array2)</a:t>
            </a:r>
            <a:r>
              <a:rPr lang="es-ES" altLang="es-ES" sz="2000" dirty="0">
                <a:solidFill>
                  <a:srgbClr val="D60093"/>
                </a:solidFill>
                <a:latin typeface="Univers" panose="020B0503020202020204" pitchFamily="34" charset="0"/>
              </a:rPr>
              <a:t>   </a:t>
            </a:r>
            <a:r>
              <a:rPr lang="es-ES" altLang="es-ES" sz="2000" dirty="0">
                <a:solidFill>
                  <a:schemeClr val="bg2">
                    <a:lumMod val="75000"/>
                  </a:schemeClr>
                </a:solidFill>
                <a:latin typeface="Univers" panose="020B0503020202020204" pitchFamily="34" charset="0"/>
              </a:rPr>
              <a:t># unir dos </a:t>
            </a:r>
            <a:r>
              <a:rPr lang="es-ES" altLang="es-ES" sz="2000" dirty="0" err="1">
                <a:solidFill>
                  <a:schemeClr val="bg2">
                    <a:lumMod val="75000"/>
                  </a:schemeClr>
                </a:solidFill>
                <a:latin typeface="Univers" panose="020B0503020202020204" pitchFamily="34" charset="0"/>
              </a:rPr>
              <a:t>arrays</a:t>
            </a:r>
            <a:endParaRPr lang="es-ES" altLang="es-ES" sz="2000" dirty="0">
              <a:solidFill>
                <a:schemeClr val="bg2">
                  <a:lumMod val="75000"/>
                </a:schemeClr>
              </a:solidFill>
              <a:latin typeface="Univers" panose="020B0503020202020204" pitchFamily="34" charset="0"/>
            </a:endParaRPr>
          </a:p>
        </p:txBody>
      </p:sp>
      <p:sp>
        <p:nvSpPr>
          <p:cNvPr id="5" name="5 Marcador de número de diapositiva">
            <a:extLst>
              <a:ext uri="{FF2B5EF4-FFF2-40B4-BE49-F238E27FC236}">
                <a16:creationId xmlns:a16="http://schemas.microsoft.com/office/drawing/2014/main" id="{D1D0686A-DDCD-95BB-86B6-A7EC66E32BA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16</a:t>
            </a:fld>
            <a:endParaRPr lang="en-US" altLang="es-ES" sz="1400" dirty="0"/>
          </a:p>
        </p:txBody>
      </p:sp>
      <p:pic>
        <p:nvPicPr>
          <p:cNvPr id="7" name="Imagen 6">
            <a:extLst>
              <a:ext uri="{FF2B5EF4-FFF2-40B4-BE49-F238E27FC236}">
                <a16:creationId xmlns:a16="http://schemas.microsoft.com/office/drawing/2014/main" id="{8627C5B1-5C90-74A7-5E88-997658C90AA2}"/>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5DE060CC-34C5-E899-B0C6-3D0781DE3480}"/>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226344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03EF3-23D1-E76C-B2FE-60052F8B944F}"/>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462410FF-B6EA-128B-9835-51B74751E4E0}"/>
              </a:ext>
            </a:extLst>
          </p:cNvPr>
          <p:cNvSpPr>
            <a:spLocks noChangeArrowheads="1"/>
          </p:cNvSpPr>
          <p:nvPr/>
        </p:nvSpPr>
        <p:spPr bwMode="auto">
          <a:xfrm>
            <a:off x="555471" y="428618"/>
            <a:ext cx="3531337"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Variables </a:t>
            </a:r>
            <a:r>
              <a:rPr lang="es-ES_tradnl" sz="2000" dirty="0" err="1">
                <a:solidFill>
                  <a:srgbClr val="008080"/>
                </a:solidFill>
                <a:latin typeface="Univers" panose="020B0503020202020204" pitchFamily="34" charset="0"/>
              </a:rPr>
              <a:t>export</a:t>
            </a:r>
            <a:r>
              <a:rPr lang="es-ES_tradnl" sz="2200" dirty="0">
                <a:latin typeface="Univers" panose="020B0503020202020204" pitchFamily="34" charset="0"/>
              </a:rPr>
              <a:t>.</a:t>
            </a:r>
            <a:r>
              <a:rPr lang="es-ES_tradnl" sz="2000" dirty="0">
                <a:solidFill>
                  <a:srgbClr val="008080"/>
                </a:solidFill>
                <a:latin typeface="Univers" panose="020B0503020202020204" pitchFamily="34" charset="0"/>
              </a:rPr>
              <a:t> </a:t>
            </a:r>
          </a:p>
          <a:p>
            <a:pPr algn="just">
              <a:spcBef>
                <a:spcPct val="0"/>
              </a:spcBef>
              <a:buFont typeface="CommonBullets"/>
              <a:buChar char="!"/>
            </a:pPr>
            <a:endParaRPr lang="es-ES_tradnl" sz="2000" dirty="0">
              <a:solidFill>
                <a:srgbClr val="008080"/>
              </a:solidFill>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Se modifican con el </a:t>
            </a:r>
            <a:r>
              <a:rPr lang="es-ES_tradnl" sz="2000" dirty="0">
                <a:solidFill>
                  <a:srgbClr val="008080"/>
                </a:solidFill>
                <a:latin typeface="Univers" panose="020B0503020202020204" pitchFamily="34" charset="0"/>
              </a:rPr>
              <a:t>Inspector</a:t>
            </a: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5593FF9C-AA6F-5963-A42A-34E79555F7A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8" name="CuadroTexto 7">
            <a:extLst>
              <a:ext uri="{FF2B5EF4-FFF2-40B4-BE49-F238E27FC236}">
                <a16:creationId xmlns:a16="http://schemas.microsoft.com/office/drawing/2014/main" id="{328C6697-9E10-91EB-8DA2-0DF2BC82FF56}"/>
              </a:ext>
            </a:extLst>
          </p:cNvPr>
          <p:cNvSpPr txBox="1"/>
          <p:nvPr/>
        </p:nvSpPr>
        <p:spPr>
          <a:xfrm>
            <a:off x="424825" y="2992421"/>
            <a:ext cx="3522240" cy="1015663"/>
          </a:xfrm>
          <a:prstGeom prst="rect">
            <a:avLst/>
          </a:prstGeom>
          <a:noFill/>
          <a:ln w="15875">
            <a:solidFill>
              <a:schemeClr val="tx1"/>
            </a:solidFill>
          </a:ln>
        </p:spPr>
        <p:txBody>
          <a:bodyPr wrap="square" rtlCol="0">
            <a:spAutoFit/>
          </a:bodyPr>
          <a:lstStyle/>
          <a:p>
            <a:r>
              <a:rPr lang="es-ES" altLang="es-ES" sz="2000" dirty="0">
                <a:solidFill>
                  <a:srgbClr val="E68900"/>
                </a:solidFill>
                <a:latin typeface="Univers" panose="020B0503020202020204" pitchFamily="34" charset="0"/>
              </a:rPr>
              <a:t>@export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altura: </a:t>
            </a:r>
            <a:r>
              <a:rPr lang="es-ES" altLang="es-ES" sz="2000" dirty="0" err="1">
                <a:solidFill>
                  <a:srgbClr val="D60093"/>
                </a:solidFill>
                <a:latin typeface="Univers" panose="020B0503020202020204" pitchFamily="34" charset="0"/>
              </a:rPr>
              <a:t>float</a:t>
            </a:r>
            <a:r>
              <a:rPr lang="es-ES" altLang="es-ES" sz="2000" dirty="0">
                <a:solidFill>
                  <a:srgbClr val="D60093"/>
                </a:solidFill>
                <a:latin typeface="Univers" panose="020B0503020202020204" pitchFamily="34" charset="0"/>
              </a:rPr>
              <a:t> = 1.5</a:t>
            </a:r>
          </a:p>
          <a:p>
            <a:r>
              <a:rPr lang="es-ES" altLang="es-ES" sz="2000" dirty="0">
                <a:solidFill>
                  <a:srgbClr val="E68900"/>
                </a:solidFill>
                <a:latin typeface="Univers" panose="020B0503020202020204" pitchFamily="34" charset="0"/>
              </a:rPr>
              <a:t>@export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flag</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bool</a:t>
            </a:r>
            <a:endParaRPr lang="es-ES" altLang="es-ES" sz="2000" dirty="0">
              <a:solidFill>
                <a:srgbClr val="D60093"/>
              </a:solidFill>
              <a:latin typeface="Univers" panose="020B0503020202020204" pitchFamily="34" charset="0"/>
            </a:endParaRPr>
          </a:p>
        </p:txBody>
      </p:sp>
      <p:pic>
        <p:nvPicPr>
          <p:cNvPr id="7" name="Imagen 6">
            <a:extLst>
              <a:ext uri="{FF2B5EF4-FFF2-40B4-BE49-F238E27FC236}">
                <a16:creationId xmlns:a16="http://schemas.microsoft.com/office/drawing/2014/main" id="{D88F6B1F-1292-34E4-532E-0E3FD2438C4F}"/>
              </a:ext>
            </a:extLst>
          </p:cNvPr>
          <p:cNvPicPr>
            <a:picLocks noChangeAspect="1"/>
          </p:cNvPicPr>
          <p:nvPr/>
        </p:nvPicPr>
        <p:blipFill>
          <a:blip r:embed="rId2"/>
          <a:stretch>
            <a:fillRect/>
          </a:stretch>
        </p:blipFill>
        <p:spPr>
          <a:xfrm>
            <a:off x="5936998" y="535215"/>
            <a:ext cx="3345058" cy="6241387"/>
          </a:xfrm>
          <a:prstGeom prst="rect">
            <a:avLst/>
          </a:prstGeom>
        </p:spPr>
      </p:pic>
      <p:sp>
        <p:nvSpPr>
          <p:cNvPr id="5" name="CuadroTexto 4">
            <a:extLst>
              <a:ext uri="{FF2B5EF4-FFF2-40B4-BE49-F238E27FC236}">
                <a16:creationId xmlns:a16="http://schemas.microsoft.com/office/drawing/2014/main" id="{C9D9A2A1-3CC2-FCBD-4305-AAFA2AAA8A79}"/>
              </a:ext>
            </a:extLst>
          </p:cNvPr>
          <p:cNvSpPr txBox="1"/>
          <p:nvPr/>
        </p:nvSpPr>
        <p:spPr>
          <a:xfrm>
            <a:off x="424824" y="4337251"/>
            <a:ext cx="5304353" cy="400110"/>
          </a:xfrm>
          <a:prstGeom prst="rect">
            <a:avLst/>
          </a:prstGeom>
          <a:noFill/>
          <a:ln w="15875">
            <a:solidFill>
              <a:schemeClr val="tx1"/>
            </a:solidFill>
          </a:ln>
        </p:spPr>
        <p:txBody>
          <a:bodyPr wrap="square" rtlCol="0">
            <a:spAutoFit/>
          </a:bodyPr>
          <a:lstStyle/>
          <a:p>
            <a:r>
              <a:rPr lang="es-ES" altLang="es-ES" sz="2000" dirty="0">
                <a:solidFill>
                  <a:srgbClr val="E68900"/>
                </a:solidFill>
                <a:latin typeface="Univers" panose="020B0503020202020204" pitchFamily="34" charset="0"/>
              </a:rPr>
              <a:t>@export_range</a:t>
            </a:r>
            <a:r>
              <a:rPr lang="es-ES" altLang="es-ES" sz="2000" dirty="0">
                <a:solidFill>
                  <a:schemeClr val="accent1">
                    <a:lumMod val="75000"/>
                  </a:schemeClr>
                </a:solidFill>
                <a:latin typeface="Univers" panose="020B0503020202020204" pitchFamily="34" charset="0"/>
              </a:rPr>
              <a:t> </a:t>
            </a:r>
            <a:r>
              <a:rPr lang="es-ES" altLang="es-ES" sz="2000" dirty="0">
                <a:solidFill>
                  <a:srgbClr val="D60093"/>
                </a:solidFill>
                <a:latin typeface="Univers" panose="020B0503020202020204" pitchFamily="34" charset="0"/>
              </a:rPr>
              <a:t>(-10,10,0.5)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rango = 1.0</a:t>
            </a:r>
          </a:p>
        </p:txBody>
      </p:sp>
      <p:pic>
        <p:nvPicPr>
          <p:cNvPr id="9" name="Imagen 8">
            <a:extLst>
              <a:ext uri="{FF2B5EF4-FFF2-40B4-BE49-F238E27FC236}">
                <a16:creationId xmlns:a16="http://schemas.microsoft.com/office/drawing/2014/main" id="{9A64330B-05ED-BB0F-AF78-0F9EA28321AC}"/>
              </a:ext>
            </a:extLst>
          </p:cNvPr>
          <p:cNvPicPr>
            <a:picLocks noChangeAspect="1"/>
          </p:cNvPicPr>
          <p:nvPr/>
        </p:nvPicPr>
        <p:blipFill>
          <a:blip r:embed="rId3"/>
          <a:stretch>
            <a:fillRect/>
          </a:stretch>
        </p:blipFill>
        <p:spPr>
          <a:xfrm>
            <a:off x="444847" y="5271720"/>
            <a:ext cx="3452257" cy="382370"/>
          </a:xfrm>
          <a:prstGeom prst="rect">
            <a:avLst/>
          </a:prstGeom>
        </p:spPr>
      </p:pic>
      <p:sp>
        <p:nvSpPr>
          <p:cNvPr id="6" name="5 Marcador de número de diapositiva">
            <a:extLst>
              <a:ext uri="{FF2B5EF4-FFF2-40B4-BE49-F238E27FC236}">
                <a16:creationId xmlns:a16="http://schemas.microsoft.com/office/drawing/2014/main" id="{EC429F97-5D7C-B1E9-0D4A-329920CD55E0}"/>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17</a:t>
            </a:fld>
            <a:endParaRPr lang="en-US" altLang="es-ES" sz="1400" dirty="0"/>
          </a:p>
        </p:txBody>
      </p:sp>
      <p:pic>
        <p:nvPicPr>
          <p:cNvPr id="10" name="Imagen 9">
            <a:extLst>
              <a:ext uri="{FF2B5EF4-FFF2-40B4-BE49-F238E27FC236}">
                <a16:creationId xmlns:a16="http://schemas.microsoft.com/office/drawing/2014/main" id="{F695E081-DF0C-9ECE-D23C-1F9BAB0CE3B0}"/>
              </a:ext>
            </a:extLst>
          </p:cNvPr>
          <p:cNvPicPr>
            <a:picLocks noChangeAspect="1"/>
          </p:cNvPicPr>
          <p:nvPr/>
        </p:nvPicPr>
        <p:blipFill>
          <a:blip r:embed="rId4"/>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3426ABD5-6A28-E250-1CCD-DB32CFBBC211}"/>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756446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90765-4358-3B74-1140-B29D48A7DA48}"/>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07E65A6E-C263-D333-BE93-7D27ADF7413B}"/>
              </a:ext>
            </a:extLst>
          </p:cNvPr>
          <p:cNvSpPr>
            <a:spLocks noChangeArrowheads="1"/>
          </p:cNvSpPr>
          <p:nvPr/>
        </p:nvSpPr>
        <p:spPr bwMode="auto">
          <a:xfrm>
            <a:off x="555471" y="459791"/>
            <a:ext cx="8896439"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Condiciones </a:t>
            </a:r>
            <a:r>
              <a:rPr lang="es-ES_tradnl" sz="2000" dirty="0" err="1">
                <a:solidFill>
                  <a:srgbClr val="008080"/>
                </a:solidFill>
                <a:latin typeface="Univers" panose="020B0503020202020204" pitchFamily="34" charset="0"/>
              </a:rPr>
              <a:t>if</a:t>
            </a:r>
            <a:r>
              <a:rPr lang="es-ES_tradnl" sz="2200" dirty="0">
                <a:latin typeface="Univers" panose="020B0503020202020204" pitchFamily="34" charset="0"/>
              </a:rPr>
              <a:t>.</a:t>
            </a:r>
            <a:r>
              <a:rPr lang="es-ES_tradnl" sz="2000" dirty="0">
                <a:solidFill>
                  <a:srgbClr val="008080"/>
                </a:solidFill>
                <a:latin typeface="Univers" panose="020B0503020202020204" pitchFamily="34" charset="0"/>
              </a:rPr>
              <a:t> </a:t>
            </a: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753717B1-7090-6FEA-9D7C-42130B7703BC}"/>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8" name="CuadroTexto 7">
            <a:extLst>
              <a:ext uri="{FF2B5EF4-FFF2-40B4-BE49-F238E27FC236}">
                <a16:creationId xmlns:a16="http://schemas.microsoft.com/office/drawing/2014/main" id="{25E7CBAD-31A7-B86B-5AF2-E9E3C08F7173}"/>
              </a:ext>
            </a:extLst>
          </p:cNvPr>
          <p:cNvSpPr txBox="1"/>
          <p:nvPr/>
        </p:nvSpPr>
        <p:spPr>
          <a:xfrm>
            <a:off x="1656447" y="4430639"/>
            <a:ext cx="6335276" cy="1446550"/>
          </a:xfrm>
          <a:prstGeom prst="rect">
            <a:avLst/>
          </a:prstGeom>
          <a:noFill/>
          <a:ln w="15875">
            <a:solidFill>
              <a:schemeClr val="tx1"/>
            </a:solidFill>
          </a:ln>
        </p:spPr>
        <p:txBody>
          <a:bodyPr wrap="square" rtlCol="0">
            <a:spAutoFit/>
          </a:bodyPr>
          <a:lstStyle/>
          <a:p>
            <a:r>
              <a:rPr lang="es-ES" altLang="es-ES" sz="2200" dirty="0" err="1">
                <a:solidFill>
                  <a:srgbClr val="D60093"/>
                </a:solidFill>
                <a:latin typeface="Univers" panose="020B0503020202020204" pitchFamily="34" charset="0"/>
              </a:rPr>
              <a:t>if</a:t>
            </a:r>
            <a:r>
              <a:rPr lang="es-ES" altLang="es-ES" sz="2200" dirty="0">
                <a:solidFill>
                  <a:srgbClr val="D60093"/>
                </a:solidFill>
                <a:latin typeface="Univers" panose="020B0503020202020204" pitchFamily="34" charset="0"/>
              </a:rPr>
              <a:t> (condición1 and condición2) </a:t>
            </a:r>
            <a:r>
              <a:rPr lang="es-ES" altLang="es-ES" sz="2200" dirty="0" err="1">
                <a:solidFill>
                  <a:srgbClr val="D60093"/>
                </a:solidFill>
                <a:latin typeface="Univers" panose="020B0503020202020204" pitchFamily="34" charset="0"/>
              </a:rPr>
              <a:t>or</a:t>
            </a:r>
            <a:r>
              <a:rPr lang="es-ES" altLang="es-ES" sz="2200" dirty="0">
                <a:solidFill>
                  <a:srgbClr val="D60093"/>
                </a:solidFill>
                <a:latin typeface="Univers" panose="020B0503020202020204" pitchFamily="34" charset="0"/>
              </a:rPr>
              <a:t> (condición3):</a:t>
            </a:r>
          </a:p>
          <a:p>
            <a:r>
              <a:rPr lang="es-ES" altLang="es-ES" sz="2200" dirty="0">
                <a:solidFill>
                  <a:srgbClr val="D60093"/>
                </a:solidFill>
                <a:latin typeface="Univers" panose="020B0503020202020204" pitchFamily="34" charset="0"/>
              </a:rPr>
              <a:t>    …</a:t>
            </a:r>
          </a:p>
          <a:p>
            <a:r>
              <a:rPr lang="es-ES" altLang="es-ES" sz="2200" dirty="0" err="1">
                <a:solidFill>
                  <a:srgbClr val="D60093"/>
                </a:solidFill>
                <a:latin typeface="Univers" panose="020B0503020202020204" pitchFamily="34" charset="0"/>
              </a:rPr>
              <a:t>else</a:t>
            </a:r>
            <a:r>
              <a:rPr lang="es-ES" altLang="es-ES" sz="2200" dirty="0">
                <a:solidFill>
                  <a:srgbClr val="D60093"/>
                </a:solidFill>
                <a:latin typeface="Univers" panose="020B0503020202020204" pitchFamily="34" charset="0"/>
              </a:rPr>
              <a:t>:</a:t>
            </a:r>
          </a:p>
          <a:p>
            <a:r>
              <a:rPr lang="es-ES" altLang="es-ES" sz="2200" dirty="0">
                <a:solidFill>
                  <a:srgbClr val="D60093"/>
                </a:solidFill>
                <a:latin typeface="Univers" panose="020B0503020202020204" pitchFamily="34" charset="0"/>
              </a:rPr>
              <a:t>     …</a:t>
            </a:r>
          </a:p>
        </p:txBody>
      </p:sp>
      <p:sp>
        <p:nvSpPr>
          <p:cNvPr id="6" name="CuadroTexto 5">
            <a:extLst>
              <a:ext uri="{FF2B5EF4-FFF2-40B4-BE49-F238E27FC236}">
                <a16:creationId xmlns:a16="http://schemas.microsoft.com/office/drawing/2014/main" id="{D0EC0610-C902-B225-09E7-F21D50AA0556}"/>
              </a:ext>
            </a:extLst>
          </p:cNvPr>
          <p:cNvSpPr txBox="1"/>
          <p:nvPr/>
        </p:nvSpPr>
        <p:spPr>
          <a:xfrm>
            <a:off x="1656447" y="1876019"/>
            <a:ext cx="5303737" cy="2123658"/>
          </a:xfrm>
          <a:prstGeom prst="rect">
            <a:avLst/>
          </a:prstGeom>
          <a:noFill/>
          <a:ln w="15875">
            <a:solidFill>
              <a:schemeClr val="tx1"/>
            </a:solidFill>
          </a:ln>
        </p:spPr>
        <p:txBody>
          <a:bodyPr wrap="square" rtlCol="0">
            <a:spAutoFit/>
          </a:bodyPr>
          <a:lstStyle/>
          <a:p>
            <a:r>
              <a:rPr lang="es-ES" altLang="es-ES" sz="2200" dirty="0" err="1">
                <a:solidFill>
                  <a:srgbClr val="D60093"/>
                </a:solidFill>
                <a:latin typeface="Univers" panose="020B0503020202020204" pitchFamily="34" charset="0"/>
              </a:rPr>
              <a:t>if</a:t>
            </a:r>
            <a:r>
              <a:rPr lang="es-ES" altLang="es-ES" sz="2200" dirty="0">
                <a:solidFill>
                  <a:srgbClr val="D60093"/>
                </a:solidFill>
                <a:latin typeface="Univers" panose="020B0503020202020204" pitchFamily="34" charset="0"/>
              </a:rPr>
              <a:t> (condición1):</a:t>
            </a:r>
          </a:p>
          <a:p>
            <a:r>
              <a:rPr lang="es-ES" altLang="es-ES" sz="2200" dirty="0">
                <a:solidFill>
                  <a:srgbClr val="D60093"/>
                </a:solidFill>
                <a:latin typeface="Univers" panose="020B0503020202020204" pitchFamily="34" charset="0"/>
              </a:rPr>
              <a:t>    …</a:t>
            </a:r>
          </a:p>
          <a:p>
            <a:r>
              <a:rPr lang="es-ES" altLang="es-ES" sz="2200" dirty="0" err="1">
                <a:solidFill>
                  <a:srgbClr val="D60093"/>
                </a:solidFill>
                <a:latin typeface="Univers" panose="020B0503020202020204" pitchFamily="34" charset="0"/>
              </a:rPr>
              <a:t>elif</a:t>
            </a:r>
            <a:r>
              <a:rPr lang="es-ES" altLang="es-ES" sz="2200" dirty="0">
                <a:solidFill>
                  <a:srgbClr val="D60093"/>
                </a:solidFill>
                <a:latin typeface="Univers" panose="020B0503020202020204" pitchFamily="34" charset="0"/>
              </a:rPr>
              <a:t> (condición2):   </a:t>
            </a:r>
            <a:r>
              <a:rPr lang="es-ES" altLang="es-ES" sz="2200" dirty="0">
                <a:solidFill>
                  <a:schemeClr val="bg2">
                    <a:lumMod val="75000"/>
                  </a:schemeClr>
                </a:solidFill>
                <a:latin typeface="Univers" panose="020B0503020202020204" pitchFamily="34" charset="0"/>
              </a:rPr>
              <a:t># equivale a </a:t>
            </a:r>
            <a:r>
              <a:rPr lang="es-ES" altLang="es-ES" sz="2200" dirty="0" err="1">
                <a:solidFill>
                  <a:schemeClr val="bg2">
                    <a:lumMod val="75000"/>
                  </a:schemeClr>
                </a:solidFill>
                <a:latin typeface="Univers" panose="020B0503020202020204" pitchFamily="34" charset="0"/>
              </a:rPr>
              <a:t>else</a:t>
            </a:r>
            <a:r>
              <a:rPr lang="es-ES" altLang="es-ES" sz="2200" dirty="0">
                <a:solidFill>
                  <a:schemeClr val="bg2">
                    <a:lumMod val="75000"/>
                  </a:schemeClr>
                </a:solidFill>
                <a:latin typeface="Univers" panose="020B0503020202020204" pitchFamily="34" charset="0"/>
              </a:rPr>
              <a:t> </a:t>
            </a:r>
            <a:r>
              <a:rPr lang="es-ES" altLang="es-ES" sz="2200" dirty="0" err="1">
                <a:solidFill>
                  <a:schemeClr val="bg2">
                    <a:lumMod val="75000"/>
                  </a:schemeClr>
                </a:solidFill>
                <a:latin typeface="Univers" panose="020B0503020202020204" pitchFamily="34" charset="0"/>
              </a:rPr>
              <a:t>if</a:t>
            </a:r>
            <a:endParaRPr lang="es-ES" altLang="es-ES" sz="2200" dirty="0">
              <a:solidFill>
                <a:schemeClr val="bg2">
                  <a:lumMod val="75000"/>
                </a:schemeClr>
              </a:solidFill>
              <a:latin typeface="Univers" panose="020B0503020202020204" pitchFamily="34" charset="0"/>
            </a:endParaRPr>
          </a:p>
          <a:p>
            <a:r>
              <a:rPr lang="es-ES" altLang="es-ES" sz="2200" dirty="0">
                <a:solidFill>
                  <a:srgbClr val="D60093"/>
                </a:solidFill>
                <a:latin typeface="Univers" panose="020B0503020202020204" pitchFamily="34" charset="0"/>
              </a:rPr>
              <a:t>    …</a:t>
            </a:r>
          </a:p>
          <a:p>
            <a:r>
              <a:rPr lang="es-ES" altLang="es-ES" sz="2200" dirty="0" err="1">
                <a:solidFill>
                  <a:srgbClr val="D60093"/>
                </a:solidFill>
                <a:latin typeface="Univers" panose="020B0503020202020204" pitchFamily="34" charset="0"/>
              </a:rPr>
              <a:t>else</a:t>
            </a:r>
            <a:r>
              <a:rPr lang="es-ES" altLang="es-ES" sz="2200" dirty="0">
                <a:solidFill>
                  <a:srgbClr val="D60093"/>
                </a:solidFill>
                <a:latin typeface="Univers" panose="020B0503020202020204" pitchFamily="34" charset="0"/>
              </a:rPr>
              <a:t>:</a:t>
            </a:r>
          </a:p>
          <a:p>
            <a:r>
              <a:rPr lang="es-ES" altLang="es-ES" sz="2200" dirty="0">
                <a:solidFill>
                  <a:srgbClr val="D60093"/>
                </a:solidFill>
                <a:latin typeface="Univers" panose="020B0503020202020204" pitchFamily="34" charset="0"/>
              </a:rPr>
              <a:t>    … </a:t>
            </a:r>
          </a:p>
        </p:txBody>
      </p:sp>
      <p:sp>
        <p:nvSpPr>
          <p:cNvPr id="5" name="5 Marcador de número de diapositiva">
            <a:extLst>
              <a:ext uri="{FF2B5EF4-FFF2-40B4-BE49-F238E27FC236}">
                <a16:creationId xmlns:a16="http://schemas.microsoft.com/office/drawing/2014/main" id="{B396B858-ACE3-3E6D-D022-4CC324EC6AA5}"/>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18</a:t>
            </a:fld>
            <a:endParaRPr lang="en-US" altLang="es-ES" sz="1400" dirty="0"/>
          </a:p>
        </p:txBody>
      </p:sp>
      <p:pic>
        <p:nvPicPr>
          <p:cNvPr id="7" name="Imagen 6">
            <a:extLst>
              <a:ext uri="{FF2B5EF4-FFF2-40B4-BE49-F238E27FC236}">
                <a16:creationId xmlns:a16="http://schemas.microsoft.com/office/drawing/2014/main" id="{C4B81CC3-5A44-006A-7FB7-10BDAD2AE327}"/>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7CD5C95F-A280-5A4C-246B-D76D0317310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391243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59449-3638-D390-3CD8-BE4E76C78CFF}"/>
            </a:ext>
          </a:extLst>
        </p:cNvPr>
        <p:cNvGrpSpPr/>
        <p:nvPr/>
      </p:nvGrpSpPr>
      <p:grpSpPr>
        <a:xfrm>
          <a:off x="0" y="0"/>
          <a:ext cx="0" cy="0"/>
          <a:chOff x="0" y="0"/>
          <a:chExt cx="0" cy="0"/>
        </a:xfrm>
      </p:grpSpPr>
      <p:sp>
        <p:nvSpPr>
          <p:cNvPr id="12290" name="5 Marcador de número de diapositiva">
            <a:extLst>
              <a:ext uri="{FF2B5EF4-FFF2-40B4-BE49-F238E27FC236}">
                <a16:creationId xmlns:a16="http://schemas.microsoft.com/office/drawing/2014/main" id="{470B0A78-F7C6-D893-F9ED-AA80DBE52C8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B2A09E8-E580-4309-8053-BFF292319373}" type="slidenum">
              <a:rPr lang="en-US" altLang="es-ES" sz="1400" smtClean="0"/>
              <a:pPr>
                <a:spcBef>
                  <a:spcPct val="0"/>
                </a:spcBef>
                <a:buFontTx/>
                <a:buNone/>
              </a:pPr>
              <a:t>19</a:t>
            </a:fld>
            <a:endParaRPr lang="en-US" altLang="es-ES" sz="1400"/>
          </a:p>
        </p:txBody>
      </p:sp>
      <p:sp>
        <p:nvSpPr>
          <p:cNvPr id="12291" name="Rectangle 5">
            <a:extLst>
              <a:ext uri="{FF2B5EF4-FFF2-40B4-BE49-F238E27FC236}">
                <a16:creationId xmlns:a16="http://schemas.microsoft.com/office/drawing/2014/main" id="{D4565953-6537-0370-0B82-F1A4F7A63FE8}"/>
              </a:ext>
            </a:extLst>
          </p:cNvPr>
          <p:cNvSpPr>
            <a:spLocks noChangeArrowheads="1"/>
          </p:cNvSpPr>
          <p:nvPr/>
        </p:nvSpPr>
        <p:spPr bwMode="auto">
          <a:xfrm>
            <a:off x="555471" y="459791"/>
            <a:ext cx="8896439"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Ciclos </a:t>
            </a:r>
            <a:r>
              <a:rPr lang="es-ES_tradnl" sz="2000" dirty="0" err="1">
                <a:solidFill>
                  <a:srgbClr val="008080"/>
                </a:solidFill>
                <a:latin typeface="Univers" panose="020B0503020202020204" pitchFamily="34" charset="0"/>
              </a:rPr>
              <a:t>for</a:t>
            </a:r>
            <a:r>
              <a:rPr lang="es-ES_tradnl" sz="2000" dirty="0">
                <a:solidFill>
                  <a:srgbClr val="008080"/>
                </a:solidFill>
                <a:latin typeface="Univers" panose="020B0503020202020204" pitchFamily="34" charset="0"/>
              </a:rPr>
              <a:t>, </a:t>
            </a:r>
            <a:r>
              <a:rPr lang="es-ES_tradnl" sz="2000" dirty="0" err="1">
                <a:solidFill>
                  <a:srgbClr val="008080"/>
                </a:solidFill>
                <a:latin typeface="Univers" panose="020B0503020202020204" pitchFamily="34" charset="0"/>
              </a:rPr>
              <a:t>while</a:t>
            </a:r>
            <a:r>
              <a:rPr lang="es-ES_tradnl" sz="2200" dirty="0">
                <a:latin typeface="Univers" panose="020B0503020202020204" pitchFamily="34" charset="0"/>
              </a:rPr>
              <a:t>.</a:t>
            </a:r>
            <a:r>
              <a:rPr lang="es-ES_tradnl" sz="2000" dirty="0">
                <a:solidFill>
                  <a:srgbClr val="008080"/>
                </a:solidFill>
                <a:latin typeface="Univers" panose="020B0503020202020204" pitchFamily="34" charset="0"/>
              </a:rPr>
              <a:t> </a:t>
            </a: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2" name="Line 5">
            <a:extLst>
              <a:ext uri="{FF2B5EF4-FFF2-40B4-BE49-F238E27FC236}">
                <a16:creationId xmlns:a16="http://schemas.microsoft.com/office/drawing/2014/main" id="{A97C5742-93D6-C2C4-9368-31E4566A0526}"/>
              </a:ext>
            </a:extLst>
          </p:cNvPr>
          <p:cNvSpPr>
            <a:spLocks noChangeShapeType="1"/>
          </p:cNvSpPr>
          <p:nvPr/>
        </p:nvSpPr>
        <p:spPr bwMode="auto">
          <a:xfrm flipV="1">
            <a:off x="3743254" y="391886"/>
            <a:ext cx="2722854" cy="39914"/>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3" name="Rectangle 8">
            <a:extLst>
              <a:ext uri="{FF2B5EF4-FFF2-40B4-BE49-F238E27FC236}">
                <a16:creationId xmlns:a16="http://schemas.microsoft.com/office/drawing/2014/main" id="{597482D6-93ED-3498-1DD1-177A23549B78}"/>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CuadroTexto 5">
            <a:extLst>
              <a:ext uri="{FF2B5EF4-FFF2-40B4-BE49-F238E27FC236}">
                <a16:creationId xmlns:a16="http://schemas.microsoft.com/office/drawing/2014/main" id="{B55AB869-7A61-781E-5E76-CC196C189731}"/>
              </a:ext>
            </a:extLst>
          </p:cNvPr>
          <p:cNvSpPr txBox="1"/>
          <p:nvPr/>
        </p:nvSpPr>
        <p:spPr>
          <a:xfrm>
            <a:off x="1118087" y="1614172"/>
            <a:ext cx="1618598" cy="1107996"/>
          </a:xfrm>
          <a:prstGeom prst="rect">
            <a:avLst/>
          </a:prstGeom>
          <a:noFill/>
          <a:ln w="15875">
            <a:solidFill>
              <a:schemeClr val="tx1"/>
            </a:solidFill>
          </a:ln>
        </p:spPr>
        <p:txBody>
          <a:bodyPr wrap="square" rtlCol="0">
            <a:spAutoFit/>
          </a:bodyPr>
          <a:lstStyle/>
          <a:p>
            <a:r>
              <a:rPr lang="es-ES" altLang="es-ES" sz="2200" dirty="0" err="1">
                <a:solidFill>
                  <a:srgbClr val="D60093"/>
                </a:solidFill>
                <a:latin typeface="Univers" panose="020B0503020202020204" pitchFamily="34" charset="0"/>
              </a:rPr>
              <a:t>var</a:t>
            </a:r>
            <a:r>
              <a:rPr lang="es-ES" altLang="es-ES" sz="2200" dirty="0">
                <a:solidFill>
                  <a:srgbClr val="D60093"/>
                </a:solidFill>
                <a:latin typeface="Univers" panose="020B0503020202020204" pitchFamily="34" charset="0"/>
              </a:rPr>
              <a:t> n=10</a:t>
            </a:r>
          </a:p>
          <a:p>
            <a:r>
              <a:rPr lang="es-ES" altLang="es-ES" sz="2200" dirty="0" err="1">
                <a:solidFill>
                  <a:srgbClr val="D60093"/>
                </a:solidFill>
                <a:latin typeface="Univers" panose="020B0503020202020204" pitchFamily="34" charset="0"/>
              </a:rPr>
              <a:t>for</a:t>
            </a:r>
            <a:r>
              <a:rPr lang="es-ES" altLang="es-ES" sz="2200" dirty="0">
                <a:solidFill>
                  <a:srgbClr val="D60093"/>
                </a:solidFill>
                <a:latin typeface="Univers" panose="020B0503020202020204" pitchFamily="34" charset="0"/>
              </a:rPr>
              <a:t> i in n:</a:t>
            </a:r>
          </a:p>
          <a:p>
            <a:r>
              <a:rPr lang="es-ES" altLang="es-ES" sz="2200" dirty="0">
                <a:solidFill>
                  <a:srgbClr val="D60093"/>
                </a:solidFill>
                <a:latin typeface="Univers" panose="020B0503020202020204" pitchFamily="34" charset="0"/>
              </a:rPr>
              <a:t>    …</a:t>
            </a:r>
          </a:p>
        </p:txBody>
      </p:sp>
      <p:sp>
        <p:nvSpPr>
          <p:cNvPr id="5" name="CuadroTexto 4">
            <a:extLst>
              <a:ext uri="{FF2B5EF4-FFF2-40B4-BE49-F238E27FC236}">
                <a16:creationId xmlns:a16="http://schemas.microsoft.com/office/drawing/2014/main" id="{14601CB3-6567-FF6D-EE42-4E6A7CB61F32}"/>
              </a:ext>
            </a:extLst>
          </p:cNvPr>
          <p:cNvSpPr txBox="1"/>
          <p:nvPr/>
        </p:nvSpPr>
        <p:spPr>
          <a:xfrm>
            <a:off x="1118087" y="2852446"/>
            <a:ext cx="3532153" cy="769441"/>
          </a:xfrm>
          <a:prstGeom prst="rect">
            <a:avLst/>
          </a:prstGeom>
          <a:noFill/>
          <a:ln w="15875">
            <a:solidFill>
              <a:schemeClr val="tx1"/>
            </a:solidFill>
          </a:ln>
        </p:spPr>
        <p:txBody>
          <a:bodyPr wrap="square" rtlCol="0">
            <a:spAutoFit/>
          </a:bodyPr>
          <a:lstStyle/>
          <a:p>
            <a:r>
              <a:rPr lang="es-ES" altLang="es-ES" sz="2200" dirty="0" err="1">
                <a:solidFill>
                  <a:srgbClr val="D60093"/>
                </a:solidFill>
                <a:latin typeface="Univers" panose="020B0503020202020204" pitchFamily="34" charset="0"/>
              </a:rPr>
              <a:t>for</a:t>
            </a:r>
            <a:r>
              <a:rPr lang="es-ES" altLang="es-ES" sz="2200" dirty="0">
                <a:solidFill>
                  <a:srgbClr val="D60093"/>
                </a:solidFill>
                <a:latin typeface="Univers" panose="020B0503020202020204" pitchFamily="34" charset="0"/>
              </a:rPr>
              <a:t> i in </a:t>
            </a:r>
            <a:r>
              <a:rPr lang="es-ES" altLang="es-ES" sz="2200" dirty="0" err="1">
                <a:solidFill>
                  <a:srgbClr val="D60093"/>
                </a:solidFill>
                <a:latin typeface="Univers" panose="020B0503020202020204" pitchFamily="34" charset="0"/>
              </a:rPr>
              <a:t>range</a:t>
            </a:r>
            <a:r>
              <a:rPr lang="es-ES" altLang="es-ES" sz="2200" dirty="0">
                <a:solidFill>
                  <a:srgbClr val="D60093"/>
                </a:solidFill>
                <a:latin typeface="Univers" panose="020B0503020202020204" pitchFamily="34" charset="0"/>
              </a:rPr>
              <a:t> (1, 10):</a:t>
            </a:r>
          </a:p>
          <a:p>
            <a:r>
              <a:rPr lang="es-ES" altLang="es-ES" sz="2200" dirty="0">
                <a:solidFill>
                  <a:srgbClr val="D60093"/>
                </a:solidFill>
                <a:latin typeface="Univers" panose="020B0503020202020204" pitchFamily="34" charset="0"/>
              </a:rPr>
              <a:t>    …</a:t>
            </a:r>
          </a:p>
        </p:txBody>
      </p:sp>
      <p:sp>
        <p:nvSpPr>
          <p:cNvPr id="7" name="CuadroTexto 6">
            <a:extLst>
              <a:ext uri="{FF2B5EF4-FFF2-40B4-BE49-F238E27FC236}">
                <a16:creationId xmlns:a16="http://schemas.microsoft.com/office/drawing/2014/main" id="{E5E06973-609C-29D0-2C0A-C9B18ED1C0EA}"/>
              </a:ext>
            </a:extLst>
          </p:cNvPr>
          <p:cNvSpPr txBox="1"/>
          <p:nvPr/>
        </p:nvSpPr>
        <p:spPr>
          <a:xfrm>
            <a:off x="5003690" y="2852446"/>
            <a:ext cx="3532153" cy="769441"/>
          </a:xfrm>
          <a:prstGeom prst="rect">
            <a:avLst/>
          </a:prstGeom>
          <a:noFill/>
          <a:ln w="15875">
            <a:solidFill>
              <a:schemeClr val="tx1"/>
            </a:solidFill>
          </a:ln>
        </p:spPr>
        <p:txBody>
          <a:bodyPr wrap="square" rtlCol="0">
            <a:spAutoFit/>
          </a:bodyPr>
          <a:lstStyle/>
          <a:p>
            <a:r>
              <a:rPr lang="es-ES" altLang="es-ES" sz="2200" dirty="0" err="1">
                <a:solidFill>
                  <a:srgbClr val="D60093"/>
                </a:solidFill>
                <a:latin typeface="Univers" panose="020B0503020202020204" pitchFamily="34" charset="0"/>
              </a:rPr>
              <a:t>for</a:t>
            </a:r>
            <a:r>
              <a:rPr lang="es-ES" altLang="es-ES" sz="2200" dirty="0">
                <a:solidFill>
                  <a:srgbClr val="D60093"/>
                </a:solidFill>
                <a:latin typeface="Univers" panose="020B0503020202020204" pitchFamily="34" charset="0"/>
              </a:rPr>
              <a:t> i in </a:t>
            </a:r>
            <a:r>
              <a:rPr lang="es-ES" altLang="es-ES" sz="2200" dirty="0" err="1">
                <a:solidFill>
                  <a:srgbClr val="D60093"/>
                </a:solidFill>
                <a:latin typeface="Univers" panose="020B0503020202020204" pitchFamily="34" charset="0"/>
              </a:rPr>
              <a:t>range</a:t>
            </a:r>
            <a:r>
              <a:rPr lang="es-ES" altLang="es-ES" sz="2200" dirty="0">
                <a:solidFill>
                  <a:srgbClr val="D60093"/>
                </a:solidFill>
                <a:latin typeface="Univers" panose="020B0503020202020204" pitchFamily="34" charset="0"/>
              </a:rPr>
              <a:t> (1, 10, 2):</a:t>
            </a:r>
          </a:p>
          <a:p>
            <a:r>
              <a:rPr lang="es-ES" altLang="es-ES" sz="2200" dirty="0">
                <a:solidFill>
                  <a:srgbClr val="D60093"/>
                </a:solidFill>
                <a:latin typeface="Univers" panose="020B0503020202020204" pitchFamily="34" charset="0"/>
              </a:rPr>
              <a:t>    …</a:t>
            </a:r>
          </a:p>
        </p:txBody>
      </p:sp>
      <p:sp>
        <p:nvSpPr>
          <p:cNvPr id="9" name="CuadroTexto 8">
            <a:extLst>
              <a:ext uri="{FF2B5EF4-FFF2-40B4-BE49-F238E27FC236}">
                <a16:creationId xmlns:a16="http://schemas.microsoft.com/office/drawing/2014/main" id="{FD6DE95B-BC72-D68C-7E0D-D5A5FB35C61C}"/>
              </a:ext>
            </a:extLst>
          </p:cNvPr>
          <p:cNvSpPr txBox="1"/>
          <p:nvPr/>
        </p:nvSpPr>
        <p:spPr>
          <a:xfrm>
            <a:off x="1118087" y="3794995"/>
            <a:ext cx="6310148" cy="1107996"/>
          </a:xfrm>
          <a:prstGeom prst="rect">
            <a:avLst/>
          </a:prstGeom>
          <a:noFill/>
          <a:ln w="15875">
            <a:solidFill>
              <a:schemeClr val="tx1"/>
            </a:solidFill>
          </a:ln>
        </p:spPr>
        <p:txBody>
          <a:bodyPr wrap="square" rtlCol="0">
            <a:spAutoFit/>
          </a:bodyPr>
          <a:lstStyle/>
          <a:p>
            <a:r>
              <a:rPr lang="es-ES" altLang="es-ES" sz="2200" dirty="0" err="1">
                <a:solidFill>
                  <a:srgbClr val="D60093"/>
                </a:solidFill>
                <a:latin typeface="Univers" panose="020B0503020202020204" pitchFamily="34" charset="0"/>
              </a:rPr>
              <a:t>var</a:t>
            </a:r>
            <a:r>
              <a:rPr lang="es-ES" altLang="es-ES" sz="2200" dirty="0">
                <a:solidFill>
                  <a:srgbClr val="D60093"/>
                </a:solidFill>
                <a:latin typeface="Univers" panose="020B0503020202020204" pitchFamily="34" charset="0"/>
              </a:rPr>
              <a:t> array </a:t>
            </a:r>
            <a:r>
              <a:rPr lang="en-US" altLang="es-ES" sz="2200" dirty="0">
                <a:solidFill>
                  <a:srgbClr val="D60093"/>
                </a:solidFill>
                <a:latin typeface="Univers" panose="020B0503020202020204" pitchFamily="34" charset="0"/>
              </a:rPr>
              <a:t>= </a:t>
            </a:r>
            <a:r>
              <a:rPr lang="es-ES" altLang="es-ES" sz="2200" dirty="0">
                <a:solidFill>
                  <a:srgbClr val="D60093"/>
                </a:solidFill>
                <a:latin typeface="Univers" panose="020B0503020202020204" pitchFamily="34" charset="0"/>
              </a:rPr>
              <a:t>[4.0, -0.6, 10.4, -27.3] </a:t>
            </a:r>
          </a:p>
          <a:p>
            <a:r>
              <a:rPr lang="es-ES" altLang="es-ES" sz="2200" dirty="0" err="1">
                <a:solidFill>
                  <a:srgbClr val="D60093"/>
                </a:solidFill>
                <a:latin typeface="Univers" panose="020B0503020202020204" pitchFamily="34" charset="0"/>
              </a:rPr>
              <a:t>for</a:t>
            </a:r>
            <a:r>
              <a:rPr lang="es-ES" altLang="es-ES" sz="2200" dirty="0">
                <a:solidFill>
                  <a:srgbClr val="D60093"/>
                </a:solidFill>
                <a:latin typeface="Univers" panose="020B0503020202020204" pitchFamily="34" charset="0"/>
              </a:rPr>
              <a:t> i in array    </a:t>
            </a:r>
            <a:r>
              <a:rPr lang="es-ES" altLang="es-ES" sz="2000" dirty="0">
                <a:solidFill>
                  <a:schemeClr val="bg2">
                    <a:lumMod val="75000"/>
                  </a:schemeClr>
                </a:solidFill>
                <a:latin typeface="Univers" panose="020B0503020202020204" pitchFamily="34" charset="0"/>
              </a:rPr>
              <a:t># equivale a </a:t>
            </a:r>
            <a:r>
              <a:rPr lang="es-ES" altLang="es-ES" sz="2000" dirty="0" err="1">
                <a:solidFill>
                  <a:schemeClr val="bg2">
                    <a:lumMod val="75000"/>
                  </a:schemeClr>
                </a:solidFill>
                <a:latin typeface="Univers" panose="020B0503020202020204" pitchFamily="34" charset="0"/>
              </a:rPr>
              <a:t>array.size</a:t>
            </a:r>
            <a:r>
              <a:rPr lang="es-ES" altLang="es-ES" sz="2000" dirty="0">
                <a:solidFill>
                  <a:schemeClr val="bg2">
                    <a:lumMod val="75000"/>
                  </a:schemeClr>
                </a:solidFill>
                <a:latin typeface="Univers" panose="020B0503020202020204" pitchFamily="34" charset="0"/>
              </a:rPr>
              <a:t>()</a:t>
            </a:r>
          </a:p>
          <a:p>
            <a:r>
              <a:rPr lang="es-ES" altLang="es-ES" sz="2000" dirty="0">
                <a:solidFill>
                  <a:schemeClr val="bg2">
                    <a:lumMod val="75000"/>
                  </a:schemeClr>
                </a:solidFill>
                <a:latin typeface="Univers" panose="020B0503020202020204" pitchFamily="34" charset="0"/>
              </a:rPr>
              <a:t>  </a:t>
            </a:r>
            <a:r>
              <a:rPr lang="es-ES" altLang="es-ES" sz="2200" dirty="0">
                <a:solidFill>
                  <a:srgbClr val="D60093"/>
                </a:solidFill>
                <a:latin typeface="Univers" panose="020B0503020202020204" pitchFamily="34" charset="0"/>
              </a:rPr>
              <a:t> …</a:t>
            </a:r>
          </a:p>
        </p:txBody>
      </p:sp>
      <p:sp>
        <p:nvSpPr>
          <p:cNvPr id="10" name="CuadroTexto 9">
            <a:extLst>
              <a:ext uri="{FF2B5EF4-FFF2-40B4-BE49-F238E27FC236}">
                <a16:creationId xmlns:a16="http://schemas.microsoft.com/office/drawing/2014/main" id="{D20A6EAD-3C68-8082-9A85-FE3BA761AC13}"/>
              </a:ext>
            </a:extLst>
          </p:cNvPr>
          <p:cNvSpPr txBox="1"/>
          <p:nvPr/>
        </p:nvSpPr>
        <p:spPr>
          <a:xfrm>
            <a:off x="1108756" y="5098734"/>
            <a:ext cx="6794272" cy="1446550"/>
          </a:xfrm>
          <a:prstGeom prst="rect">
            <a:avLst/>
          </a:prstGeom>
          <a:noFill/>
          <a:ln w="15875">
            <a:solidFill>
              <a:schemeClr val="tx1"/>
            </a:solidFill>
          </a:ln>
        </p:spPr>
        <p:txBody>
          <a:bodyPr wrap="square" rtlCol="0">
            <a:spAutoFit/>
          </a:bodyPr>
          <a:lstStyle/>
          <a:p>
            <a:r>
              <a:rPr lang="es-ES" altLang="es-ES" sz="2200" dirty="0" err="1">
                <a:solidFill>
                  <a:srgbClr val="D60093"/>
                </a:solidFill>
                <a:latin typeface="Univers" panose="020B0503020202020204" pitchFamily="34" charset="0"/>
              </a:rPr>
              <a:t>var</a:t>
            </a:r>
            <a:r>
              <a:rPr lang="es-ES" altLang="es-ES" sz="2200" dirty="0">
                <a:solidFill>
                  <a:srgbClr val="D60093"/>
                </a:solidFill>
                <a:latin typeface="Univers" panose="020B0503020202020204" pitchFamily="34" charset="0"/>
              </a:rPr>
              <a:t> i = 0</a:t>
            </a:r>
          </a:p>
          <a:p>
            <a:r>
              <a:rPr lang="es-ES" altLang="es-ES" sz="2200" dirty="0" err="1">
                <a:solidFill>
                  <a:srgbClr val="D60093"/>
                </a:solidFill>
                <a:latin typeface="Univers" panose="020B0503020202020204" pitchFamily="34" charset="0"/>
              </a:rPr>
              <a:t>while</a:t>
            </a:r>
            <a:r>
              <a:rPr lang="es-ES" altLang="es-ES" sz="2200" dirty="0">
                <a:solidFill>
                  <a:srgbClr val="D60093"/>
                </a:solidFill>
                <a:latin typeface="Univers" panose="020B0503020202020204" pitchFamily="34" charset="0"/>
              </a:rPr>
              <a:t> i&lt;10  </a:t>
            </a:r>
            <a:r>
              <a:rPr lang="es-ES" altLang="es-ES" sz="2000" dirty="0">
                <a:solidFill>
                  <a:schemeClr val="bg2">
                    <a:lumMod val="75000"/>
                  </a:schemeClr>
                </a:solidFill>
                <a:latin typeface="Univers" panose="020B0503020202020204" pitchFamily="34" charset="0"/>
              </a:rPr>
              <a:t># bucle mientras se cumpla una condición</a:t>
            </a:r>
          </a:p>
          <a:p>
            <a:r>
              <a:rPr lang="es-ES" altLang="es-ES" sz="2200" dirty="0">
                <a:solidFill>
                  <a:srgbClr val="D60093"/>
                </a:solidFill>
                <a:latin typeface="Univers" panose="020B0503020202020204" pitchFamily="34" charset="0"/>
              </a:rPr>
              <a:t>    …</a:t>
            </a:r>
          </a:p>
          <a:p>
            <a:r>
              <a:rPr lang="es-ES" altLang="es-ES" sz="2200" dirty="0">
                <a:solidFill>
                  <a:srgbClr val="D60093"/>
                </a:solidFill>
                <a:latin typeface="Univers" panose="020B0503020202020204" pitchFamily="34" charset="0"/>
              </a:rPr>
              <a:t>   i += 1</a:t>
            </a:r>
          </a:p>
        </p:txBody>
      </p:sp>
      <p:sp>
        <p:nvSpPr>
          <p:cNvPr id="8" name="5 Marcador de número de diapositiva">
            <a:extLst>
              <a:ext uri="{FF2B5EF4-FFF2-40B4-BE49-F238E27FC236}">
                <a16:creationId xmlns:a16="http://schemas.microsoft.com/office/drawing/2014/main" id="{2997495C-F866-0385-5F95-14FEBE00705C}"/>
              </a:ext>
            </a:extLst>
          </p:cNvPr>
          <p:cNvSpPr txBox="1">
            <a:spLocks noChangeArrowheads="1"/>
          </p:cNvSpPr>
          <p:nvPr/>
        </p:nvSpPr>
        <p:spPr bwMode="auto">
          <a:xfrm>
            <a:off x="9041363" y="6306586"/>
            <a:ext cx="1226975"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har char="•"/>
              <a:defRPr sz="3200" kern="1200">
                <a:solidFill>
                  <a:schemeClr val="tx1"/>
                </a:solidFill>
                <a:latin typeface="Times New Roman" panose="02020603050405020304" pitchFamily="18"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spcBef>
                <a:spcPct val="0"/>
              </a:spcBef>
              <a:buFontTx/>
              <a:buNone/>
            </a:pPr>
            <a:fld id="{EFB824DB-6C90-4165-8839-9CB940C71F7D}" type="slidenum">
              <a:rPr lang="en-US" altLang="es-ES" sz="1400" smtClean="0"/>
              <a:pPr>
                <a:spcBef>
                  <a:spcPct val="0"/>
                </a:spcBef>
                <a:buFontTx/>
                <a:buNone/>
              </a:pPr>
              <a:t>19</a:t>
            </a:fld>
            <a:endParaRPr lang="en-US" altLang="es-ES" sz="1400" dirty="0"/>
          </a:p>
        </p:txBody>
      </p:sp>
      <p:pic>
        <p:nvPicPr>
          <p:cNvPr id="11" name="Imagen 10">
            <a:extLst>
              <a:ext uri="{FF2B5EF4-FFF2-40B4-BE49-F238E27FC236}">
                <a16:creationId xmlns:a16="http://schemas.microsoft.com/office/drawing/2014/main" id="{BAC86F55-D346-EB75-C447-2B9F22BC6CBB}"/>
              </a:ext>
            </a:extLst>
          </p:cNvPr>
          <p:cNvPicPr>
            <a:picLocks noChangeAspect="1"/>
          </p:cNvPicPr>
          <p:nvPr/>
        </p:nvPicPr>
        <p:blipFill>
          <a:blip r:embed="rId2"/>
          <a:stretch>
            <a:fillRect/>
          </a:stretch>
        </p:blipFill>
        <p:spPr>
          <a:xfrm>
            <a:off x="9364590" y="6192416"/>
            <a:ext cx="511909" cy="457200"/>
          </a:xfrm>
          <a:prstGeom prst="rect">
            <a:avLst/>
          </a:prstGeom>
        </p:spPr>
      </p:pic>
    </p:spTree>
    <p:extLst>
      <p:ext uri="{BB962C8B-B14F-4D97-AF65-F5344CB8AC3E}">
        <p14:creationId xmlns:p14="http://schemas.microsoft.com/office/powerpoint/2010/main" val="2135710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8">
            <a:extLst>
              <a:ext uri="{FF2B5EF4-FFF2-40B4-BE49-F238E27FC236}">
                <a16:creationId xmlns:a16="http://schemas.microsoft.com/office/drawing/2014/main" id="{5B9E6327-2543-9043-E038-595BBE8FAB3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125" name="Rectangle 9">
            <a:extLst>
              <a:ext uri="{FF2B5EF4-FFF2-40B4-BE49-F238E27FC236}">
                <a16:creationId xmlns:a16="http://schemas.microsoft.com/office/drawing/2014/main" id="{6FD3317B-3710-D3C3-7103-5E74409B4B9D}"/>
              </a:ext>
            </a:extLst>
          </p:cNvPr>
          <p:cNvSpPr>
            <a:spLocks noChangeArrowheads="1"/>
          </p:cNvSpPr>
          <p:nvPr/>
        </p:nvSpPr>
        <p:spPr bwMode="auto">
          <a:xfrm>
            <a:off x="709613" y="536575"/>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indent="889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1.</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Preámbulo</a:t>
            </a:r>
          </a:p>
          <a:p>
            <a:pPr lvl="1" algn="just">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000" dirty="0">
                <a:latin typeface="Univers" panose="020B0503020202020204" pitchFamily="34" charset="0"/>
              </a:rPr>
              <a:t>Godot es un motor que permite realizar juegos tanto 2D como 3D.</a:t>
            </a:r>
          </a:p>
          <a:p>
            <a:pPr algn="just">
              <a:spcBef>
                <a:spcPct val="0"/>
              </a:spcBef>
              <a:buFont typeface="CommonBullets"/>
              <a:buChar char="!"/>
            </a:pPr>
            <a:endParaRPr lang="es-ES_tradnl" altLang="es-ES" sz="1400" dirty="0">
              <a:latin typeface="Univers" panose="020B0503020202020204" pitchFamily="34" charset="0"/>
            </a:endParaRPr>
          </a:p>
          <a:p>
            <a:pPr algn="just">
              <a:spcBef>
                <a:spcPct val="0"/>
              </a:spcBef>
              <a:buFont typeface="CommonBullets"/>
              <a:buChar char="!"/>
            </a:pPr>
            <a:r>
              <a:rPr lang="es-ES" sz="2000" dirty="0">
                <a:latin typeface="Univers" panose="020B0503020202020204" pitchFamily="34" charset="0"/>
              </a:rPr>
              <a:t>Creado originalmente por Juan </a:t>
            </a:r>
            <a:r>
              <a:rPr lang="es-ES" sz="2000" dirty="0" err="1">
                <a:latin typeface="Univers" panose="020B0503020202020204" pitchFamily="34" charset="0"/>
              </a:rPr>
              <a:t>Linietsky</a:t>
            </a:r>
            <a:r>
              <a:rPr lang="es-ES" sz="2000" dirty="0">
                <a:latin typeface="Univers" panose="020B0503020202020204" pitchFamily="34" charset="0"/>
              </a:rPr>
              <a:t> y Ariel Manzur</a:t>
            </a:r>
          </a:p>
          <a:p>
            <a:pPr algn="just">
              <a:spcBef>
                <a:spcPct val="0"/>
              </a:spcBef>
              <a:buFont typeface="CommonBullets"/>
              <a:buChar char="!"/>
            </a:pPr>
            <a:endParaRPr lang="es-ES" altLang="es-ES" sz="1400" dirty="0">
              <a:latin typeface="Univers" panose="020B0503020202020204" pitchFamily="34" charset="0"/>
            </a:endParaRPr>
          </a:p>
          <a:p>
            <a:pPr algn="just">
              <a:spcBef>
                <a:spcPct val="0"/>
              </a:spcBef>
              <a:buFont typeface="CommonBullets"/>
              <a:buChar char="!"/>
            </a:pPr>
            <a:r>
              <a:rPr lang="es-ES" altLang="es-ES" sz="2000" dirty="0">
                <a:latin typeface="Univers" panose="020B0503020202020204" pitchFamily="34" charset="0"/>
              </a:rPr>
              <a:t>Código abierto en 2014</a:t>
            </a:r>
            <a:endParaRPr lang="es-ES_tradnl" altLang="es-ES" sz="2000" dirty="0">
              <a:latin typeface="Univers" panose="020B0503020202020204" pitchFamily="34" charset="0"/>
            </a:endParaRPr>
          </a:p>
          <a:p>
            <a:pPr algn="just">
              <a:spcBef>
                <a:spcPct val="0"/>
              </a:spcBef>
              <a:buFont typeface="CommonBullets"/>
              <a:buChar char="!"/>
            </a:pPr>
            <a:endParaRPr lang="es-ES_tradnl" altLang="es-ES" sz="1400" dirty="0">
              <a:latin typeface="Univers" panose="020B0503020202020204" pitchFamily="34" charset="0"/>
            </a:endParaRPr>
          </a:p>
          <a:p>
            <a:pPr algn="just">
              <a:spcBef>
                <a:spcPct val="0"/>
              </a:spcBef>
              <a:buFont typeface="CommonBullets"/>
              <a:buChar char="!"/>
            </a:pPr>
            <a:r>
              <a:rPr lang="es-ES_tradnl" altLang="es-ES" sz="2000" dirty="0">
                <a:latin typeface="Univers" panose="020B0503020202020204" pitchFamily="34" charset="0"/>
              </a:rPr>
              <a:t>Interfaz (API) con el Hardware gráfico</a:t>
            </a:r>
          </a:p>
          <a:p>
            <a:pPr algn="just">
              <a:spcBef>
                <a:spcPct val="0"/>
              </a:spcBef>
              <a:buFont typeface="CommonBullets"/>
              <a:buChar char="!"/>
            </a:pPr>
            <a:endParaRPr lang="es-ES_tradnl" altLang="es-ES" sz="1400" dirty="0">
              <a:latin typeface="Univers" panose="020B0503020202020204" pitchFamily="34" charset="0"/>
            </a:endParaRPr>
          </a:p>
          <a:p>
            <a:pPr algn="just">
              <a:spcBef>
                <a:spcPct val="0"/>
              </a:spcBef>
              <a:buFont typeface="CommonBullets"/>
              <a:buChar char="!"/>
            </a:pPr>
            <a:r>
              <a:rPr lang="es-ES_tradnl" altLang="es-ES" sz="2000" dirty="0">
                <a:latin typeface="Univers" panose="020B0503020202020204" pitchFamily="34" charset="0"/>
              </a:rPr>
              <a:t>Existen </a:t>
            </a:r>
            <a:r>
              <a:rPr lang="es-ES_tradnl" altLang="es-ES" sz="2000" dirty="0" err="1">
                <a:latin typeface="Univers" panose="020B0503020202020204" pitchFamily="34" charset="0"/>
              </a:rPr>
              <a:t>APIs</a:t>
            </a:r>
            <a:r>
              <a:rPr lang="es-ES_tradnl" altLang="es-ES" sz="2000" dirty="0">
                <a:latin typeface="Univers" panose="020B0503020202020204" pitchFamily="34" charset="0"/>
              </a:rPr>
              <a:t> para distintos lenguajes de programación</a:t>
            </a:r>
          </a:p>
          <a:p>
            <a:pPr algn="just">
              <a:spcBef>
                <a:spcPct val="0"/>
              </a:spcBef>
              <a:buFont typeface="CommonBullets"/>
              <a:buChar char="!"/>
            </a:pPr>
            <a:endParaRPr lang="es-ES_tradnl" altLang="es-ES" sz="1400" dirty="0">
              <a:latin typeface="Univers" panose="020B0503020202020204" pitchFamily="34" charset="0"/>
            </a:endParaRPr>
          </a:p>
          <a:p>
            <a:pPr algn="just">
              <a:spcBef>
                <a:spcPct val="0"/>
              </a:spcBef>
              <a:buFont typeface="CommonBullets"/>
              <a:buChar char="!"/>
            </a:pPr>
            <a:r>
              <a:rPr lang="es-ES_tradnl" altLang="es-ES" sz="2000" dirty="0">
                <a:latin typeface="Univers" panose="020B0503020202020204" pitchFamily="34" charset="0"/>
              </a:rPr>
              <a:t>Existen implementaciones para diversas plataformas  (Windows, Apple, Linux).</a:t>
            </a:r>
          </a:p>
          <a:p>
            <a:pPr algn="just">
              <a:spcBef>
                <a:spcPct val="0"/>
              </a:spcBef>
              <a:buFont typeface="CommonBullets"/>
              <a:buChar char="!"/>
            </a:pPr>
            <a:endParaRPr lang="es-ES_tradnl" altLang="es-ES" sz="1400" dirty="0">
              <a:latin typeface="Univers" panose="020B0503020202020204" pitchFamily="34" charset="0"/>
            </a:endParaRPr>
          </a:p>
          <a:p>
            <a:pPr algn="just">
              <a:spcBef>
                <a:spcPct val="0"/>
              </a:spcBef>
              <a:buFont typeface="CommonBullets"/>
              <a:buChar char="!"/>
            </a:pPr>
            <a:r>
              <a:rPr lang="es-ES_tradnl" altLang="es-ES" sz="2000" dirty="0">
                <a:latin typeface="Univers" panose="020B0503020202020204" pitchFamily="34" charset="0"/>
              </a:rPr>
              <a:t>Utiliza las capacidades de aceleración de las tarjetas gráficas (</a:t>
            </a:r>
            <a:r>
              <a:rPr lang="es-ES_tradnl" altLang="es-ES" sz="2000" dirty="0" err="1">
                <a:latin typeface="Univers" panose="020B0503020202020204" pitchFamily="34" charset="0"/>
              </a:rPr>
              <a:t>GPUs</a:t>
            </a:r>
            <a:r>
              <a:rPr lang="es-ES_tradnl" altLang="es-ES" sz="2000" dirty="0">
                <a:latin typeface="Univers" panose="020B0503020202020204" pitchFamily="34" charset="0"/>
              </a:rPr>
              <a:t>)</a:t>
            </a:r>
          </a:p>
          <a:p>
            <a:pPr algn="just">
              <a:spcBef>
                <a:spcPct val="0"/>
              </a:spcBef>
              <a:buFont typeface="CommonBullets"/>
              <a:buChar char="!"/>
            </a:pPr>
            <a:endParaRPr lang="es-ES_tradnl" altLang="es-ES" sz="1400" dirty="0">
              <a:latin typeface="Univers" panose="020B0503020202020204" pitchFamily="34" charset="0"/>
            </a:endParaRPr>
          </a:p>
          <a:p>
            <a:pPr algn="just">
              <a:spcBef>
                <a:spcPct val="0"/>
              </a:spcBef>
              <a:buFont typeface="CommonBullets"/>
              <a:buChar char="!"/>
            </a:pPr>
            <a:r>
              <a:rPr lang="es-ES_tradnl" altLang="es-ES" sz="2000" dirty="0">
                <a:latin typeface="Univers" panose="020B0503020202020204" pitchFamily="34" charset="0"/>
              </a:rPr>
              <a:t>Desde la versión 4.0 usa </a:t>
            </a:r>
            <a:r>
              <a:rPr lang="es-ES_tradnl" altLang="es-ES" sz="2000" dirty="0" err="1">
                <a:latin typeface="Univers" panose="020B0503020202020204" pitchFamily="34" charset="0"/>
              </a:rPr>
              <a:t>Vulkan</a:t>
            </a:r>
            <a:r>
              <a:rPr lang="es-ES_tradnl" altLang="es-ES" sz="2000" dirty="0">
                <a:latin typeface="Univers" panose="020B0503020202020204" pitchFamily="34" charset="0"/>
              </a:rPr>
              <a:t> (anteriormente OpenGL)</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altLang="es-ES" sz="2000" dirty="0">
                <a:latin typeface="Univers" panose="020B0503020202020204" pitchFamily="34" charset="0"/>
              </a:rPr>
              <a:t>Godot Web site:</a:t>
            </a:r>
          </a:p>
          <a:p>
            <a:pPr lvl="1" algn="just">
              <a:spcBef>
                <a:spcPct val="0"/>
              </a:spcBef>
              <a:buFontTx/>
              <a:buNone/>
            </a:pPr>
            <a:r>
              <a:rPr lang="es-ES_tradnl" altLang="es-ES" sz="1800" dirty="0">
                <a:solidFill>
                  <a:srgbClr val="008080"/>
                </a:solidFill>
                <a:latin typeface="Univers" panose="020B0503020202020204" pitchFamily="34" charset="0"/>
              </a:rPr>
              <a:t>https://godotengine.org/</a:t>
            </a:r>
          </a:p>
          <a:p>
            <a:pPr algn="just">
              <a:spcBef>
                <a:spcPct val="0"/>
              </a:spcBef>
              <a:buFont typeface="CommonBullets"/>
              <a:buChar char="!"/>
            </a:pPr>
            <a:endParaRPr lang="es-ES_tradnl" altLang="es-ES" sz="1600" dirty="0">
              <a:latin typeface="Univers" panose="020B0503020202020204" pitchFamily="34" charset="0"/>
            </a:endParaRPr>
          </a:p>
          <a:p>
            <a:pPr algn="just">
              <a:spcBef>
                <a:spcPct val="0"/>
              </a:spcBef>
              <a:buFont typeface="CommonBullets"/>
              <a:buChar char="!"/>
            </a:pPr>
            <a:endParaRPr lang="es-ES_tradnl" altLang="es-ES" sz="1000" dirty="0">
              <a:latin typeface="Univers" panose="020B0503020202020204" pitchFamily="34" charset="0"/>
            </a:endParaRPr>
          </a:p>
          <a:p>
            <a:pPr algn="just">
              <a:spcBef>
                <a:spcPct val="0"/>
              </a:spcBef>
              <a:buFont typeface="CommonBullets"/>
              <a:buNone/>
            </a:pPr>
            <a:endParaRPr lang="es-ES_tradnl" altLang="es-ES" sz="1600" dirty="0">
              <a:latin typeface="Univers" panose="020B0503020202020204" pitchFamily="34" charset="0"/>
            </a:endParaRPr>
          </a:p>
        </p:txBody>
      </p:sp>
      <p:sp>
        <p:nvSpPr>
          <p:cNvPr id="2" name="5 Marcador de número de diapositiva">
            <a:extLst>
              <a:ext uri="{FF2B5EF4-FFF2-40B4-BE49-F238E27FC236}">
                <a16:creationId xmlns:a16="http://schemas.microsoft.com/office/drawing/2014/main" id="{C8A9CBD8-65D0-2DA2-C546-39E3CED48AA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a:t>
            </a:fld>
            <a:endParaRPr lang="en-US" altLang="es-ES" sz="1400" dirty="0"/>
          </a:p>
        </p:txBody>
      </p:sp>
      <p:pic>
        <p:nvPicPr>
          <p:cNvPr id="4" name="Imagen 3">
            <a:extLst>
              <a:ext uri="{FF2B5EF4-FFF2-40B4-BE49-F238E27FC236}">
                <a16:creationId xmlns:a16="http://schemas.microsoft.com/office/drawing/2014/main" id="{7108B575-BDAA-75F2-191C-E161FF74BDA7}"/>
              </a:ext>
            </a:extLst>
          </p:cNvPr>
          <p:cNvPicPr>
            <a:picLocks noChangeAspect="1"/>
          </p:cNvPicPr>
          <p:nvPr/>
        </p:nvPicPr>
        <p:blipFill>
          <a:blip r:embed="rId2"/>
          <a:stretch>
            <a:fillRect/>
          </a:stretch>
        </p:blipFill>
        <p:spPr>
          <a:xfrm>
            <a:off x="9364590" y="6192416"/>
            <a:ext cx="511909" cy="457200"/>
          </a:xfrm>
          <a:prstGeom prst="rect">
            <a:avLst/>
          </a:prstGeom>
        </p:spPr>
      </p:pic>
      <p:sp>
        <p:nvSpPr>
          <p:cNvPr id="3" name="Line 5">
            <a:extLst>
              <a:ext uri="{FF2B5EF4-FFF2-40B4-BE49-F238E27FC236}">
                <a16:creationId xmlns:a16="http://schemas.microsoft.com/office/drawing/2014/main" id="{3038B914-5E2D-7553-2449-158CA526559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A9FD1-D2D8-9598-011A-CC4D33D34E60}"/>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B3AE815D-E942-4C22-74B6-DA84C06F50FE}"/>
              </a:ext>
            </a:extLst>
          </p:cNvPr>
          <p:cNvSpPr>
            <a:spLocks noChangeArrowheads="1"/>
          </p:cNvSpPr>
          <p:nvPr/>
        </p:nvSpPr>
        <p:spPr bwMode="auto">
          <a:xfrm>
            <a:off x="555471" y="418227"/>
            <a:ext cx="8896439"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2.</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Bases de </a:t>
            </a:r>
            <a:r>
              <a:rPr lang="es-ES_tradnl" altLang="es-ES" sz="2400" dirty="0" err="1">
                <a:latin typeface="Univers" panose="020B0503020202020204" pitchFamily="34" charset="0"/>
              </a:rPr>
              <a:t>GDScript</a:t>
            </a:r>
            <a:endParaRPr lang="es-ES_tradnl" altLang="es-ES" sz="2400" dirty="0">
              <a:latin typeface="Univers" panose="020B0503020202020204" pitchFamily="34" charset="0"/>
            </a:endParaRP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Funciones </a:t>
            </a:r>
            <a:r>
              <a:rPr lang="es-ES_tradnl" sz="2200" dirty="0" err="1">
                <a:solidFill>
                  <a:srgbClr val="008080"/>
                </a:solidFill>
                <a:latin typeface="Univers" panose="020B0503020202020204" pitchFamily="34" charset="0"/>
              </a:rPr>
              <a:t>func</a:t>
            </a:r>
            <a:r>
              <a:rPr lang="es-ES_tradnl" sz="2200" dirty="0">
                <a:latin typeface="Univers" panose="020B0503020202020204" pitchFamily="34" charset="0"/>
              </a:rPr>
              <a:t>.</a:t>
            </a:r>
            <a:r>
              <a:rPr lang="es-ES_tradnl" sz="2200" dirty="0">
                <a:solidFill>
                  <a:srgbClr val="008080"/>
                </a:solidFill>
                <a:latin typeface="Univers" panose="020B0503020202020204" pitchFamily="34" charset="0"/>
              </a:rPr>
              <a:t> </a:t>
            </a: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CD127DF4-D544-A501-ED00-945884D3595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CuadroTexto 5">
            <a:extLst>
              <a:ext uri="{FF2B5EF4-FFF2-40B4-BE49-F238E27FC236}">
                <a16:creationId xmlns:a16="http://schemas.microsoft.com/office/drawing/2014/main" id="{14229D7F-9200-0D79-5D51-28C822C7D9C6}"/>
              </a:ext>
            </a:extLst>
          </p:cNvPr>
          <p:cNvSpPr txBox="1"/>
          <p:nvPr/>
        </p:nvSpPr>
        <p:spPr>
          <a:xfrm>
            <a:off x="1043438" y="1595097"/>
            <a:ext cx="7932608" cy="707886"/>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funcion</a:t>
            </a:r>
            <a:r>
              <a:rPr lang="en-US" altLang="es-ES" sz="2000" dirty="0">
                <a:solidFill>
                  <a:srgbClr val="D60093"/>
                </a:solidFill>
                <a:latin typeface="Univers" panose="020B0503020202020204" pitchFamily="34" charset="0"/>
              </a:rPr>
              <a:t> (param1, param2, ..):  </a:t>
            </a:r>
            <a:r>
              <a:rPr lang="en-US" altLang="es-ES" sz="2000" dirty="0">
                <a:solidFill>
                  <a:schemeClr val="bg2">
                    <a:lumMod val="75000"/>
                  </a:schemeClr>
                </a:solidFill>
                <a:latin typeface="Univers" panose="020B0503020202020204" pitchFamily="34" charset="0"/>
              </a:rPr>
              <a:t># </a:t>
            </a:r>
            <a:r>
              <a:rPr lang="en-US" altLang="es-ES" sz="2000" dirty="0" err="1">
                <a:solidFill>
                  <a:schemeClr val="bg2">
                    <a:lumMod val="75000"/>
                  </a:schemeClr>
                </a:solidFill>
                <a:latin typeface="Univers" panose="020B0503020202020204" pitchFamily="34" charset="0"/>
              </a:rPr>
              <a:t>devuelve</a:t>
            </a:r>
            <a:r>
              <a:rPr lang="en-US" altLang="es-ES" sz="2000" dirty="0">
                <a:solidFill>
                  <a:schemeClr val="bg2">
                    <a:lumMod val="75000"/>
                  </a:schemeClr>
                </a:solidFill>
                <a:latin typeface="Univers" panose="020B0503020202020204" pitchFamily="34" charset="0"/>
              </a:rPr>
              <a:t> void</a:t>
            </a:r>
          </a:p>
          <a:p>
            <a:r>
              <a:rPr lang="en-US" altLang="es-ES" sz="2000" dirty="0">
                <a:solidFill>
                  <a:srgbClr val="D60093"/>
                </a:solidFill>
                <a:latin typeface="Univers" panose="020B0503020202020204" pitchFamily="34" charset="0"/>
              </a:rPr>
              <a:t>     …</a:t>
            </a:r>
            <a:endParaRPr lang="es-ES" altLang="es-ES" sz="2000" dirty="0">
              <a:solidFill>
                <a:srgbClr val="D60093"/>
              </a:solidFill>
              <a:latin typeface="Univers" panose="020B0503020202020204" pitchFamily="34" charset="0"/>
            </a:endParaRPr>
          </a:p>
        </p:txBody>
      </p:sp>
      <p:sp>
        <p:nvSpPr>
          <p:cNvPr id="8" name="CuadroTexto 7">
            <a:extLst>
              <a:ext uri="{FF2B5EF4-FFF2-40B4-BE49-F238E27FC236}">
                <a16:creationId xmlns:a16="http://schemas.microsoft.com/office/drawing/2014/main" id="{652B2A2C-D2DB-B00C-F2A7-190D09756476}"/>
              </a:ext>
            </a:extLst>
          </p:cNvPr>
          <p:cNvSpPr txBox="1"/>
          <p:nvPr/>
        </p:nvSpPr>
        <p:spPr>
          <a:xfrm>
            <a:off x="1043438" y="3749798"/>
            <a:ext cx="7932608" cy="1015663"/>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funcion</a:t>
            </a:r>
            <a:r>
              <a:rPr lang="en-US" altLang="es-ES" sz="2000" dirty="0">
                <a:solidFill>
                  <a:srgbClr val="D60093"/>
                </a:solidFill>
                <a:latin typeface="Univers" panose="020B0503020202020204" pitchFamily="34" charset="0"/>
              </a:rPr>
              <a:t> (param1, param2, ..) -&gt; float: </a:t>
            </a:r>
          </a:p>
          <a:p>
            <a:r>
              <a:rPr lang="en-US" altLang="es-ES" sz="2000" dirty="0">
                <a:solidFill>
                  <a:srgbClr val="D60093"/>
                </a:solidFill>
                <a:latin typeface="Univers" panose="020B0503020202020204" pitchFamily="34" charset="0"/>
              </a:rPr>
              <a:t>     …</a:t>
            </a:r>
          </a:p>
          <a:p>
            <a:r>
              <a:rPr lang="en-US" altLang="es-ES" sz="2000" dirty="0">
                <a:solidFill>
                  <a:srgbClr val="D60093"/>
                </a:solidFill>
                <a:latin typeface="Univers" panose="020B0503020202020204" pitchFamily="34" charset="0"/>
              </a:rPr>
              <a:t>     return </a:t>
            </a:r>
            <a:r>
              <a:rPr lang="en-US" altLang="es-ES" sz="2000" dirty="0" err="1">
                <a:solidFill>
                  <a:srgbClr val="D60093"/>
                </a:solidFill>
                <a:latin typeface="Univers" panose="020B0503020202020204" pitchFamily="34" charset="0"/>
              </a:rPr>
              <a:t>dato</a:t>
            </a:r>
            <a:r>
              <a:rPr lang="en-US" altLang="es-ES" sz="2000" dirty="0">
                <a:solidFill>
                  <a:srgbClr val="D60093"/>
                </a:solidFill>
                <a:latin typeface="Univers" panose="020B0503020202020204" pitchFamily="34" charset="0"/>
              </a:rPr>
              <a:t>        </a:t>
            </a:r>
            <a:r>
              <a:rPr lang="en-US" altLang="es-ES" sz="2000" dirty="0">
                <a:solidFill>
                  <a:schemeClr val="bg2">
                    <a:lumMod val="75000"/>
                  </a:schemeClr>
                </a:solidFill>
                <a:latin typeface="Univers" panose="020B0503020202020204" pitchFamily="34" charset="0"/>
              </a:rPr>
              <a:t># </a:t>
            </a:r>
            <a:r>
              <a:rPr lang="en-US" altLang="es-ES" sz="2000" dirty="0" err="1">
                <a:solidFill>
                  <a:schemeClr val="bg2">
                    <a:lumMod val="75000"/>
                  </a:schemeClr>
                </a:solidFill>
                <a:latin typeface="Univers" panose="020B0503020202020204" pitchFamily="34" charset="0"/>
              </a:rPr>
              <a:t>devuelve</a:t>
            </a:r>
            <a:r>
              <a:rPr lang="en-US" altLang="es-ES" sz="2000" dirty="0">
                <a:solidFill>
                  <a:schemeClr val="bg2">
                    <a:lumMod val="75000"/>
                  </a:schemeClr>
                </a:solidFill>
                <a:latin typeface="Univers" panose="020B0503020202020204" pitchFamily="34" charset="0"/>
              </a:rPr>
              <a:t> un valor con </a:t>
            </a:r>
            <a:r>
              <a:rPr lang="en-US" altLang="es-ES" sz="2000" dirty="0" err="1">
                <a:solidFill>
                  <a:schemeClr val="bg2">
                    <a:lumMod val="75000"/>
                  </a:schemeClr>
                </a:solidFill>
                <a:latin typeface="Univers" panose="020B0503020202020204" pitchFamily="34" charset="0"/>
              </a:rPr>
              <a:t>tipado</a:t>
            </a:r>
            <a:r>
              <a:rPr lang="en-US" altLang="es-ES" sz="2000" dirty="0">
                <a:solidFill>
                  <a:schemeClr val="bg2">
                    <a:lumMod val="75000"/>
                  </a:schemeClr>
                </a:solidFill>
                <a:latin typeface="Univers" panose="020B0503020202020204" pitchFamily="34" charset="0"/>
              </a:rPr>
              <a:t> </a:t>
            </a:r>
            <a:r>
              <a:rPr lang="en-US" altLang="es-ES" sz="2000" dirty="0" err="1">
                <a:solidFill>
                  <a:schemeClr val="bg2">
                    <a:lumMod val="75000"/>
                  </a:schemeClr>
                </a:solidFill>
                <a:latin typeface="Univers" panose="020B0503020202020204" pitchFamily="34" charset="0"/>
              </a:rPr>
              <a:t>estático</a:t>
            </a:r>
            <a:r>
              <a:rPr lang="en-US" altLang="es-ES" sz="2000" dirty="0">
                <a:solidFill>
                  <a:schemeClr val="bg2">
                    <a:lumMod val="75000"/>
                  </a:schemeClr>
                </a:solidFill>
                <a:latin typeface="Univers" panose="020B0503020202020204" pitchFamily="34" charset="0"/>
              </a:rPr>
              <a:t> </a:t>
            </a:r>
            <a:endParaRPr lang="es-ES" altLang="es-ES" sz="2000" dirty="0">
              <a:solidFill>
                <a:schemeClr val="bg2">
                  <a:lumMod val="75000"/>
                </a:schemeClr>
              </a:solidFill>
              <a:latin typeface="Univers" panose="020B0503020202020204" pitchFamily="34" charset="0"/>
            </a:endParaRPr>
          </a:p>
        </p:txBody>
      </p:sp>
      <p:sp>
        <p:nvSpPr>
          <p:cNvPr id="11" name="CuadroTexto 10">
            <a:extLst>
              <a:ext uri="{FF2B5EF4-FFF2-40B4-BE49-F238E27FC236}">
                <a16:creationId xmlns:a16="http://schemas.microsoft.com/office/drawing/2014/main" id="{BB388B80-A061-3F11-C6C7-503C49414853}"/>
              </a:ext>
            </a:extLst>
          </p:cNvPr>
          <p:cNvSpPr txBox="1"/>
          <p:nvPr/>
        </p:nvSpPr>
        <p:spPr>
          <a:xfrm>
            <a:off x="1025450" y="2518056"/>
            <a:ext cx="7932608" cy="1015663"/>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funcion</a:t>
            </a:r>
            <a:r>
              <a:rPr lang="en-US" altLang="es-ES" sz="2000" dirty="0">
                <a:solidFill>
                  <a:srgbClr val="D60093"/>
                </a:solidFill>
                <a:latin typeface="Univers" panose="020B0503020202020204" pitchFamily="34" charset="0"/>
              </a:rPr>
              <a:t> (param1, param2, ..): </a:t>
            </a:r>
          </a:p>
          <a:p>
            <a:r>
              <a:rPr lang="en-US" altLang="es-ES" sz="2000" dirty="0">
                <a:solidFill>
                  <a:srgbClr val="D60093"/>
                </a:solidFill>
                <a:latin typeface="Univers" panose="020B0503020202020204" pitchFamily="34" charset="0"/>
              </a:rPr>
              <a:t>     …</a:t>
            </a:r>
          </a:p>
          <a:p>
            <a:r>
              <a:rPr lang="en-US" altLang="es-ES" sz="2000" dirty="0">
                <a:solidFill>
                  <a:srgbClr val="D60093"/>
                </a:solidFill>
                <a:latin typeface="Univers" panose="020B0503020202020204" pitchFamily="34" charset="0"/>
              </a:rPr>
              <a:t>     return </a:t>
            </a:r>
            <a:r>
              <a:rPr lang="en-US" altLang="es-ES" sz="2000" dirty="0" err="1">
                <a:solidFill>
                  <a:srgbClr val="D60093"/>
                </a:solidFill>
                <a:latin typeface="Univers" panose="020B0503020202020204" pitchFamily="34" charset="0"/>
              </a:rPr>
              <a:t>dato</a:t>
            </a:r>
            <a:r>
              <a:rPr lang="en-US" altLang="es-ES" sz="2000" dirty="0">
                <a:solidFill>
                  <a:srgbClr val="D60093"/>
                </a:solidFill>
                <a:latin typeface="Univers" panose="020B0503020202020204" pitchFamily="34" charset="0"/>
              </a:rPr>
              <a:t> </a:t>
            </a:r>
            <a:r>
              <a:rPr lang="en-US" altLang="es-ES" sz="2000" dirty="0">
                <a:solidFill>
                  <a:schemeClr val="bg2">
                    <a:lumMod val="75000"/>
                  </a:schemeClr>
                </a:solidFill>
                <a:latin typeface="Univers" panose="020B0503020202020204" pitchFamily="34" charset="0"/>
              </a:rPr>
              <a:t>       # </a:t>
            </a:r>
            <a:r>
              <a:rPr lang="en-US" altLang="es-ES" sz="2000" dirty="0" err="1">
                <a:solidFill>
                  <a:schemeClr val="bg2">
                    <a:lumMod val="75000"/>
                  </a:schemeClr>
                </a:solidFill>
                <a:latin typeface="Univers" panose="020B0503020202020204" pitchFamily="34" charset="0"/>
              </a:rPr>
              <a:t>devuelve</a:t>
            </a:r>
            <a:r>
              <a:rPr lang="en-US" altLang="es-ES" sz="2000" dirty="0">
                <a:solidFill>
                  <a:schemeClr val="bg2">
                    <a:lumMod val="75000"/>
                  </a:schemeClr>
                </a:solidFill>
                <a:latin typeface="Univers" panose="020B0503020202020204" pitchFamily="34" charset="0"/>
              </a:rPr>
              <a:t> un valor con </a:t>
            </a:r>
            <a:r>
              <a:rPr lang="en-US" altLang="es-ES" sz="2000" dirty="0" err="1">
                <a:solidFill>
                  <a:schemeClr val="bg2">
                    <a:lumMod val="75000"/>
                  </a:schemeClr>
                </a:solidFill>
                <a:latin typeface="Univers" panose="020B0503020202020204" pitchFamily="34" charset="0"/>
              </a:rPr>
              <a:t>tipado</a:t>
            </a:r>
            <a:r>
              <a:rPr lang="en-US" altLang="es-ES" sz="2000" dirty="0">
                <a:solidFill>
                  <a:schemeClr val="bg2">
                    <a:lumMod val="75000"/>
                  </a:schemeClr>
                </a:solidFill>
                <a:latin typeface="Univers" panose="020B0503020202020204" pitchFamily="34" charset="0"/>
              </a:rPr>
              <a:t> </a:t>
            </a:r>
            <a:r>
              <a:rPr lang="en-US" altLang="es-ES" sz="2000" dirty="0" err="1">
                <a:solidFill>
                  <a:schemeClr val="bg2">
                    <a:lumMod val="75000"/>
                  </a:schemeClr>
                </a:solidFill>
                <a:latin typeface="Univers" panose="020B0503020202020204" pitchFamily="34" charset="0"/>
              </a:rPr>
              <a:t>dinámico</a:t>
            </a:r>
            <a:r>
              <a:rPr lang="en-US" altLang="es-ES" sz="2000" dirty="0">
                <a:solidFill>
                  <a:schemeClr val="bg2">
                    <a:lumMod val="75000"/>
                  </a:schemeClr>
                </a:solidFill>
                <a:latin typeface="Univers" panose="020B0503020202020204" pitchFamily="34" charset="0"/>
              </a:rPr>
              <a:t> </a:t>
            </a:r>
            <a:endParaRPr lang="es-ES" altLang="es-ES" sz="2000" dirty="0">
              <a:solidFill>
                <a:schemeClr val="bg2">
                  <a:lumMod val="75000"/>
                </a:schemeClr>
              </a:solidFill>
              <a:latin typeface="Univers" panose="020B0503020202020204" pitchFamily="34" charset="0"/>
            </a:endParaRPr>
          </a:p>
        </p:txBody>
      </p:sp>
      <p:sp>
        <p:nvSpPr>
          <p:cNvPr id="12" name="CuadroTexto 11">
            <a:extLst>
              <a:ext uri="{FF2B5EF4-FFF2-40B4-BE49-F238E27FC236}">
                <a16:creationId xmlns:a16="http://schemas.microsoft.com/office/drawing/2014/main" id="{14BCDEFB-34B3-7D9B-9643-29168BC72758}"/>
              </a:ext>
            </a:extLst>
          </p:cNvPr>
          <p:cNvSpPr txBox="1"/>
          <p:nvPr/>
        </p:nvSpPr>
        <p:spPr>
          <a:xfrm>
            <a:off x="1025450" y="5075089"/>
            <a:ext cx="7932608" cy="1015663"/>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function</a:t>
            </a:r>
            <a:r>
              <a:rPr lang="en-US" altLang="es-ES" sz="2000" dirty="0">
                <a:solidFill>
                  <a:srgbClr val="D60093"/>
                </a:solidFill>
                <a:latin typeface="Univers" panose="020B0503020202020204" pitchFamily="34" charset="0"/>
              </a:rPr>
              <a:t> (param1: int, param2: float, ..) -&gt; array: </a:t>
            </a:r>
          </a:p>
          <a:p>
            <a:r>
              <a:rPr lang="en-US" altLang="es-ES" sz="2000" dirty="0">
                <a:solidFill>
                  <a:srgbClr val="D60093"/>
                </a:solidFill>
                <a:latin typeface="Univers" panose="020B0503020202020204" pitchFamily="34" charset="0"/>
              </a:rPr>
              <a:t>     …</a:t>
            </a:r>
          </a:p>
          <a:p>
            <a:r>
              <a:rPr lang="en-US" altLang="es-ES" sz="2000" dirty="0">
                <a:solidFill>
                  <a:srgbClr val="D60093"/>
                </a:solidFill>
                <a:latin typeface="Univers" panose="020B0503020202020204" pitchFamily="34" charset="0"/>
              </a:rPr>
              <a:t>     return [dato1, dato2, …]  </a:t>
            </a:r>
            <a:r>
              <a:rPr lang="en-US" altLang="es-ES" sz="2000" dirty="0">
                <a:solidFill>
                  <a:schemeClr val="bg2">
                    <a:lumMod val="75000"/>
                  </a:schemeClr>
                </a:solidFill>
                <a:latin typeface="Univers" panose="020B0503020202020204" pitchFamily="34" charset="0"/>
              </a:rPr>
              <a:t># </a:t>
            </a:r>
            <a:r>
              <a:rPr lang="en-US" altLang="es-ES" sz="2000" dirty="0" err="1">
                <a:solidFill>
                  <a:schemeClr val="bg2">
                    <a:lumMod val="75000"/>
                  </a:schemeClr>
                </a:solidFill>
                <a:latin typeface="Univers" panose="020B0503020202020204" pitchFamily="34" charset="0"/>
              </a:rPr>
              <a:t>parámetros</a:t>
            </a:r>
            <a:r>
              <a:rPr lang="en-US" altLang="es-ES" sz="2000" dirty="0">
                <a:solidFill>
                  <a:schemeClr val="bg2">
                    <a:lumMod val="75000"/>
                  </a:schemeClr>
                </a:solidFill>
                <a:latin typeface="Univers" panose="020B0503020202020204" pitchFamily="34" charset="0"/>
              </a:rPr>
              <a:t> con </a:t>
            </a:r>
            <a:r>
              <a:rPr lang="en-US" altLang="es-ES" sz="2000" dirty="0" err="1">
                <a:solidFill>
                  <a:schemeClr val="bg2">
                    <a:lumMod val="75000"/>
                  </a:schemeClr>
                </a:solidFill>
                <a:latin typeface="Univers" panose="020B0503020202020204" pitchFamily="34" charset="0"/>
              </a:rPr>
              <a:t>tipado</a:t>
            </a:r>
            <a:r>
              <a:rPr lang="en-US" altLang="es-ES" sz="2000" dirty="0">
                <a:solidFill>
                  <a:schemeClr val="bg2">
                    <a:lumMod val="75000"/>
                  </a:schemeClr>
                </a:solidFill>
                <a:latin typeface="Univers" panose="020B0503020202020204" pitchFamily="34" charset="0"/>
              </a:rPr>
              <a:t> </a:t>
            </a:r>
            <a:r>
              <a:rPr lang="en-US" altLang="es-ES" sz="2000" dirty="0" err="1">
                <a:solidFill>
                  <a:schemeClr val="bg2">
                    <a:lumMod val="75000"/>
                  </a:schemeClr>
                </a:solidFill>
                <a:latin typeface="Univers" panose="020B0503020202020204" pitchFamily="34" charset="0"/>
              </a:rPr>
              <a:t>estático</a:t>
            </a:r>
            <a:endParaRPr lang="es-ES" altLang="es-ES" sz="2000" dirty="0">
              <a:solidFill>
                <a:schemeClr val="bg2">
                  <a:lumMod val="75000"/>
                </a:schemeClr>
              </a:solidFill>
              <a:latin typeface="Univers" panose="020B0503020202020204" pitchFamily="34" charset="0"/>
            </a:endParaRPr>
          </a:p>
        </p:txBody>
      </p:sp>
      <p:sp>
        <p:nvSpPr>
          <p:cNvPr id="5" name="5 Marcador de número de diapositiva">
            <a:extLst>
              <a:ext uri="{FF2B5EF4-FFF2-40B4-BE49-F238E27FC236}">
                <a16:creationId xmlns:a16="http://schemas.microsoft.com/office/drawing/2014/main" id="{573EEA91-3BAB-CBAA-DC27-2DCA16B81AA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20</a:t>
            </a:fld>
            <a:endParaRPr lang="en-US" altLang="es-ES" sz="1400" dirty="0"/>
          </a:p>
        </p:txBody>
      </p:sp>
      <p:pic>
        <p:nvPicPr>
          <p:cNvPr id="7" name="Imagen 6">
            <a:extLst>
              <a:ext uri="{FF2B5EF4-FFF2-40B4-BE49-F238E27FC236}">
                <a16:creationId xmlns:a16="http://schemas.microsoft.com/office/drawing/2014/main" id="{BAAB7DF2-C608-7C84-A810-C5E479EF01B7}"/>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4B04E477-E6E9-0F28-4B97-985E072BE3A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202071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EBEC2-E768-A60D-8034-40D43415B00D}"/>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1912CD74-6CE2-2124-13B4-EFE0BBEB709E}"/>
              </a:ext>
            </a:extLst>
          </p:cNvPr>
          <p:cNvSpPr>
            <a:spLocks noChangeArrowheads="1"/>
          </p:cNvSpPr>
          <p:nvPr/>
        </p:nvSpPr>
        <p:spPr bwMode="auto">
          <a:xfrm>
            <a:off x="555471" y="459791"/>
            <a:ext cx="8896439"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Un objeto ha de estar formado por polígonos o caras planas</a:t>
            </a:r>
          </a:p>
          <a:p>
            <a:pPr algn="just">
              <a:spcBef>
                <a:spcPct val="0"/>
              </a:spcBef>
              <a:buFont typeface="CommonBullets"/>
              <a:buChar char="!"/>
            </a:pPr>
            <a:endParaRPr lang="es-ES_tradnl" sz="2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Se pueden crear polígonos convexos y cóncavos.</a:t>
            </a:r>
          </a:p>
          <a:p>
            <a:pPr algn="just">
              <a:spcBef>
                <a:spcPct val="0"/>
              </a:spcBef>
              <a:buFont typeface="CommonBullets"/>
              <a:buChar char="!"/>
            </a:pPr>
            <a:endParaRPr lang="es-ES_tradnl" sz="2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Pero lo normal es usar objetos definidos por mallas de triángulos </a:t>
            </a:r>
          </a:p>
          <a:p>
            <a:pPr algn="just">
              <a:spcBef>
                <a:spcPct val="0"/>
              </a:spcBef>
              <a:buFont typeface="CommonBullets"/>
              <a:buChar char="!"/>
            </a:pPr>
            <a:endParaRPr lang="es-ES_tradnl" sz="2200" dirty="0">
              <a:solidFill>
                <a:srgbClr val="008080"/>
              </a:solidFill>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El sentido positivo es el antihorario pero en mallas de triángulos se crean éstos en sentido horario</a:t>
            </a: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048541E3-ACAC-297C-FBBC-7A8286AAB74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grpSp>
        <p:nvGrpSpPr>
          <p:cNvPr id="5" name="Group 94">
            <a:extLst>
              <a:ext uri="{FF2B5EF4-FFF2-40B4-BE49-F238E27FC236}">
                <a16:creationId xmlns:a16="http://schemas.microsoft.com/office/drawing/2014/main" id="{C8AD75C3-6EC4-B79D-E2F9-82614A3418AF}"/>
              </a:ext>
            </a:extLst>
          </p:cNvPr>
          <p:cNvGrpSpPr>
            <a:grpSpLocks/>
          </p:cNvGrpSpPr>
          <p:nvPr/>
        </p:nvGrpSpPr>
        <p:grpSpPr bwMode="auto">
          <a:xfrm>
            <a:off x="1510248" y="4611414"/>
            <a:ext cx="2363788" cy="1649413"/>
            <a:chOff x="3867" y="3098"/>
            <a:chExt cx="1489" cy="1039"/>
          </a:xfrm>
        </p:grpSpPr>
        <p:sp>
          <p:nvSpPr>
            <p:cNvPr id="7" name="AutoShape 73">
              <a:extLst>
                <a:ext uri="{FF2B5EF4-FFF2-40B4-BE49-F238E27FC236}">
                  <a16:creationId xmlns:a16="http://schemas.microsoft.com/office/drawing/2014/main" id="{2D9DE573-EA74-2336-1D4D-1A2B8784E0A9}"/>
                </a:ext>
              </a:extLst>
            </p:cNvPr>
            <p:cNvSpPr>
              <a:spLocks noChangeArrowheads="1"/>
            </p:cNvSpPr>
            <p:nvPr/>
          </p:nvSpPr>
          <p:spPr bwMode="auto">
            <a:xfrm>
              <a:off x="4129" y="3285"/>
              <a:ext cx="919" cy="691"/>
            </a:xfrm>
            <a:prstGeom prst="pentagon">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0" name="Text Box 75">
              <a:extLst>
                <a:ext uri="{FF2B5EF4-FFF2-40B4-BE49-F238E27FC236}">
                  <a16:creationId xmlns:a16="http://schemas.microsoft.com/office/drawing/2014/main" id="{6654BC4C-F7F2-6FF4-B1E9-4EC827DE2C2C}"/>
                </a:ext>
              </a:extLst>
            </p:cNvPr>
            <p:cNvSpPr txBox="1">
              <a:spLocks noChangeArrowheads="1"/>
            </p:cNvSpPr>
            <p:nvPr/>
          </p:nvSpPr>
          <p:spPr bwMode="auto">
            <a:xfrm>
              <a:off x="4733" y="3964"/>
              <a:ext cx="3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solidFill>
                    <a:srgbClr val="008080"/>
                  </a:solidFill>
                </a:rPr>
                <a:t>V1</a:t>
              </a:r>
              <a:endParaRPr lang="es-ES_tradnl" altLang="es-ES" sz="1400">
                <a:solidFill>
                  <a:srgbClr val="008080"/>
                </a:solidFill>
              </a:endParaRPr>
            </a:p>
          </p:txBody>
        </p:sp>
        <p:sp>
          <p:nvSpPr>
            <p:cNvPr id="13" name="Text Box 76">
              <a:extLst>
                <a:ext uri="{FF2B5EF4-FFF2-40B4-BE49-F238E27FC236}">
                  <a16:creationId xmlns:a16="http://schemas.microsoft.com/office/drawing/2014/main" id="{860B36C8-3338-9693-2DB9-12AB9C6C4B66}"/>
                </a:ext>
              </a:extLst>
            </p:cNvPr>
            <p:cNvSpPr txBox="1">
              <a:spLocks noChangeArrowheads="1"/>
            </p:cNvSpPr>
            <p:nvPr/>
          </p:nvSpPr>
          <p:spPr bwMode="auto">
            <a:xfrm>
              <a:off x="4048" y="3962"/>
              <a:ext cx="3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solidFill>
                    <a:srgbClr val="008080"/>
                  </a:solidFill>
                </a:rPr>
                <a:t>V0</a:t>
              </a:r>
              <a:endParaRPr lang="es-ES_tradnl" altLang="es-ES" sz="1400">
                <a:solidFill>
                  <a:srgbClr val="008080"/>
                </a:solidFill>
              </a:endParaRPr>
            </a:p>
          </p:txBody>
        </p:sp>
        <p:sp>
          <p:nvSpPr>
            <p:cNvPr id="14" name="Text Box 77">
              <a:extLst>
                <a:ext uri="{FF2B5EF4-FFF2-40B4-BE49-F238E27FC236}">
                  <a16:creationId xmlns:a16="http://schemas.microsoft.com/office/drawing/2014/main" id="{DF7F612C-3059-3869-4A2A-7925967CE3CA}"/>
                </a:ext>
              </a:extLst>
            </p:cNvPr>
            <p:cNvSpPr txBox="1">
              <a:spLocks noChangeArrowheads="1"/>
            </p:cNvSpPr>
            <p:nvPr/>
          </p:nvSpPr>
          <p:spPr bwMode="auto">
            <a:xfrm>
              <a:off x="5007" y="3453"/>
              <a:ext cx="3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solidFill>
                    <a:srgbClr val="008080"/>
                  </a:solidFill>
                </a:rPr>
                <a:t>V2</a:t>
              </a:r>
              <a:endParaRPr lang="es-ES_tradnl" altLang="es-ES" sz="1400">
                <a:solidFill>
                  <a:srgbClr val="008080"/>
                </a:solidFill>
              </a:endParaRPr>
            </a:p>
          </p:txBody>
        </p:sp>
        <p:sp>
          <p:nvSpPr>
            <p:cNvPr id="15" name="Text Box 78">
              <a:extLst>
                <a:ext uri="{FF2B5EF4-FFF2-40B4-BE49-F238E27FC236}">
                  <a16:creationId xmlns:a16="http://schemas.microsoft.com/office/drawing/2014/main" id="{0F5B1F3E-8695-6B7C-CD45-3D520C3FAE68}"/>
                </a:ext>
              </a:extLst>
            </p:cNvPr>
            <p:cNvSpPr txBox="1">
              <a:spLocks noChangeArrowheads="1"/>
            </p:cNvSpPr>
            <p:nvPr/>
          </p:nvSpPr>
          <p:spPr bwMode="auto">
            <a:xfrm>
              <a:off x="3867" y="3425"/>
              <a:ext cx="3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solidFill>
                    <a:srgbClr val="008080"/>
                  </a:solidFill>
                </a:rPr>
                <a:t>V4</a:t>
              </a:r>
              <a:endParaRPr lang="es-ES_tradnl" altLang="es-ES" sz="1400">
                <a:solidFill>
                  <a:srgbClr val="008080"/>
                </a:solidFill>
              </a:endParaRPr>
            </a:p>
          </p:txBody>
        </p:sp>
        <p:sp>
          <p:nvSpPr>
            <p:cNvPr id="16" name="Text Box 79">
              <a:extLst>
                <a:ext uri="{FF2B5EF4-FFF2-40B4-BE49-F238E27FC236}">
                  <a16:creationId xmlns:a16="http://schemas.microsoft.com/office/drawing/2014/main" id="{279AA574-A35A-24D4-8148-17A033E95F51}"/>
                </a:ext>
              </a:extLst>
            </p:cNvPr>
            <p:cNvSpPr txBox="1">
              <a:spLocks noChangeArrowheads="1"/>
            </p:cNvSpPr>
            <p:nvPr/>
          </p:nvSpPr>
          <p:spPr bwMode="auto">
            <a:xfrm>
              <a:off x="4469" y="3098"/>
              <a:ext cx="3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200">
                  <a:solidFill>
                    <a:srgbClr val="008080"/>
                  </a:solidFill>
                </a:rPr>
                <a:t>V3</a:t>
              </a:r>
              <a:endParaRPr lang="es-ES_tradnl" altLang="es-ES" sz="1400">
                <a:solidFill>
                  <a:srgbClr val="008080"/>
                </a:solidFill>
              </a:endParaRPr>
            </a:p>
          </p:txBody>
        </p:sp>
      </p:grpSp>
      <p:sp>
        <p:nvSpPr>
          <p:cNvPr id="17" name="AutoShape 85">
            <a:extLst>
              <a:ext uri="{FF2B5EF4-FFF2-40B4-BE49-F238E27FC236}">
                <a16:creationId xmlns:a16="http://schemas.microsoft.com/office/drawing/2014/main" id="{9E09F807-3089-B4D1-0E7A-6F9EBAE8CC57}"/>
              </a:ext>
            </a:extLst>
          </p:cNvPr>
          <p:cNvSpPr>
            <a:spLocks noChangeArrowheads="1"/>
          </p:cNvSpPr>
          <p:nvPr/>
        </p:nvSpPr>
        <p:spPr bwMode="auto">
          <a:xfrm>
            <a:off x="5919252" y="5030988"/>
            <a:ext cx="1398587" cy="1073150"/>
          </a:xfrm>
          <a:prstGeom prst="star5">
            <a:avLst/>
          </a:prstGeom>
          <a:solidFill>
            <a:schemeClr val="accent2"/>
          </a:solidFill>
          <a:ln w="9525">
            <a:solidFill>
              <a:schemeClr val="tx1"/>
            </a:solidFill>
            <a:miter lim="800000"/>
            <a:headEnd/>
            <a:tailEnd/>
          </a:ln>
          <a:effectLst/>
        </p:spPr>
        <p:txBody>
          <a:bodyPr wrap="none" anchor="ctr"/>
          <a:lstStyle/>
          <a:p>
            <a:pPr algn="r">
              <a:defRPr/>
            </a:pPr>
            <a:endParaRPr lang="es-ES">
              <a:cs typeface="+mn-cs"/>
            </a:endParaRPr>
          </a:p>
        </p:txBody>
      </p:sp>
      <p:sp>
        <p:nvSpPr>
          <p:cNvPr id="18" name="Text Box 93">
            <a:extLst>
              <a:ext uri="{FF2B5EF4-FFF2-40B4-BE49-F238E27FC236}">
                <a16:creationId xmlns:a16="http://schemas.microsoft.com/office/drawing/2014/main" id="{67312D76-5F0A-C23F-D51F-CD48A6A0DE98}"/>
              </a:ext>
            </a:extLst>
          </p:cNvPr>
          <p:cNvSpPr txBox="1">
            <a:spLocks noChangeArrowheads="1"/>
          </p:cNvSpPr>
          <p:nvPr/>
        </p:nvSpPr>
        <p:spPr bwMode="auto">
          <a:xfrm>
            <a:off x="7005102" y="5732663"/>
            <a:ext cx="1771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Polígono cóncavo</a:t>
            </a:r>
            <a:endParaRPr lang="es-ES_tradnl" altLang="es-ES" sz="1800" dirty="0">
              <a:solidFill>
                <a:srgbClr val="008080"/>
              </a:solidFill>
            </a:endParaRPr>
          </a:p>
        </p:txBody>
      </p:sp>
      <p:sp>
        <p:nvSpPr>
          <p:cNvPr id="19" name="Text Box 93">
            <a:extLst>
              <a:ext uri="{FF2B5EF4-FFF2-40B4-BE49-F238E27FC236}">
                <a16:creationId xmlns:a16="http://schemas.microsoft.com/office/drawing/2014/main" id="{1F9EC9C3-AD0B-EB2B-9C23-89C0986BABBD}"/>
              </a:ext>
            </a:extLst>
          </p:cNvPr>
          <p:cNvSpPr txBox="1">
            <a:spLocks noChangeArrowheads="1"/>
          </p:cNvSpPr>
          <p:nvPr/>
        </p:nvSpPr>
        <p:spPr bwMode="auto">
          <a:xfrm>
            <a:off x="3489179" y="4808517"/>
            <a:ext cx="1771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Polígono convexo</a:t>
            </a:r>
            <a:endParaRPr lang="es-ES_tradnl" altLang="es-ES" sz="1800" dirty="0">
              <a:solidFill>
                <a:srgbClr val="008080"/>
              </a:solidFill>
            </a:endParaRPr>
          </a:p>
        </p:txBody>
      </p:sp>
      <p:sp>
        <p:nvSpPr>
          <p:cNvPr id="6" name="5 Marcador de número de diapositiva">
            <a:extLst>
              <a:ext uri="{FF2B5EF4-FFF2-40B4-BE49-F238E27FC236}">
                <a16:creationId xmlns:a16="http://schemas.microsoft.com/office/drawing/2014/main" id="{599CA60A-23FB-5A1E-4C57-E5BE75F3E46B}"/>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21</a:t>
            </a:fld>
            <a:endParaRPr lang="en-US" altLang="es-ES" sz="1400" dirty="0"/>
          </a:p>
        </p:txBody>
      </p:sp>
      <p:pic>
        <p:nvPicPr>
          <p:cNvPr id="8" name="Imagen 7">
            <a:extLst>
              <a:ext uri="{FF2B5EF4-FFF2-40B4-BE49-F238E27FC236}">
                <a16:creationId xmlns:a16="http://schemas.microsoft.com/office/drawing/2014/main" id="{BE9CF51A-B865-51AC-2780-D2856449ABC6}"/>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7DFB5926-6502-301F-8B9C-4B20A43D42C3}"/>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514974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B36A2-09D7-A78E-47AF-12460179AB3C}"/>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ADA00F68-FD45-48E2-CDCF-12677EE27692}"/>
              </a:ext>
            </a:extLst>
          </p:cNvPr>
          <p:cNvSpPr>
            <a:spLocks noChangeArrowheads="1"/>
          </p:cNvSpPr>
          <p:nvPr/>
        </p:nvSpPr>
        <p:spPr bwMode="auto">
          <a:xfrm>
            <a:off x="555471" y="428618"/>
            <a:ext cx="8896439"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AF8893A4-68FA-B0BA-3F26-BE979117ED1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20" name="CuadroTexto 19">
            <a:extLst>
              <a:ext uri="{FF2B5EF4-FFF2-40B4-BE49-F238E27FC236}">
                <a16:creationId xmlns:a16="http://schemas.microsoft.com/office/drawing/2014/main" id="{4629BF1B-82C6-0758-75CA-91031F8CC0CE}"/>
              </a:ext>
            </a:extLst>
          </p:cNvPr>
          <p:cNvSpPr txBox="1"/>
          <p:nvPr/>
        </p:nvSpPr>
        <p:spPr>
          <a:xfrm>
            <a:off x="1145640" y="993191"/>
            <a:ext cx="8218949" cy="2585323"/>
          </a:xfrm>
          <a:prstGeom prst="rect">
            <a:avLst/>
          </a:prstGeom>
          <a:noFill/>
          <a:ln w="15875">
            <a:solidFill>
              <a:schemeClr val="tx1"/>
            </a:solidFill>
          </a:ln>
        </p:spPr>
        <p:txBody>
          <a:bodyPr wrap="square" rtlCol="0">
            <a:spAutoFit/>
          </a:bodyPr>
          <a:lstStyle/>
          <a:p>
            <a:r>
              <a:rPr lang="es-ES" altLang="es-ES" sz="1800" dirty="0" err="1">
                <a:solidFill>
                  <a:srgbClr val="D60093"/>
                </a:solidFill>
                <a:latin typeface="Univers" panose="020B0503020202020204" pitchFamily="34" charset="0"/>
              </a:rPr>
              <a:t>extends</a:t>
            </a:r>
            <a:r>
              <a:rPr lang="es-ES" altLang="es-ES" sz="1800" dirty="0">
                <a:solidFill>
                  <a:srgbClr val="D60093"/>
                </a:solidFill>
                <a:latin typeface="Univers" panose="020B0503020202020204" pitchFamily="34" charset="0"/>
              </a:rPr>
              <a:t> Node2D</a:t>
            </a:r>
          </a:p>
          <a:p>
            <a:endParaRPr lang="es-ES" altLang="es-ES" sz="1800"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 -&gt; </a:t>
            </a:r>
            <a:r>
              <a:rPr lang="es-ES" altLang="es-ES" sz="1800" dirty="0" err="1">
                <a:solidFill>
                  <a:srgbClr val="D60093"/>
                </a:solidFill>
                <a:latin typeface="Univers" panose="020B0503020202020204" pitchFamily="34" charset="0"/>
              </a:rPr>
              <a:t>void</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draw</a:t>
            </a:r>
            <a:r>
              <a:rPr lang="es-ES" altLang="es-ES" sz="1800" dirty="0">
                <a:solidFill>
                  <a:srgbClr val="D60093"/>
                </a:solidFill>
                <a:latin typeface="Univers" panose="020B0503020202020204" pitchFamily="34" charset="0"/>
              </a:rPr>
              <a:t>()</a:t>
            </a:r>
          </a:p>
          <a:p>
            <a:endParaRPr lang="es-ES" altLang="es-ES" sz="1800"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draw</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puntos = [Vector2(600, 400), Vector2(600, 100),</a:t>
            </a:r>
          </a:p>
          <a:p>
            <a:r>
              <a:rPr lang="es-ES" altLang="es-ES" sz="1800" dirty="0">
                <a:solidFill>
                  <a:srgbClr val="D60093"/>
                </a:solidFill>
                <a:latin typeface="Univers" panose="020B0503020202020204" pitchFamily="34" charset="0"/>
              </a:rPr>
              <a:t>                               Vector2(400, 200), Vector2(200, 50), Vector2(200, 400)]</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draw_colored_polygon</a:t>
            </a:r>
            <a:r>
              <a:rPr lang="es-ES" altLang="es-ES" sz="1800" dirty="0">
                <a:solidFill>
                  <a:srgbClr val="D60093"/>
                </a:solidFill>
                <a:latin typeface="Univers" panose="020B0503020202020204" pitchFamily="34" charset="0"/>
              </a:rPr>
              <a:t>(puntos, </a:t>
            </a:r>
            <a:r>
              <a:rPr lang="es-ES" altLang="es-ES" sz="1800" dirty="0" err="1">
                <a:solidFill>
                  <a:srgbClr val="D60093"/>
                </a:solidFill>
                <a:latin typeface="Univers" panose="020B0503020202020204" pitchFamily="34" charset="0"/>
              </a:rPr>
              <a:t>Color.ORANGE</a:t>
            </a:r>
            <a:r>
              <a:rPr lang="es-ES" altLang="es-ES" sz="1800" dirty="0">
                <a:solidFill>
                  <a:srgbClr val="D60093"/>
                </a:solidFill>
                <a:latin typeface="Univers" panose="020B0503020202020204" pitchFamily="34" charset="0"/>
              </a:rPr>
              <a:t>)</a:t>
            </a:r>
          </a:p>
        </p:txBody>
      </p:sp>
      <p:pic>
        <p:nvPicPr>
          <p:cNvPr id="22" name="Imagen 21">
            <a:extLst>
              <a:ext uri="{FF2B5EF4-FFF2-40B4-BE49-F238E27FC236}">
                <a16:creationId xmlns:a16="http://schemas.microsoft.com/office/drawing/2014/main" id="{5E2ED1ED-D98A-888B-15CD-45739D382E6A}"/>
              </a:ext>
            </a:extLst>
          </p:cNvPr>
          <p:cNvPicPr>
            <a:picLocks noChangeAspect="1"/>
          </p:cNvPicPr>
          <p:nvPr/>
        </p:nvPicPr>
        <p:blipFill>
          <a:blip r:embed="rId2"/>
          <a:stretch>
            <a:fillRect/>
          </a:stretch>
        </p:blipFill>
        <p:spPr>
          <a:xfrm>
            <a:off x="2500576" y="3776017"/>
            <a:ext cx="4764836" cy="2987769"/>
          </a:xfrm>
          <a:prstGeom prst="rect">
            <a:avLst/>
          </a:prstGeom>
        </p:spPr>
      </p:pic>
      <p:sp>
        <p:nvSpPr>
          <p:cNvPr id="23" name="5 Marcador de número de diapositiva">
            <a:extLst>
              <a:ext uri="{FF2B5EF4-FFF2-40B4-BE49-F238E27FC236}">
                <a16:creationId xmlns:a16="http://schemas.microsoft.com/office/drawing/2014/main" id="{BA954D4F-FA7A-2637-411D-D3269F11384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22</a:t>
            </a:fld>
            <a:endParaRPr lang="en-US" altLang="es-ES" sz="1400" dirty="0"/>
          </a:p>
        </p:txBody>
      </p:sp>
      <p:pic>
        <p:nvPicPr>
          <p:cNvPr id="24" name="Imagen 23">
            <a:extLst>
              <a:ext uri="{FF2B5EF4-FFF2-40B4-BE49-F238E27FC236}">
                <a16:creationId xmlns:a16="http://schemas.microsoft.com/office/drawing/2014/main" id="{8877E0F7-9940-B881-5B25-EFFCAAE1DF0D}"/>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91CBF0E6-A647-7D0E-D01B-05DC4E5D319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459301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B827-2828-8A7D-8F42-981C2DDA5010}"/>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2D583B2D-7BB3-CE9C-94F4-28002BDEBC0F}"/>
              </a:ext>
            </a:extLst>
          </p:cNvPr>
          <p:cNvSpPr>
            <a:spLocks noChangeArrowheads="1"/>
          </p:cNvSpPr>
          <p:nvPr/>
        </p:nvSpPr>
        <p:spPr bwMode="auto">
          <a:xfrm>
            <a:off x="555471" y="418227"/>
            <a:ext cx="8896439"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Se crean objetos 3d usando </a:t>
            </a:r>
            <a:r>
              <a:rPr lang="es-ES_tradnl" sz="2200" dirty="0">
                <a:solidFill>
                  <a:srgbClr val="008080"/>
                </a:solidFill>
                <a:latin typeface="Univers" panose="020B0503020202020204" pitchFamily="34" charset="0"/>
              </a:rPr>
              <a:t>MeshInstance3D</a:t>
            </a:r>
            <a:r>
              <a:rPr lang="es-ES_tradnl" sz="2200" dirty="0">
                <a:latin typeface="Univers" panose="020B0503020202020204" pitchFamily="34" charset="0"/>
              </a:rPr>
              <a:t>, puede contener:</a:t>
            </a:r>
            <a:endParaRPr lang="es-ES_tradnl" sz="20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 sz="2200" dirty="0" err="1">
                <a:solidFill>
                  <a:srgbClr val="008080"/>
                </a:solidFill>
                <a:latin typeface="Univers" panose="020B0503020202020204" pitchFamily="34" charset="0"/>
              </a:rPr>
              <a:t>PrimitiveMesh</a:t>
            </a:r>
            <a:r>
              <a:rPr lang="es-ES" sz="2200" dirty="0">
                <a:solidFill>
                  <a:srgbClr val="008080"/>
                </a:solidFill>
                <a:latin typeface="Univers" panose="020B0503020202020204" pitchFamily="34" charset="0"/>
              </a:rPr>
              <a:t> </a:t>
            </a:r>
            <a:r>
              <a:rPr lang="es-ES" sz="2200" dirty="0">
                <a:latin typeface="Univers" panose="020B0503020202020204" pitchFamily="34" charset="0"/>
              </a:rPr>
              <a:t>(caja, cápsula, plano, cilindro, esfera, prisma, toroide, texto)</a:t>
            </a:r>
            <a:r>
              <a:rPr lang="es-ES_tradnl" sz="2200" dirty="0">
                <a:latin typeface="Univers" panose="020B0503020202020204" pitchFamily="34" charset="0"/>
              </a:rPr>
              <a:t>.</a:t>
            </a:r>
          </a:p>
          <a:p>
            <a:pPr marL="966788" lvl="1" indent="-342900" algn="just">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ArrayMesh</a:t>
            </a:r>
            <a:r>
              <a:rPr lang="es-ES_tradnl" sz="2200" dirty="0">
                <a:latin typeface="Univers" panose="020B0503020202020204" pitchFamily="34" charset="0"/>
              </a:rPr>
              <a:t> (mallas generadas por código)</a:t>
            </a:r>
          </a:p>
          <a:p>
            <a:pPr algn="just">
              <a:spcBef>
                <a:spcPct val="0"/>
              </a:spcBef>
              <a:buFont typeface="CommonBullets"/>
              <a:buChar char="!"/>
            </a:pPr>
            <a:endParaRPr lang="es-ES_tradnl" sz="2200" dirty="0">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E916795B-795B-0905-54D0-A80B40AC0DB0}"/>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pic>
        <p:nvPicPr>
          <p:cNvPr id="8" name="Imagen 7">
            <a:extLst>
              <a:ext uri="{FF2B5EF4-FFF2-40B4-BE49-F238E27FC236}">
                <a16:creationId xmlns:a16="http://schemas.microsoft.com/office/drawing/2014/main" id="{1AC87D8C-2A2C-C074-EEC6-9861B89F10D9}"/>
              </a:ext>
            </a:extLst>
          </p:cNvPr>
          <p:cNvPicPr>
            <a:picLocks noChangeAspect="1"/>
          </p:cNvPicPr>
          <p:nvPr/>
        </p:nvPicPr>
        <p:blipFill>
          <a:blip r:embed="rId2"/>
          <a:stretch>
            <a:fillRect/>
          </a:stretch>
        </p:blipFill>
        <p:spPr>
          <a:xfrm>
            <a:off x="1334390" y="2919845"/>
            <a:ext cx="7692260" cy="3729771"/>
          </a:xfrm>
          <a:prstGeom prst="rect">
            <a:avLst/>
          </a:prstGeom>
        </p:spPr>
      </p:pic>
      <p:sp>
        <p:nvSpPr>
          <p:cNvPr id="9" name="5 Marcador de número de diapositiva">
            <a:extLst>
              <a:ext uri="{FF2B5EF4-FFF2-40B4-BE49-F238E27FC236}">
                <a16:creationId xmlns:a16="http://schemas.microsoft.com/office/drawing/2014/main" id="{ACAB9C63-B3E6-022F-C37C-2E9934232833}"/>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23</a:t>
            </a:fld>
            <a:endParaRPr lang="en-US" altLang="es-ES" sz="1400" dirty="0"/>
          </a:p>
        </p:txBody>
      </p:sp>
      <p:pic>
        <p:nvPicPr>
          <p:cNvPr id="11" name="Imagen 10">
            <a:extLst>
              <a:ext uri="{FF2B5EF4-FFF2-40B4-BE49-F238E27FC236}">
                <a16:creationId xmlns:a16="http://schemas.microsoft.com/office/drawing/2014/main" id="{18D28BAA-37BF-896A-DC3A-282CDF8971FD}"/>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B4B2BDB1-5F6B-4A42-8F60-239B513923ED}"/>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813004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D6DE3-94F3-4289-4D96-05FE75BE6FD4}"/>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789E2F56-F076-94FA-46E7-342BC4B65A9D}"/>
              </a:ext>
            </a:extLst>
          </p:cNvPr>
          <p:cNvSpPr>
            <a:spLocks noChangeArrowheads="1"/>
          </p:cNvSpPr>
          <p:nvPr/>
        </p:nvSpPr>
        <p:spPr bwMode="auto">
          <a:xfrm>
            <a:off x="555471" y="418227"/>
            <a:ext cx="8896439"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Cambiando parámetros de </a:t>
            </a:r>
            <a:r>
              <a:rPr lang="es-ES" sz="2200" dirty="0" err="1">
                <a:solidFill>
                  <a:srgbClr val="008080"/>
                </a:solidFill>
                <a:latin typeface="Univers" panose="020B0503020202020204" pitchFamily="34" charset="0"/>
              </a:rPr>
              <a:t>PrimitiveMesh</a:t>
            </a:r>
            <a:endParaRPr lang="es-ES_tradnl" sz="2200" dirty="0">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0BC5A4C4-ABF2-F26C-8A87-7A6FBF0CD62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F2C6F8CE-9F9D-6DC4-7FC5-A6C5C01C9086}"/>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24</a:t>
            </a:fld>
            <a:endParaRPr lang="en-US" altLang="es-ES" sz="1400" dirty="0"/>
          </a:p>
        </p:txBody>
      </p:sp>
      <p:pic>
        <p:nvPicPr>
          <p:cNvPr id="11" name="Imagen 10">
            <a:extLst>
              <a:ext uri="{FF2B5EF4-FFF2-40B4-BE49-F238E27FC236}">
                <a16:creationId xmlns:a16="http://schemas.microsoft.com/office/drawing/2014/main" id="{B7D77CEF-5E6A-A652-7F71-631BA77191D3}"/>
              </a:ext>
            </a:extLst>
          </p:cNvPr>
          <p:cNvPicPr>
            <a:picLocks noChangeAspect="1"/>
          </p:cNvPicPr>
          <p:nvPr/>
        </p:nvPicPr>
        <p:blipFill>
          <a:blip r:embed="rId3"/>
          <a:stretch>
            <a:fillRect/>
          </a:stretch>
        </p:blipFill>
        <p:spPr>
          <a:xfrm>
            <a:off x="9364590" y="6192416"/>
            <a:ext cx="511909" cy="457200"/>
          </a:xfrm>
          <a:prstGeom prst="rect">
            <a:avLst/>
          </a:prstGeom>
        </p:spPr>
      </p:pic>
      <p:pic>
        <p:nvPicPr>
          <p:cNvPr id="5" name="Imagen 4">
            <a:extLst>
              <a:ext uri="{FF2B5EF4-FFF2-40B4-BE49-F238E27FC236}">
                <a16:creationId xmlns:a16="http://schemas.microsoft.com/office/drawing/2014/main" id="{6DC6472E-509F-144F-5918-6EE283E01645}"/>
              </a:ext>
            </a:extLst>
          </p:cNvPr>
          <p:cNvPicPr>
            <a:picLocks noChangeAspect="1"/>
          </p:cNvPicPr>
          <p:nvPr/>
        </p:nvPicPr>
        <p:blipFill>
          <a:blip r:embed="rId4"/>
          <a:stretch>
            <a:fillRect/>
          </a:stretch>
        </p:blipFill>
        <p:spPr>
          <a:xfrm>
            <a:off x="912813" y="1663297"/>
            <a:ext cx="2027232" cy="4942802"/>
          </a:xfrm>
          <a:prstGeom prst="rect">
            <a:avLst/>
          </a:prstGeom>
        </p:spPr>
      </p:pic>
      <p:pic>
        <p:nvPicPr>
          <p:cNvPr id="12" name="Imagen 11">
            <a:extLst>
              <a:ext uri="{FF2B5EF4-FFF2-40B4-BE49-F238E27FC236}">
                <a16:creationId xmlns:a16="http://schemas.microsoft.com/office/drawing/2014/main" id="{1B4886A2-E469-E5F7-B099-2AFFFA88379A}"/>
              </a:ext>
            </a:extLst>
          </p:cNvPr>
          <p:cNvPicPr>
            <a:picLocks noChangeAspect="1"/>
          </p:cNvPicPr>
          <p:nvPr/>
        </p:nvPicPr>
        <p:blipFill>
          <a:blip r:embed="rId5"/>
          <a:stretch>
            <a:fillRect/>
          </a:stretch>
        </p:blipFill>
        <p:spPr>
          <a:xfrm>
            <a:off x="3127035" y="1663297"/>
            <a:ext cx="6980525" cy="4366638"/>
          </a:xfrm>
          <a:prstGeom prst="rect">
            <a:avLst/>
          </a:prstGeom>
        </p:spPr>
      </p:pic>
      <p:sp>
        <p:nvSpPr>
          <p:cNvPr id="4" name="Line 5">
            <a:extLst>
              <a:ext uri="{FF2B5EF4-FFF2-40B4-BE49-F238E27FC236}">
                <a16:creationId xmlns:a16="http://schemas.microsoft.com/office/drawing/2014/main" id="{BD07D581-8511-AB25-A685-75BD1454813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73930558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7A47-1A72-BF47-8593-33F591606B25}"/>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C3B21484-1842-BFF0-99D8-82F78A781B7A}"/>
              </a:ext>
            </a:extLst>
          </p:cNvPr>
          <p:cNvSpPr>
            <a:spLocks noChangeArrowheads="1"/>
          </p:cNvSpPr>
          <p:nvPr/>
        </p:nvSpPr>
        <p:spPr bwMode="auto">
          <a:xfrm>
            <a:off x="555471" y="400157"/>
            <a:ext cx="8896439"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 sz="2200" dirty="0">
                <a:latin typeface="Univers" panose="020B0503020202020204" pitchFamily="34" charset="0"/>
              </a:rPr>
              <a:t>Texto</a:t>
            </a:r>
            <a:r>
              <a:rPr lang="es-ES" sz="2200" dirty="0">
                <a:solidFill>
                  <a:srgbClr val="008080"/>
                </a:solidFill>
                <a:latin typeface="Univers" panose="020B0503020202020204" pitchFamily="34" charset="0"/>
              </a:rPr>
              <a:t> </a:t>
            </a:r>
            <a:r>
              <a:rPr lang="es-ES" sz="2200" dirty="0" err="1">
                <a:solidFill>
                  <a:srgbClr val="008080"/>
                </a:solidFill>
                <a:latin typeface="Univers" panose="020B0503020202020204" pitchFamily="34" charset="0"/>
              </a:rPr>
              <a:t>PrimitiveMesh</a:t>
            </a:r>
            <a:r>
              <a:rPr lang="es-ES" sz="2200" dirty="0">
                <a:solidFill>
                  <a:srgbClr val="008080"/>
                </a:solidFill>
                <a:latin typeface="Univers" panose="020B0503020202020204" pitchFamily="34" charset="0"/>
              </a:rPr>
              <a:t> </a:t>
            </a:r>
            <a:r>
              <a:rPr lang="es-ES" sz="2200" dirty="0">
                <a:latin typeface="Univers" panose="020B0503020202020204" pitchFamily="34" charset="0"/>
              </a:rPr>
              <a:t>(usa fuentes TTF/OTF)</a:t>
            </a:r>
            <a:endParaRPr lang="es-ES_tradnl" sz="2200" dirty="0">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lvl="1"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B5DEF329-9A2B-12AA-3E8B-7A3A15D69670}"/>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7E0C5219-47E6-025B-D4FE-F7ADE9C3EDF3}"/>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25</a:t>
            </a:fld>
            <a:endParaRPr lang="en-US" altLang="es-ES" sz="1400" dirty="0"/>
          </a:p>
        </p:txBody>
      </p:sp>
      <p:pic>
        <p:nvPicPr>
          <p:cNvPr id="11" name="Imagen 10">
            <a:extLst>
              <a:ext uri="{FF2B5EF4-FFF2-40B4-BE49-F238E27FC236}">
                <a16:creationId xmlns:a16="http://schemas.microsoft.com/office/drawing/2014/main" id="{A49FB624-DCE6-76C5-7EAC-9754339F2F1B}"/>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D518F0C1-14FE-F246-047A-560F9F7801B5}"/>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6" name="Imagen 5">
            <a:extLst>
              <a:ext uri="{FF2B5EF4-FFF2-40B4-BE49-F238E27FC236}">
                <a16:creationId xmlns:a16="http://schemas.microsoft.com/office/drawing/2014/main" id="{DE599201-78A6-FC16-91CF-D84A2463DDE1}"/>
              </a:ext>
            </a:extLst>
          </p:cNvPr>
          <p:cNvPicPr>
            <a:picLocks noChangeAspect="1"/>
          </p:cNvPicPr>
          <p:nvPr/>
        </p:nvPicPr>
        <p:blipFill>
          <a:blip r:embed="rId3"/>
          <a:stretch>
            <a:fillRect/>
          </a:stretch>
        </p:blipFill>
        <p:spPr>
          <a:xfrm>
            <a:off x="2468935" y="1518697"/>
            <a:ext cx="5349130" cy="5130919"/>
          </a:xfrm>
          <a:prstGeom prst="rect">
            <a:avLst/>
          </a:prstGeom>
        </p:spPr>
      </p:pic>
    </p:spTree>
    <p:extLst>
      <p:ext uri="{BB962C8B-B14F-4D97-AF65-F5344CB8AC3E}">
        <p14:creationId xmlns:p14="http://schemas.microsoft.com/office/powerpoint/2010/main" val="2277786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D1557-96E7-EEA9-23FE-CC247D4F58FA}"/>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10F49B8F-7628-461B-29A0-F1CD892DEDF1}"/>
              </a:ext>
            </a:extLst>
          </p:cNvPr>
          <p:cNvSpPr>
            <a:spLocks noChangeArrowheads="1"/>
          </p:cNvSpPr>
          <p:nvPr/>
        </p:nvSpPr>
        <p:spPr bwMode="auto">
          <a:xfrm>
            <a:off x="555472" y="418227"/>
            <a:ext cx="9021148" cy="243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Clase </a:t>
            </a:r>
            <a:r>
              <a:rPr lang="es-ES_tradnl" sz="2200" dirty="0" err="1">
                <a:solidFill>
                  <a:srgbClr val="008080"/>
                </a:solidFill>
                <a:latin typeface="Univers" panose="020B0503020202020204" pitchFamily="34" charset="0"/>
              </a:rPr>
              <a:t>SurfaceTool</a:t>
            </a:r>
            <a:r>
              <a:rPr lang="es-ES_tradnl" sz="2200" dirty="0">
                <a:latin typeface="Univers" panose="020B0503020202020204" pitchFamily="34" charset="0"/>
              </a:rPr>
              <a:t>. Permite crear mallas  a partir de vértices y definir características de éstas</a:t>
            </a:r>
          </a:p>
          <a:p>
            <a:pPr algn="just">
              <a:spcBef>
                <a:spcPct val="0"/>
              </a:spcBef>
              <a:buFont typeface="CommonBullets"/>
              <a:buChar char="!"/>
            </a:pPr>
            <a:endParaRPr lang="es-ES_tradnl"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Métodos:</a:t>
            </a:r>
          </a:p>
          <a:p>
            <a:pPr algn="just">
              <a:spcBef>
                <a:spcPct val="0"/>
              </a:spcBef>
              <a:buFont typeface="CommonBullets"/>
              <a:buChar char="!"/>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begin</a:t>
            </a:r>
            <a:r>
              <a:rPr lang="es-ES_tradnl" sz="2200" dirty="0">
                <a:latin typeface="Univers" panose="020B0503020202020204" pitchFamily="34" charset="0"/>
              </a:rPr>
              <a:t>(</a:t>
            </a:r>
            <a:r>
              <a:rPr lang="es-ES_tradnl" sz="2200" dirty="0" err="1">
                <a:latin typeface="Univers" panose="020B0503020202020204" pitchFamily="34" charset="0"/>
              </a:rPr>
              <a:t>tipo_primitiva</a:t>
            </a:r>
            <a:r>
              <a:rPr lang="es-ES_tradnl" sz="2200" dirty="0">
                <a:latin typeface="Univers" panose="020B0503020202020204" pitchFamily="34" charset="0"/>
              </a:rPr>
              <a:t>). </a:t>
            </a:r>
            <a:r>
              <a:rPr lang="es-ES_tradnl" sz="2200" dirty="0" err="1">
                <a:solidFill>
                  <a:srgbClr val="008080"/>
                </a:solidFill>
                <a:latin typeface="Univers" panose="020B0503020202020204" pitchFamily="34" charset="0"/>
              </a:rPr>
              <a:t>Mesh</a:t>
            </a:r>
            <a:r>
              <a:rPr lang="es-ES_tradnl" sz="2200" dirty="0">
                <a:solidFill>
                  <a:srgbClr val="008080"/>
                </a:solidFill>
                <a:latin typeface="Univers" panose="020B0503020202020204" pitchFamily="34" charset="0"/>
              </a:rPr>
              <a:t>.</a:t>
            </a:r>
            <a:r>
              <a:rPr lang="es-ES" sz="2200" dirty="0">
                <a:solidFill>
                  <a:srgbClr val="008080"/>
                </a:solidFill>
                <a:latin typeface="Univers" panose="020B0503020202020204" pitchFamily="34" charset="0"/>
              </a:rPr>
              <a:t>PRIMITIVE_POINTS, </a:t>
            </a:r>
            <a:r>
              <a:rPr lang="es-ES_tradnl" sz="2200" dirty="0" err="1">
                <a:solidFill>
                  <a:srgbClr val="008080"/>
                </a:solidFill>
                <a:latin typeface="Univers" panose="020B0503020202020204" pitchFamily="34" charset="0"/>
              </a:rPr>
              <a:t>Mesh</a:t>
            </a:r>
            <a:r>
              <a:rPr lang="es-ES_tradnl" sz="2200" dirty="0">
                <a:solidFill>
                  <a:srgbClr val="008080"/>
                </a:solidFill>
                <a:latin typeface="Univers" panose="020B0503020202020204" pitchFamily="34" charset="0"/>
              </a:rPr>
              <a:t>.</a:t>
            </a:r>
            <a:r>
              <a:rPr lang="es-ES" sz="2200" dirty="0">
                <a:solidFill>
                  <a:srgbClr val="008080"/>
                </a:solidFill>
                <a:latin typeface="Univers" panose="020B0503020202020204" pitchFamily="34" charset="0"/>
              </a:rPr>
              <a:t>PRIMITIVE_LINES, </a:t>
            </a:r>
            <a:r>
              <a:rPr lang="es-ES_tradnl" sz="2200" dirty="0" err="1">
                <a:solidFill>
                  <a:srgbClr val="008080"/>
                </a:solidFill>
                <a:latin typeface="Univers" panose="020B0503020202020204" pitchFamily="34" charset="0"/>
              </a:rPr>
              <a:t>Mesh</a:t>
            </a:r>
            <a:r>
              <a:rPr lang="es-ES_tradnl" sz="2200" dirty="0">
                <a:solidFill>
                  <a:srgbClr val="008080"/>
                </a:solidFill>
                <a:latin typeface="Univers" panose="020B0503020202020204" pitchFamily="34" charset="0"/>
              </a:rPr>
              <a:t>.</a:t>
            </a:r>
            <a:r>
              <a:rPr lang="es-ES" sz="2200" dirty="0">
                <a:solidFill>
                  <a:srgbClr val="008080"/>
                </a:solidFill>
                <a:latin typeface="Univers" panose="020B0503020202020204" pitchFamily="34" charset="0"/>
              </a:rPr>
              <a:t>PRIMITIVE_LINES_STRIP, </a:t>
            </a:r>
            <a:r>
              <a:rPr lang="es-ES_tradnl" sz="2200" dirty="0" err="1">
                <a:solidFill>
                  <a:srgbClr val="008080"/>
                </a:solidFill>
                <a:latin typeface="Univers" panose="020B0503020202020204" pitchFamily="34" charset="0"/>
              </a:rPr>
              <a:t>Mesh</a:t>
            </a:r>
            <a:r>
              <a:rPr lang="es-ES_tradnl" sz="2200" dirty="0">
                <a:solidFill>
                  <a:srgbClr val="008080"/>
                </a:solidFill>
                <a:latin typeface="Univers" panose="020B0503020202020204" pitchFamily="34" charset="0"/>
              </a:rPr>
              <a:t>.</a:t>
            </a:r>
            <a:r>
              <a:rPr lang="es-ES" sz="2200" dirty="0">
                <a:solidFill>
                  <a:srgbClr val="008080"/>
                </a:solidFill>
                <a:latin typeface="Univers" panose="020B0503020202020204" pitchFamily="34" charset="0"/>
              </a:rPr>
              <a:t>PRIMITIVE_TRIANGLE, </a:t>
            </a:r>
            <a:r>
              <a:rPr lang="es-ES_tradnl" sz="2200" dirty="0" err="1">
                <a:solidFill>
                  <a:srgbClr val="008080"/>
                </a:solidFill>
                <a:latin typeface="Univers" panose="020B0503020202020204" pitchFamily="34" charset="0"/>
              </a:rPr>
              <a:t>Mesh</a:t>
            </a:r>
            <a:r>
              <a:rPr lang="es-ES_tradnl" sz="2200" dirty="0">
                <a:solidFill>
                  <a:srgbClr val="008080"/>
                </a:solidFill>
                <a:latin typeface="Univers" panose="020B0503020202020204" pitchFamily="34" charset="0"/>
              </a:rPr>
              <a:t>.</a:t>
            </a:r>
            <a:r>
              <a:rPr lang="es-ES" sz="2200" dirty="0">
                <a:solidFill>
                  <a:srgbClr val="008080"/>
                </a:solidFill>
                <a:latin typeface="Univers" panose="020B0503020202020204" pitchFamily="34" charset="0"/>
              </a:rPr>
              <a:t>PRIMITIVE_TRIANGLE_STRIP</a:t>
            </a:r>
          </a:p>
          <a:p>
            <a:pPr marL="0" indent="0" algn="just">
              <a:spcBef>
                <a:spcPct val="0"/>
              </a:spcBef>
              <a:buNone/>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add_vertex</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(Vector3). Geometría de la malla</a:t>
            </a:r>
          </a:p>
          <a:p>
            <a:pPr marL="966788" lvl="1" indent="-342900">
              <a:spcBef>
                <a:spcPct val="0"/>
              </a:spcBef>
              <a:buFont typeface="Courier New" panose="02070309020205020404" pitchFamily="49" charset="0"/>
              <a:buChar char="o"/>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set_color</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(Color)</a:t>
            </a:r>
          </a:p>
          <a:p>
            <a:pPr marL="966788" lvl="1" indent="-342900">
              <a:spcBef>
                <a:spcPct val="0"/>
              </a:spcBef>
              <a:buFont typeface="Courier New" panose="02070309020205020404" pitchFamily="49" charset="0"/>
              <a:buChar char="o"/>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set_normal</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(Vector3D). Fijar la normal a un </a:t>
            </a:r>
            <a:r>
              <a:rPr lang="es-ES_tradnl" sz="2200" dirty="0" err="1">
                <a:latin typeface="Univers" panose="020B0503020202020204" pitchFamily="34" charset="0"/>
              </a:rPr>
              <a:t>vértica</a:t>
            </a:r>
            <a:endParaRPr lang="es-ES_tradnl"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generate_normals</a:t>
            </a:r>
            <a:r>
              <a:rPr lang="es-ES_tradnl" sz="2200" dirty="0">
                <a:latin typeface="Univers" panose="020B0503020202020204" pitchFamily="34" charset="0"/>
              </a:rPr>
              <a:t>(). Calcula las normales</a:t>
            </a:r>
          </a:p>
          <a:p>
            <a:pPr marL="966788" lvl="1" indent="-342900">
              <a:spcBef>
                <a:spcPct val="0"/>
              </a:spcBef>
              <a:buFont typeface="Courier New" panose="02070309020205020404" pitchFamily="49" charset="0"/>
              <a:buChar char="o"/>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set_uv</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(Vector2). Coordenadas de textura para un vértice</a:t>
            </a:r>
          </a:p>
          <a:p>
            <a:pPr marL="966788" lvl="1" indent="-342900">
              <a:spcBef>
                <a:spcPct val="0"/>
              </a:spcBef>
              <a:buFont typeface="Courier New" panose="02070309020205020404" pitchFamily="49" charset="0"/>
              <a:buChar char="o"/>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commit</a:t>
            </a:r>
            <a:r>
              <a:rPr lang="es-ES_tradnl" sz="2200" dirty="0">
                <a:latin typeface="Univers" panose="020B0503020202020204" pitchFamily="34" charset="0"/>
              </a:rPr>
              <a:t>(). Construye un </a:t>
            </a:r>
            <a:r>
              <a:rPr lang="es-ES_tradnl" sz="2200" dirty="0" err="1">
                <a:solidFill>
                  <a:srgbClr val="008080"/>
                </a:solidFill>
                <a:latin typeface="Univers" panose="020B0503020202020204" pitchFamily="34" charset="0"/>
              </a:rPr>
              <a:t>ArrayMesh</a:t>
            </a:r>
            <a:endParaRPr lang="es-ES"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 sz="2000" dirty="0">
              <a:solidFill>
                <a:srgbClr val="008080"/>
              </a:solidFill>
              <a:latin typeface="Univers" panose="020B0503020202020204" pitchFamily="34" charset="0"/>
            </a:endParaRPr>
          </a:p>
          <a:p>
            <a:pPr lvl="1">
              <a:spcBef>
                <a:spcPct val="0"/>
              </a:spcBef>
              <a:buNone/>
            </a:pPr>
            <a:endParaRPr lang="es-ES_tradnl" sz="2000" dirty="0">
              <a:solidFill>
                <a:srgbClr val="008080"/>
              </a:solidFill>
              <a:latin typeface="Univers" panose="020B0503020202020204" pitchFamily="34" charset="0"/>
            </a:endParaRPr>
          </a:p>
          <a:p>
            <a:pPr marL="0" indent="0" algn="just">
              <a:spcBef>
                <a:spcPct val="0"/>
              </a:spcBef>
              <a:buNone/>
            </a:pPr>
            <a:endParaRPr lang="es-ES_tradnl" sz="10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C538A1A7-3179-D548-BF41-121DF0216A33}"/>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30602BC5-0924-839E-517C-00A274C24616}"/>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26</a:t>
            </a:fld>
            <a:endParaRPr lang="en-US" altLang="es-ES" sz="1400" dirty="0"/>
          </a:p>
        </p:txBody>
      </p:sp>
      <p:pic>
        <p:nvPicPr>
          <p:cNvPr id="11" name="Imagen 10">
            <a:extLst>
              <a:ext uri="{FF2B5EF4-FFF2-40B4-BE49-F238E27FC236}">
                <a16:creationId xmlns:a16="http://schemas.microsoft.com/office/drawing/2014/main" id="{2F066A79-4802-CC91-978D-C287235B381E}"/>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627F355E-796D-B701-9373-3A24C3D17E7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631269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E8D5-3889-9988-D8AC-7E500CC19E56}"/>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0EE4C295-4EC5-B347-B354-D839EE2C7EB2}"/>
              </a:ext>
            </a:extLst>
          </p:cNvPr>
          <p:cNvSpPr>
            <a:spLocks noChangeArrowheads="1"/>
          </p:cNvSpPr>
          <p:nvPr/>
        </p:nvSpPr>
        <p:spPr bwMode="auto">
          <a:xfrm>
            <a:off x="555471" y="418227"/>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 de triángulos aislados (ejemplo octaedro)</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93F252A0-7CC8-A376-D505-EC4E3921EC1C}"/>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D5063A65-12A3-CDFF-6394-00045AAD3ED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27</a:t>
            </a:fld>
            <a:endParaRPr lang="en-US" altLang="es-ES" sz="1400" dirty="0"/>
          </a:p>
        </p:txBody>
      </p:sp>
      <p:pic>
        <p:nvPicPr>
          <p:cNvPr id="11" name="Imagen 10">
            <a:extLst>
              <a:ext uri="{FF2B5EF4-FFF2-40B4-BE49-F238E27FC236}">
                <a16:creationId xmlns:a16="http://schemas.microsoft.com/office/drawing/2014/main" id="{B413324A-1C09-10E2-6F2C-A20A302E2219}"/>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CuadroTexto 3">
            <a:extLst>
              <a:ext uri="{FF2B5EF4-FFF2-40B4-BE49-F238E27FC236}">
                <a16:creationId xmlns:a16="http://schemas.microsoft.com/office/drawing/2014/main" id="{1B8AC7B2-3D2C-0E8B-6D94-1DF89C4A9B69}"/>
              </a:ext>
            </a:extLst>
          </p:cNvPr>
          <p:cNvSpPr txBox="1"/>
          <p:nvPr/>
        </p:nvSpPr>
        <p:spPr>
          <a:xfrm>
            <a:off x="1809323" y="1815738"/>
            <a:ext cx="5238527" cy="5209118"/>
          </a:xfrm>
          <a:prstGeom prst="rect">
            <a:avLst/>
          </a:prstGeom>
          <a:noFill/>
          <a:ln w="15875">
            <a:noFill/>
          </a:ln>
        </p:spPr>
        <p:txBody>
          <a:bodyPr wrap="square" rtlCol="0">
            <a:spAutoFit/>
          </a:bodyPr>
          <a:lstStyle/>
          <a:p>
            <a:r>
              <a:rPr lang="es-ES" altLang="es-ES" sz="1850" dirty="0" err="1">
                <a:solidFill>
                  <a:srgbClr val="D60093"/>
                </a:solidFill>
                <a:latin typeface="Univers" panose="020B0503020202020204" pitchFamily="34" charset="0"/>
              </a:rPr>
              <a:t>extends</a:t>
            </a:r>
            <a:r>
              <a:rPr lang="es-ES" altLang="es-ES" sz="1850" dirty="0">
                <a:solidFill>
                  <a:srgbClr val="D60093"/>
                </a:solidFill>
                <a:latin typeface="Univers" panose="020B0503020202020204" pitchFamily="34" charset="0"/>
              </a:rPr>
              <a:t> Node3D  </a:t>
            </a:r>
            <a:r>
              <a:rPr lang="es-ES" altLang="es-ES" sz="1850" dirty="0">
                <a:solidFill>
                  <a:schemeClr val="bg2">
                    <a:lumMod val="75000"/>
                  </a:schemeClr>
                </a:solidFill>
                <a:latin typeface="Univers" panose="020B0503020202020204" pitchFamily="34" charset="0"/>
              </a:rPr>
              <a:t># se crea en un node_3D</a:t>
            </a:r>
          </a:p>
          <a:p>
            <a:r>
              <a:rPr lang="es-ES" altLang="es-ES" sz="1850" dirty="0">
                <a:solidFill>
                  <a:srgbClr val="D60093"/>
                </a:solidFill>
                <a:latin typeface="Univers" panose="020B0503020202020204" pitchFamily="34" charset="0"/>
              </a:rPr>
              <a:t>@export </a:t>
            </a:r>
            <a:r>
              <a:rPr lang="es-ES" altLang="es-ES" sz="1850" dirty="0" err="1">
                <a:solidFill>
                  <a:srgbClr val="D60093"/>
                </a:solidFill>
                <a:latin typeface="Univers" panose="020B0503020202020204" pitchFamily="34" charset="0"/>
              </a:rPr>
              <a:t>var</a:t>
            </a:r>
            <a:r>
              <a:rPr lang="es-ES" altLang="es-ES" sz="1850" dirty="0">
                <a:solidFill>
                  <a:srgbClr val="D60093"/>
                </a:solidFill>
                <a:latin typeface="Univers" panose="020B0503020202020204" pitchFamily="34" charset="0"/>
              </a:rPr>
              <a:t> </a:t>
            </a:r>
            <a:r>
              <a:rPr lang="es-ES" altLang="es-ES" sz="1850" dirty="0" err="1">
                <a:solidFill>
                  <a:srgbClr val="D60093"/>
                </a:solidFill>
                <a:latin typeface="Univers" panose="020B0503020202020204" pitchFamily="34" charset="0"/>
              </a:rPr>
              <a:t>v_superior</a:t>
            </a:r>
            <a:r>
              <a:rPr lang="es-ES" altLang="es-ES" sz="1850" dirty="0">
                <a:solidFill>
                  <a:srgbClr val="D60093"/>
                </a:solidFill>
                <a:latin typeface="Univers" panose="020B0503020202020204" pitchFamily="34" charset="0"/>
              </a:rPr>
              <a:t>: </a:t>
            </a:r>
            <a:r>
              <a:rPr lang="es-ES" altLang="es-ES" sz="1850" dirty="0" err="1">
                <a:solidFill>
                  <a:srgbClr val="D60093"/>
                </a:solidFill>
                <a:latin typeface="Univers" panose="020B0503020202020204" pitchFamily="34" charset="0"/>
              </a:rPr>
              <a:t>float</a:t>
            </a:r>
            <a:r>
              <a:rPr lang="es-ES" altLang="es-ES" sz="1850" dirty="0">
                <a:solidFill>
                  <a:srgbClr val="D60093"/>
                </a:solidFill>
                <a:latin typeface="Univers" panose="020B0503020202020204" pitchFamily="34" charset="0"/>
              </a:rPr>
              <a:t> =1.0</a:t>
            </a:r>
          </a:p>
          <a:p>
            <a:r>
              <a:rPr lang="es-ES" altLang="es-ES" sz="1850" dirty="0">
                <a:solidFill>
                  <a:srgbClr val="D60093"/>
                </a:solidFill>
                <a:latin typeface="Univers" panose="020B0503020202020204" pitchFamily="34" charset="0"/>
              </a:rPr>
              <a:t>@export </a:t>
            </a:r>
            <a:r>
              <a:rPr lang="es-ES" altLang="es-ES" sz="1850" dirty="0" err="1">
                <a:solidFill>
                  <a:srgbClr val="D60093"/>
                </a:solidFill>
                <a:latin typeface="Univers" panose="020B0503020202020204" pitchFamily="34" charset="0"/>
              </a:rPr>
              <a:t>var</a:t>
            </a:r>
            <a:r>
              <a:rPr lang="es-ES" altLang="es-ES" sz="1850" dirty="0">
                <a:solidFill>
                  <a:srgbClr val="D60093"/>
                </a:solidFill>
                <a:latin typeface="Univers" panose="020B0503020202020204" pitchFamily="34" charset="0"/>
              </a:rPr>
              <a:t> </a:t>
            </a:r>
            <a:r>
              <a:rPr lang="es-ES" altLang="es-ES" sz="1850" dirty="0" err="1">
                <a:solidFill>
                  <a:srgbClr val="D60093"/>
                </a:solidFill>
                <a:latin typeface="Univers" panose="020B0503020202020204" pitchFamily="34" charset="0"/>
              </a:rPr>
              <a:t>v_inferior</a:t>
            </a:r>
            <a:r>
              <a:rPr lang="es-ES" altLang="es-ES" sz="1850" dirty="0">
                <a:solidFill>
                  <a:srgbClr val="D60093"/>
                </a:solidFill>
                <a:latin typeface="Univers" panose="020B0503020202020204" pitchFamily="34" charset="0"/>
              </a:rPr>
              <a:t>: </a:t>
            </a:r>
            <a:r>
              <a:rPr lang="es-ES" altLang="es-ES" sz="1850" dirty="0" err="1">
                <a:solidFill>
                  <a:srgbClr val="D60093"/>
                </a:solidFill>
                <a:latin typeface="Univers" panose="020B0503020202020204" pitchFamily="34" charset="0"/>
              </a:rPr>
              <a:t>float</a:t>
            </a:r>
            <a:r>
              <a:rPr lang="es-ES" altLang="es-ES" sz="1850" dirty="0">
                <a:solidFill>
                  <a:srgbClr val="D60093"/>
                </a:solidFill>
                <a:latin typeface="Univers" panose="020B0503020202020204" pitchFamily="34" charset="0"/>
              </a:rPr>
              <a:t> =-1.0</a:t>
            </a:r>
          </a:p>
          <a:p>
            <a:r>
              <a:rPr lang="es-ES" altLang="es-ES" sz="1850" dirty="0">
                <a:solidFill>
                  <a:srgbClr val="D60093"/>
                </a:solidFill>
                <a:latin typeface="Univers" panose="020B0503020202020204" pitchFamily="34" charset="0"/>
              </a:rPr>
              <a:t>@export </a:t>
            </a:r>
            <a:r>
              <a:rPr lang="es-ES" altLang="es-ES" sz="1850" dirty="0" err="1">
                <a:solidFill>
                  <a:srgbClr val="D60093"/>
                </a:solidFill>
                <a:latin typeface="Univers" panose="020B0503020202020204" pitchFamily="34" charset="0"/>
              </a:rPr>
              <a:t>var</a:t>
            </a:r>
            <a:r>
              <a:rPr lang="es-ES" altLang="es-ES" sz="1850" dirty="0">
                <a:solidFill>
                  <a:srgbClr val="D60093"/>
                </a:solidFill>
                <a:latin typeface="Univers" panose="020B0503020202020204" pitchFamily="34" charset="0"/>
              </a:rPr>
              <a:t> lado: </a:t>
            </a:r>
            <a:r>
              <a:rPr lang="es-ES" altLang="es-ES" sz="1850" dirty="0" err="1">
                <a:solidFill>
                  <a:srgbClr val="D60093"/>
                </a:solidFill>
                <a:latin typeface="Univers" panose="020B0503020202020204" pitchFamily="34" charset="0"/>
              </a:rPr>
              <a:t>float</a:t>
            </a:r>
            <a:r>
              <a:rPr lang="es-ES" altLang="es-ES" sz="1850" dirty="0">
                <a:solidFill>
                  <a:srgbClr val="D60093"/>
                </a:solidFill>
                <a:latin typeface="Univers" panose="020B0503020202020204" pitchFamily="34" charset="0"/>
              </a:rPr>
              <a:t> =1.0</a:t>
            </a:r>
          </a:p>
          <a:p>
            <a:endParaRPr lang="es-ES" altLang="es-ES" sz="1850" dirty="0">
              <a:solidFill>
                <a:schemeClr val="bg2">
                  <a:lumMod val="75000"/>
                </a:schemeClr>
              </a:solidFill>
              <a:latin typeface="Univers" panose="020B0503020202020204" pitchFamily="34" charset="0"/>
            </a:endParaRPr>
          </a:p>
          <a:p>
            <a:r>
              <a:rPr lang="es-ES" altLang="es-ES" sz="1850" dirty="0" err="1">
                <a:solidFill>
                  <a:srgbClr val="D60093"/>
                </a:solidFill>
                <a:latin typeface="Univers" panose="020B0503020202020204" pitchFamily="34" charset="0"/>
              </a:rPr>
              <a:t>func</a:t>
            </a:r>
            <a:r>
              <a:rPr lang="es-ES" altLang="es-ES" sz="1850" dirty="0">
                <a:solidFill>
                  <a:srgbClr val="D60093"/>
                </a:solidFill>
                <a:latin typeface="Univers" panose="020B0503020202020204" pitchFamily="34" charset="0"/>
              </a:rPr>
              <a:t> _</a:t>
            </a:r>
            <a:r>
              <a:rPr lang="es-ES" altLang="es-ES" sz="1850" dirty="0" err="1">
                <a:solidFill>
                  <a:srgbClr val="D60093"/>
                </a:solidFill>
                <a:latin typeface="Univers" panose="020B0503020202020204" pitchFamily="34" charset="0"/>
              </a:rPr>
              <a:t>ready</a:t>
            </a:r>
            <a:r>
              <a:rPr lang="es-ES" altLang="es-ES" sz="1850" dirty="0">
                <a:solidFill>
                  <a:srgbClr val="D60093"/>
                </a:solidFill>
                <a:latin typeface="Univers" panose="020B0503020202020204" pitchFamily="34" charset="0"/>
              </a:rPr>
              <a:t>():</a:t>
            </a:r>
          </a:p>
          <a:p>
            <a:r>
              <a:rPr lang="es-ES" altLang="es-ES" sz="1850" dirty="0">
                <a:solidFill>
                  <a:schemeClr val="bg2">
                    <a:lumMod val="75000"/>
                  </a:schemeClr>
                </a:solidFill>
                <a:latin typeface="Univers" panose="020B0503020202020204" pitchFamily="34" charset="0"/>
              </a:rPr>
              <a:t>       </a:t>
            </a:r>
            <a:r>
              <a:rPr lang="es-ES" altLang="es-ES" sz="1850" b="1" dirty="0" err="1">
                <a:solidFill>
                  <a:srgbClr val="D60093"/>
                </a:solidFill>
                <a:latin typeface="Univers" panose="020B0503020202020204" pitchFamily="34" charset="0"/>
              </a:rPr>
              <a:t>var</a:t>
            </a:r>
            <a:r>
              <a:rPr lang="es-ES" altLang="es-ES" sz="1850" b="1" dirty="0">
                <a:solidFill>
                  <a:srgbClr val="D60093"/>
                </a:solidFill>
                <a:latin typeface="Univers" panose="020B0503020202020204" pitchFamily="34" charset="0"/>
              </a:rPr>
              <a:t> octaedro = MeshInstance3D.new()</a:t>
            </a:r>
          </a:p>
          <a:p>
            <a:r>
              <a:rPr lang="es-ES" altLang="es-ES" sz="1850" b="1" dirty="0">
                <a:solidFill>
                  <a:srgbClr val="D60093"/>
                </a:solidFill>
                <a:latin typeface="Univers" panose="020B0503020202020204" pitchFamily="34" charset="0"/>
              </a:rPr>
              <a:t>       </a:t>
            </a:r>
            <a:r>
              <a:rPr lang="es-ES" altLang="es-ES" sz="1850" b="1" dirty="0" err="1">
                <a:solidFill>
                  <a:srgbClr val="D60093"/>
                </a:solidFill>
                <a:latin typeface="Univers" panose="020B0503020202020204" pitchFamily="34" charset="0"/>
              </a:rPr>
              <a:t>var</a:t>
            </a:r>
            <a:r>
              <a:rPr lang="es-ES" altLang="es-ES" sz="1850" b="1" dirty="0">
                <a:solidFill>
                  <a:srgbClr val="D60093"/>
                </a:solidFill>
                <a:latin typeface="Univers" panose="020B0503020202020204" pitchFamily="34" charset="0"/>
              </a:rPr>
              <a:t> </a:t>
            </a:r>
            <a:r>
              <a:rPr lang="es-ES" altLang="es-ES" sz="1850" b="1" dirty="0" err="1">
                <a:solidFill>
                  <a:srgbClr val="D60093"/>
                </a:solidFill>
                <a:latin typeface="Univers" panose="020B0503020202020204" pitchFamily="34" charset="0"/>
              </a:rPr>
              <a:t>mesh</a:t>
            </a:r>
            <a:r>
              <a:rPr lang="es-ES" altLang="es-ES" sz="1850" b="1" dirty="0">
                <a:solidFill>
                  <a:srgbClr val="D60093"/>
                </a:solidFill>
                <a:latin typeface="Univers" panose="020B0503020202020204" pitchFamily="34" charset="0"/>
              </a:rPr>
              <a:t> = </a:t>
            </a:r>
            <a:r>
              <a:rPr lang="es-ES" altLang="es-ES" sz="1850" b="1" dirty="0" err="1">
                <a:solidFill>
                  <a:srgbClr val="D60093"/>
                </a:solidFill>
                <a:latin typeface="Univers" panose="020B0503020202020204" pitchFamily="34" charset="0"/>
              </a:rPr>
              <a:t>ArrayMesh.new</a:t>
            </a:r>
            <a:r>
              <a:rPr lang="es-ES" altLang="es-ES" sz="1850" b="1" dirty="0">
                <a:solidFill>
                  <a:srgbClr val="D60093"/>
                </a:solidFill>
                <a:latin typeface="Univers" panose="020B0503020202020204" pitchFamily="34" charset="0"/>
              </a:rPr>
              <a:t>()</a:t>
            </a:r>
          </a:p>
          <a:p>
            <a:r>
              <a:rPr lang="es-ES" altLang="es-ES" sz="1850" b="1" dirty="0">
                <a:solidFill>
                  <a:srgbClr val="D60093"/>
                </a:solidFill>
                <a:latin typeface="Univers" panose="020B0503020202020204" pitchFamily="34" charset="0"/>
              </a:rPr>
              <a:t>       </a:t>
            </a:r>
            <a:r>
              <a:rPr lang="es-ES" altLang="es-ES" sz="1850" b="1" dirty="0" err="1">
                <a:solidFill>
                  <a:srgbClr val="D60093"/>
                </a:solidFill>
                <a:latin typeface="Univers" panose="020B0503020202020204" pitchFamily="34" charset="0"/>
              </a:rPr>
              <a:t>var</a:t>
            </a:r>
            <a:r>
              <a:rPr lang="es-ES" altLang="es-ES" sz="1850" b="1" dirty="0">
                <a:solidFill>
                  <a:srgbClr val="D60093"/>
                </a:solidFill>
                <a:latin typeface="Univers" panose="020B0503020202020204" pitchFamily="34" charset="0"/>
              </a:rPr>
              <a:t> </a:t>
            </a:r>
            <a:r>
              <a:rPr lang="es-ES" altLang="es-ES" sz="1850" b="1" dirty="0" err="1">
                <a:solidFill>
                  <a:srgbClr val="D60093"/>
                </a:solidFill>
                <a:latin typeface="Univers" panose="020B0503020202020204" pitchFamily="34" charset="0"/>
              </a:rPr>
              <a:t>st</a:t>
            </a:r>
            <a:r>
              <a:rPr lang="es-ES" altLang="es-ES" sz="1850" b="1" dirty="0">
                <a:solidFill>
                  <a:srgbClr val="D60093"/>
                </a:solidFill>
                <a:latin typeface="Univers" panose="020B0503020202020204" pitchFamily="34" charset="0"/>
              </a:rPr>
              <a:t> = </a:t>
            </a:r>
            <a:r>
              <a:rPr lang="es-ES" altLang="es-ES" sz="1850" b="1" dirty="0" err="1">
                <a:solidFill>
                  <a:srgbClr val="D60093"/>
                </a:solidFill>
                <a:latin typeface="Univers" panose="020B0503020202020204" pitchFamily="34" charset="0"/>
              </a:rPr>
              <a:t>SurfaceTool.new</a:t>
            </a:r>
            <a:r>
              <a:rPr lang="es-ES" altLang="es-ES" sz="1850" b="1" dirty="0">
                <a:solidFill>
                  <a:srgbClr val="D60093"/>
                </a:solidFill>
                <a:latin typeface="Univers" panose="020B0503020202020204" pitchFamily="34" charset="0"/>
              </a:rPr>
              <a:t>()</a:t>
            </a:r>
          </a:p>
          <a:p>
            <a:endParaRPr lang="es-ES" altLang="es-ES" sz="1850" dirty="0">
              <a:solidFill>
                <a:srgbClr val="D60093"/>
              </a:solidFill>
              <a:latin typeface="Univers" panose="020B0503020202020204" pitchFamily="34" charset="0"/>
            </a:endParaRPr>
          </a:p>
          <a:p>
            <a:r>
              <a:rPr lang="es-ES" altLang="es-ES" sz="1850" dirty="0">
                <a:solidFill>
                  <a:schemeClr val="bg2">
                    <a:lumMod val="75000"/>
                  </a:schemeClr>
                </a:solidFill>
                <a:latin typeface="Univers" panose="020B0503020202020204" pitchFamily="34" charset="0"/>
              </a:rPr>
              <a:t>       # Coordenadas de la figura </a:t>
            </a:r>
          </a:p>
          <a:p>
            <a:r>
              <a:rPr lang="es-ES" altLang="es-ES" sz="1850" b="1" dirty="0">
                <a:solidFill>
                  <a:schemeClr val="bg2">
                    <a:lumMod val="75000"/>
                  </a:schemeClr>
                </a:solidFill>
                <a:latin typeface="Univers" panose="020B0503020202020204" pitchFamily="34" charset="0"/>
              </a:rPr>
              <a:t>       </a:t>
            </a:r>
            <a:r>
              <a:rPr lang="es-ES" altLang="es-ES" sz="1850" b="1" dirty="0" err="1">
                <a:solidFill>
                  <a:srgbClr val="D60093"/>
                </a:solidFill>
                <a:latin typeface="Univers" panose="020B0503020202020204" pitchFamily="34" charset="0"/>
              </a:rPr>
              <a:t>var</a:t>
            </a:r>
            <a:r>
              <a:rPr lang="es-ES" altLang="es-ES" sz="1850" b="1" dirty="0">
                <a:solidFill>
                  <a:srgbClr val="D60093"/>
                </a:solidFill>
                <a:latin typeface="Univers" panose="020B0503020202020204" pitchFamily="34" charset="0"/>
              </a:rPr>
              <a:t> p1 = Vector3(-lado/2.0, 0, -lado/2.0)   </a:t>
            </a:r>
          </a:p>
          <a:p>
            <a:r>
              <a:rPr lang="es-ES" altLang="es-ES" sz="1850" b="1" dirty="0">
                <a:solidFill>
                  <a:srgbClr val="D60093"/>
                </a:solidFill>
                <a:latin typeface="Univers" panose="020B0503020202020204" pitchFamily="34" charset="0"/>
              </a:rPr>
              <a:t>       </a:t>
            </a:r>
            <a:r>
              <a:rPr lang="es-ES" altLang="es-ES" sz="1850" b="1" dirty="0" err="1">
                <a:solidFill>
                  <a:srgbClr val="D60093"/>
                </a:solidFill>
                <a:latin typeface="Univers" panose="020B0503020202020204" pitchFamily="34" charset="0"/>
              </a:rPr>
              <a:t>var</a:t>
            </a:r>
            <a:r>
              <a:rPr lang="es-ES" altLang="es-ES" sz="1850" b="1" dirty="0">
                <a:solidFill>
                  <a:srgbClr val="D60093"/>
                </a:solidFill>
                <a:latin typeface="Univers" panose="020B0503020202020204" pitchFamily="34" charset="0"/>
              </a:rPr>
              <a:t> p2 = Vector3( lado/2.0, 0, -lado/2.0)</a:t>
            </a:r>
          </a:p>
          <a:p>
            <a:r>
              <a:rPr lang="es-ES" altLang="es-ES" sz="1850" b="1" dirty="0">
                <a:solidFill>
                  <a:srgbClr val="D60093"/>
                </a:solidFill>
                <a:latin typeface="Univers" panose="020B0503020202020204" pitchFamily="34" charset="0"/>
              </a:rPr>
              <a:t>       </a:t>
            </a:r>
            <a:r>
              <a:rPr lang="es-ES" altLang="es-ES" sz="1850" b="1" dirty="0" err="1">
                <a:solidFill>
                  <a:srgbClr val="D60093"/>
                </a:solidFill>
                <a:latin typeface="Univers" panose="020B0503020202020204" pitchFamily="34" charset="0"/>
              </a:rPr>
              <a:t>var</a:t>
            </a:r>
            <a:r>
              <a:rPr lang="es-ES" altLang="es-ES" sz="1850" b="1" dirty="0">
                <a:solidFill>
                  <a:srgbClr val="D60093"/>
                </a:solidFill>
                <a:latin typeface="Univers" panose="020B0503020202020204" pitchFamily="34" charset="0"/>
              </a:rPr>
              <a:t> p3 = Vector3( lado/2.0, 0, lado/2.0)</a:t>
            </a:r>
          </a:p>
          <a:p>
            <a:r>
              <a:rPr lang="es-ES" altLang="es-ES" sz="1850" b="1" dirty="0">
                <a:solidFill>
                  <a:srgbClr val="D60093"/>
                </a:solidFill>
                <a:latin typeface="Univers" panose="020B0503020202020204" pitchFamily="34" charset="0"/>
              </a:rPr>
              <a:t>       </a:t>
            </a:r>
            <a:r>
              <a:rPr lang="es-ES" altLang="es-ES" sz="1850" b="1" dirty="0" err="1">
                <a:solidFill>
                  <a:srgbClr val="D60093"/>
                </a:solidFill>
                <a:latin typeface="Univers" panose="020B0503020202020204" pitchFamily="34" charset="0"/>
              </a:rPr>
              <a:t>var</a:t>
            </a:r>
            <a:r>
              <a:rPr lang="es-ES" altLang="es-ES" sz="1850" b="1" dirty="0">
                <a:solidFill>
                  <a:srgbClr val="D60093"/>
                </a:solidFill>
                <a:latin typeface="Univers" panose="020B0503020202020204" pitchFamily="34" charset="0"/>
              </a:rPr>
              <a:t> p4 = Vector3(-lado/2.0, 0, lado/2.0)</a:t>
            </a:r>
          </a:p>
          <a:p>
            <a:r>
              <a:rPr lang="es-ES" altLang="es-ES" sz="1850" b="1" dirty="0">
                <a:solidFill>
                  <a:srgbClr val="D60093"/>
                </a:solidFill>
                <a:latin typeface="Univers" panose="020B0503020202020204" pitchFamily="34" charset="0"/>
              </a:rPr>
              <a:t>       </a:t>
            </a:r>
            <a:r>
              <a:rPr lang="es-ES" altLang="es-ES" sz="1850" b="1" dirty="0" err="1">
                <a:solidFill>
                  <a:srgbClr val="D60093"/>
                </a:solidFill>
                <a:latin typeface="Univers" panose="020B0503020202020204" pitchFamily="34" charset="0"/>
              </a:rPr>
              <a:t>var</a:t>
            </a:r>
            <a:r>
              <a:rPr lang="es-ES" altLang="es-ES" sz="1850" b="1" dirty="0">
                <a:solidFill>
                  <a:srgbClr val="D60093"/>
                </a:solidFill>
                <a:latin typeface="Univers" panose="020B0503020202020204" pitchFamily="34" charset="0"/>
              </a:rPr>
              <a:t> p5 = Vector3(0, </a:t>
            </a:r>
            <a:r>
              <a:rPr lang="es-ES" altLang="es-ES" sz="1850" b="1" dirty="0" err="1">
                <a:solidFill>
                  <a:srgbClr val="D60093"/>
                </a:solidFill>
                <a:latin typeface="Univers" panose="020B0503020202020204" pitchFamily="34" charset="0"/>
              </a:rPr>
              <a:t>v_superior</a:t>
            </a:r>
            <a:r>
              <a:rPr lang="es-ES" altLang="es-ES" sz="1850" b="1" dirty="0">
                <a:solidFill>
                  <a:srgbClr val="D60093"/>
                </a:solidFill>
                <a:latin typeface="Univers" panose="020B0503020202020204" pitchFamily="34" charset="0"/>
              </a:rPr>
              <a:t>, 0) </a:t>
            </a:r>
          </a:p>
          <a:p>
            <a:r>
              <a:rPr lang="es-ES" altLang="es-ES" sz="1850" b="1" dirty="0">
                <a:solidFill>
                  <a:srgbClr val="D60093"/>
                </a:solidFill>
                <a:latin typeface="Univers" panose="020B0503020202020204" pitchFamily="34" charset="0"/>
              </a:rPr>
              <a:t>       </a:t>
            </a:r>
            <a:r>
              <a:rPr lang="es-ES" altLang="es-ES" sz="1850" b="1" dirty="0" err="1">
                <a:solidFill>
                  <a:srgbClr val="D60093"/>
                </a:solidFill>
                <a:latin typeface="Univers" panose="020B0503020202020204" pitchFamily="34" charset="0"/>
              </a:rPr>
              <a:t>var</a:t>
            </a:r>
            <a:r>
              <a:rPr lang="es-ES" altLang="es-ES" sz="1850" b="1" dirty="0">
                <a:solidFill>
                  <a:srgbClr val="D60093"/>
                </a:solidFill>
                <a:latin typeface="Univers" panose="020B0503020202020204" pitchFamily="34" charset="0"/>
              </a:rPr>
              <a:t> p6 = Vector3(0, </a:t>
            </a:r>
            <a:r>
              <a:rPr lang="es-ES" altLang="es-ES" sz="1850" b="1" dirty="0" err="1">
                <a:solidFill>
                  <a:srgbClr val="D60093"/>
                </a:solidFill>
                <a:latin typeface="Univers" panose="020B0503020202020204" pitchFamily="34" charset="0"/>
              </a:rPr>
              <a:t>v_inferior</a:t>
            </a:r>
            <a:r>
              <a:rPr lang="es-ES" altLang="es-ES" sz="1850" b="1" dirty="0">
                <a:solidFill>
                  <a:srgbClr val="D60093"/>
                </a:solidFill>
                <a:latin typeface="Univers" panose="020B0503020202020204" pitchFamily="34" charset="0"/>
              </a:rPr>
              <a:t>, 0) </a:t>
            </a:r>
          </a:p>
          <a:p>
            <a:r>
              <a:rPr lang="es-ES" altLang="es-ES" sz="1800" dirty="0">
                <a:solidFill>
                  <a:schemeClr val="bg2">
                    <a:lumMod val="75000"/>
                  </a:schemeClr>
                </a:solidFill>
                <a:latin typeface="Univers" panose="020B0503020202020204" pitchFamily="34" charset="0"/>
              </a:rPr>
              <a:t>	</a:t>
            </a:r>
          </a:p>
        </p:txBody>
      </p:sp>
      <p:pic>
        <p:nvPicPr>
          <p:cNvPr id="7" name="Imagen 6">
            <a:extLst>
              <a:ext uri="{FF2B5EF4-FFF2-40B4-BE49-F238E27FC236}">
                <a16:creationId xmlns:a16="http://schemas.microsoft.com/office/drawing/2014/main" id="{8C94750D-FE57-D08A-5587-7497D2A67D61}"/>
              </a:ext>
            </a:extLst>
          </p:cNvPr>
          <p:cNvPicPr>
            <a:picLocks noChangeAspect="1"/>
          </p:cNvPicPr>
          <p:nvPr/>
        </p:nvPicPr>
        <p:blipFill>
          <a:blip r:embed="rId3"/>
          <a:stretch>
            <a:fillRect/>
          </a:stretch>
        </p:blipFill>
        <p:spPr>
          <a:xfrm>
            <a:off x="7281509" y="2685433"/>
            <a:ext cx="2756363" cy="2961741"/>
          </a:xfrm>
          <a:prstGeom prst="rect">
            <a:avLst/>
          </a:prstGeom>
        </p:spPr>
      </p:pic>
      <p:sp>
        <p:nvSpPr>
          <p:cNvPr id="5" name="Line 5">
            <a:extLst>
              <a:ext uri="{FF2B5EF4-FFF2-40B4-BE49-F238E27FC236}">
                <a16:creationId xmlns:a16="http://schemas.microsoft.com/office/drawing/2014/main" id="{5E0E8B9F-1C7B-3471-D615-38945B26A5CD}"/>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391480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5B9D8-8DE6-9DEF-6EFC-FC2B25F1D381}"/>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F61445D4-214E-7890-8349-628F6B158FC9}"/>
              </a:ext>
            </a:extLst>
          </p:cNvPr>
          <p:cNvSpPr>
            <a:spLocks noChangeArrowheads="1"/>
          </p:cNvSpPr>
          <p:nvPr/>
        </p:nvSpPr>
        <p:spPr bwMode="auto">
          <a:xfrm>
            <a:off x="555471" y="418227"/>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 de triángulos aislados (ejemplo octaedro, continuación)</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73A7C648-4904-F3CA-3D8D-1BBC7E6E6D6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643053CF-66BD-9E4D-03F0-49ABBA7BF2C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28</a:t>
            </a:fld>
            <a:endParaRPr lang="en-US" altLang="es-ES" sz="1400" dirty="0"/>
          </a:p>
        </p:txBody>
      </p:sp>
      <p:pic>
        <p:nvPicPr>
          <p:cNvPr id="11" name="Imagen 10">
            <a:extLst>
              <a:ext uri="{FF2B5EF4-FFF2-40B4-BE49-F238E27FC236}">
                <a16:creationId xmlns:a16="http://schemas.microsoft.com/office/drawing/2014/main" id="{CD7A7F6A-1F49-C5E7-330D-2BB5FD74091F}"/>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CuadroTexto 3">
            <a:extLst>
              <a:ext uri="{FF2B5EF4-FFF2-40B4-BE49-F238E27FC236}">
                <a16:creationId xmlns:a16="http://schemas.microsoft.com/office/drawing/2014/main" id="{2ED2D3AA-19EE-2FC0-FB40-0BEF8C89ED6C}"/>
              </a:ext>
            </a:extLst>
          </p:cNvPr>
          <p:cNvSpPr txBox="1"/>
          <p:nvPr/>
        </p:nvSpPr>
        <p:spPr>
          <a:xfrm>
            <a:off x="555471" y="1646214"/>
            <a:ext cx="4591477" cy="5232202"/>
          </a:xfrm>
          <a:prstGeom prst="rect">
            <a:avLst/>
          </a:prstGeom>
          <a:noFill/>
          <a:ln w="15875">
            <a:noFill/>
          </a:ln>
        </p:spPr>
        <p:txBody>
          <a:bodyPr wrap="square" rtlCol="0">
            <a:spAutoFit/>
          </a:bodyPr>
          <a:lstStyle/>
          <a:p>
            <a:r>
              <a:rPr lang="es-ES" altLang="es-ES" sz="1670" dirty="0" err="1">
                <a:solidFill>
                  <a:srgbClr val="D60093"/>
                </a:solidFill>
                <a:latin typeface="Univers" panose="020B0503020202020204" pitchFamily="34" charset="0"/>
              </a:rPr>
              <a:t>func</a:t>
            </a:r>
            <a:r>
              <a:rPr lang="es-ES" altLang="es-ES" sz="1670" dirty="0">
                <a:solidFill>
                  <a:srgbClr val="D60093"/>
                </a:solidFill>
                <a:latin typeface="Univers" panose="020B0503020202020204" pitchFamily="34" charset="0"/>
              </a:rPr>
              <a:t> _</a:t>
            </a:r>
            <a:r>
              <a:rPr lang="es-ES" altLang="es-ES" sz="1670" dirty="0" err="1">
                <a:solidFill>
                  <a:srgbClr val="D60093"/>
                </a:solidFill>
                <a:latin typeface="Univers" panose="020B0503020202020204" pitchFamily="34" charset="0"/>
              </a:rPr>
              <a:t>ready</a:t>
            </a:r>
            <a:r>
              <a:rPr lang="es-ES" altLang="es-ES" sz="1670" dirty="0">
                <a:solidFill>
                  <a:srgbClr val="D60093"/>
                </a:solidFill>
                <a:latin typeface="Univers" panose="020B0503020202020204" pitchFamily="34" charset="0"/>
              </a:rPr>
              <a:t>():</a:t>
            </a:r>
          </a:p>
          <a:p>
            <a:r>
              <a:rPr lang="es-ES" altLang="es-ES" sz="1670" dirty="0">
                <a:solidFill>
                  <a:srgbClr val="D60093"/>
                </a:solidFill>
                <a:latin typeface="Univers" panose="020B0503020202020204" pitchFamily="34" charset="0"/>
              </a:rPr>
              <a:t>        …</a:t>
            </a:r>
          </a:p>
          <a:p>
            <a:r>
              <a:rPr lang="es-ES" altLang="es-ES" sz="1670" dirty="0">
                <a:solidFill>
                  <a:srgbClr val="D60093"/>
                </a:solidFill>
                <a:latin typeface="Univers" panose="020B0503020202020204" pitchFamily="34" charset="0"/>
              </a:rPr>
              <a:t>        </a:t>
            </a:r>
            <a:r>
              <a:rPr lang="es-ES" altLang="es-ES" sz="1670" dirty="0">
                <a:solidFill>
                  <a:schemeClr val="bg2">
                    <a:lumMod val="75000"/>
                  </a:schemeClr>
                </a:solidFill>
                <a:latin typeface="Univers" panose="020B0503020202020204" pitchFamily="34" charset="0"/>
              </a:rPr>
              <a:t># se indica triángulos sólidos</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st.begin</a:t>
            </a:r>
            <a:r>
              <a:rPr lang="es-ES" altLang="es-ES" sz="1670" dirty="0">
                <a:solidFill>
                  <a:srgbClr val="D60093"/>
                </a:solidFill>
                <a:latin typeface="Univers" panose="020B0503020202020204" pitchFamily="34" charset="0"/>
              </a:rPr>
              <a:t>(</a:t>
            </a:r>
            <a:r>
              <a:rPr lang="es-ES" altLang="es-ES" sz="1670" dirty="0" err="1">
                <a:solidFill>
                  <a:srgbClr val="D60093"/>
                </a:solidFill>
                <a:latin typeface="Univers" panose="020B0503020202020204" pitchFamily="34" charset="0"/>
              </a:rPr>
              <a:t>Mesh.PRIMITIVE_TRIANGLES</a:t>
            </a:r>
            <a:r>
              <a:rPr lang="es-ES" altLang="es-ES" sz="1670" dirty="0">
                <a:solidFill>
                  <a:srgbClr val="D60093"/>
                </a:solidFill>
                <a:latin typeface="Univers" panose="020B0503020202020204" pitchFamily="34" charset="0"/>
              </a:rPr>
              <a:t>)</a:t>
            </a:r>
          </a:p>
          <a:p>
            <a:r>
              <a:rPr lang="es-ES" altLang="es-ES" sz="1670" dirty="0">
                <a:solidFill>
                  <a:schemeClr val="bg2">
                    <a:lumMod val="75000"/>
                  </a:schemeClr>
                </a:solidFill>
                <a:latin typeface="Univers" panose="020B0503020202020204" pitchFamily="34" charset="0"/>
              </a:rPr>
              <a:t>        # parte superior</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(p1)</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(p2)</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(p5)</a:t>
            </a:r>
          </a:p>
          <a:p>
            <a:r>
              <a:rPr lang="es-ES" altLang="es-ES" sz="1670" dirty="0">
                <a:solidFill>
                  <a:srgbClr val="D60093"/>
                </a:solidFill>
                <a:latin typeface="Univers" panose="020B0503020202020204" pitchFamily="34" charset="0"/>
              </a:rPr>
              <a:t>	</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(p2)</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(p3)</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(p5)</a:t>
            </a:r>
          </a:p>
          <a:p>
            <a:r>
              <a:rPr lang="es-ES" altLang="es-ES" sz="1670" dirty="0">
                <a:solidFill>
                  <a:srgbClr val="D60093"/>
                </a:solidFill>
                <a:latin typeface="Univers" panose="020B0503020202020204" pitchFamily="34" charset="0"/>
              </a:rPr>
              <a:t>	</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(p3)</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(p4)</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(p5)</a:t>
            </a:r>
          </a:p>
          <a:p>
            <a:r>
              <a:rPr lang="es-ES" altLang="es-ES" sz="1670" dirty="0">
                <a:solidFill>
                  <a:srgbClr val="D60093"/>
                </a:solidFill>
                <a:latin typeface="Univers" panose="020B0503020202020204" pitchFamily="34" charset="0"/>
              </a:rPr>
              <a:t>	</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(p4)</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(p1)</a:t>
            </a:r>
          </a:p>
          <a:p>
            <a:r>
              <a:rPr lang="es-ES" altLang="es-ES" sz="1670" dirty="0">
                <a:solidFill>
                  <a:srgbClr val="D60093"/>
                </a:solidFill>
                <a:latin typeface="Univers" panose="020B0503020202020204" pitchFamily="34" charset="0"/>
              </a:rPr>
              <a:t>         </a:t>
            </a:r>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(p5)</a:t>
            </a:r>
          </a:p>
        </p:txBody>
      </p:sp>
      <p:sp>
        <p:nvSpPr>
          <p:cNvPr id="5" name="CuadroTexto 4">
            <a:extLst>
              <a:ext uri="{FF2B5EF4-FFF2-40B4-BE49-F238E27FC236}">
                <a16:creationId xmlns:a16="http://schemas.microsoft.com/office/drawing/2014/main" id="{28B9798A-DEC3-B87F-89BD-96818C065CE4}"/>
              </a:ext>
            </a:extLst>
          </p:cNvPr>
          <p:cNvSpPr txBox="1"/>
          <p:nvPr/>
        </p:nvSpPr>
        <p:spPr>
          <a:xfrm>
            <a:off x="6536382" y="1531538"/>
            <a:ext cx="3118842" cy="5232202"/>
          </a:xfrm>
          <a:prstGeom prst="rect">
            <a:avLst/>
          </a:prstGeom>
          <a:noFill/>
          <a:ln w="15875">
            <a:noFill/>
          </a:ln>
        </p:spPr>
        <p:txBody>
          <a:bodyPr wrap="square" rtlCol="0">
            <a:spAutoFit/>
          </a:bodyPr>
          <a:lstStyle/>
          <a:p>
            <a:r>
              <a:rPr lang="es-ES" altLang="es-ES" sz="1670" dirty="0">
                <a:solidFill>
                  <a:schemeClr val="bg2">
                    <a:lumMod val="75000"/>
                  </a:schemeClr>
                </a:solidFill>
                <a:latin typeface="Univers" panose="020B0503020202020204" pitchFamily="34" charset="0"/>
              </a:rPr>
              <a:t># parte inferior</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(p2)</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(p1)</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(p6)</a:t>
            </a:r>
          </a:p>
          <a:p>
            <a:r>
              <a:rPr lang="es-ES" altLang="es-ES" sz="1670" dirty="0">
                <a:solidFill>
                  <a:srgbClr val="D60093"/>
                </a:solidFill>
                <a:latin typeface="Univers" panose="020B0503020202020204" pitchFamily="34" charset="0"/>
              </a:rPr>
              <a:t>	</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(p3)</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(p2)</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(p6)</a:t>
            </a:r>
          </a:p>
          <a:p>
            <a:r>
              <a:rPr lang="es-ES" altLang="es-ES" sz="1670" dirty="0">
                <a:solidFill>
                  <a:srgbClr val="D60093"/>
                </a:solidFill>
                <a:latin typeface="Univers" panose="020B0503020202020204" pitchFamily="34" charset="0"/>
              </a:rPr>
              <a:t>	</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(p4)</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(p3)</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(p6)</a:t>
            </a:r>
          </a:p>
          <a:p>
            <a:r>
              <a:rPr lang="es-ES" altLang="es-ES" sz="1670" dirty="0">
                <a:solidFill>
                  <a:srgbClr val="D60093"/>
                </a:solidFill>
                <a:latin typeface="Univers" panose="020B0503020202020204" pitchFamily="34" charset="0"/>
              </a:rPr>
              <a:t>	</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(p1)</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(p4)</a:t>
            </a:r>
          </a:p>
          <a:p>
            <a:r>
              <a:rPr lang="es-ES" altLang="es-ES" sz="1670" dirty="0" err="1">
                <a:solidFill>
                  <a:srgbClr val="D60093"/>
                </a:solidFill>
                <a:latin typeface="Univers" panose="020B0503020202020204" pitchFamily="34" charset="0"/>
              </a:rPr>
              <a:t>st.add_vertex</a:t>
            </a:r>
            <a:r>
              <a:rPr lang="es-ES" altLang="es-ES" sz="1670" dirty="0">
                <a:solidFill>
                  <a:srgbClr val="D60093"/>
                </a:solidFill>
                <a:latin typeface="Univers" panose="020B0503020202020204" pitchFamily="34" charset="0"/>
              </a:rPr>
              <a:t>(p6)</a:t>
            </a:r>
          </a:p>
          <a:p>
            <a:r>
              <a:rPr lang="es-ES" altLang="es-ES" sz="1670" dirty="0">
                <a:solidFill>
                  <a:srgbClr val="D60093"/>
                </a:solidFill>
                <a:latin typeface="Univers" panose="020B0503020202020204" pitchFamily="34" charset="0"/>
              </a:rPr>
              <a:t>	</a:t>
            </a:r>
          </a:p>
          <a:p>
            <a:r>
              <a:rPr lang="es-ES" altLang="es-ES" sz="1670" b="1" dirty="0" err="1">
                <a:solidFill>
                  <a:srgbClr val="D60093"/>
                </a:solidFill>
                <a:latin typeface="Univers" panose="020B0503020202020204" pitchFamily="34" charset="0"/>
              </a:rPr>
              <a:t>st.commit</a:t>
            </a:r>
            <a:r>
              <a:rPr lang="es-ES" altLang="es-ES" sz="1670" b="1" dirty="0">
                <a:solidFill>
                  <a:srgbClr val="D60093"/>
                </a:solidFill>
                <a:latin typeface="Univers" panose="020B0503020202020204" pitchFamily="34" charset="0"/>
              </a:rPr>
              <a:t>(</a:t>
            </a:r>
            <a:r>
              <a:rPr lang="es-ES" altLang="es-ES" sz="1670" b="1" dirty="0" err="1">
                <a:solidFill>
                  <a:srgbClr val="D60093"/>
                </a:solidFill>
                <a:latin typeface="Univers" panose="020B0503020202020204" pitchFamily="34" charset="0"/>
              </a:rPr>
              <a:t>mesh</a:t>
            </a:r>
            <a:r>
              <a:rPr lang="es-ES" altLang="es-ES" sz="1670" b="1" dirty="0">
                <a:solidFill>
                  <a:srgbClr val="D60093"/>
                </a:solidFill>
                <a:latin typeface="Univers" panose="020B0503020202020204" pitchFamily="34" charset="0"/>
              </a:rPr>
              <a:t>)</a:t>
            </a:r>
          </a:p>
          <a:p>
            <a:r>
              <a:rPr lang="es-ES" altLang="es-ES" sz="1670" b="1" dirty="0" err="1">
                <a:solidFill>
                  <a:srgbClr val="D60093"/>
                </a:solidFill>
                <a:latin typeface="Univers" panose="020B0503020202020204" pitchFamily="34" charset="0"/>
              </a:rPr>
              <a:t>octaedro.mesh</a:t>
            </a:r>
            <a:r>
              <a:rPr lang="es-ES" altLang="es-ES" sz="1670" b="1" dirty="0">
                <a:solidFill>
                  <a:srgbClr val="D60093"/>
                </a:solidFill>
                <a:latin typeface="Univers" panose="020B0503020202020204" pitchFamily="34" charset="0"/>
              </a:rPr>
              <a:t> = </a:t>
            </a:r>
            <a:r>
              <a:rPr lang="es-ES" altLang="es-ES" sz="1670" b="1" dirty="0" err="1">
                <a:solidFill>
                  <a:srgbClr val="D60093"/>
                </a:solidFill>
                <a:latin typeface="Univers" panose="020B0503020202020204" pitchFamily="34" charset="0"/>
              </a:rPr>
              <a:t>mesh</a:t>
            </a:r>
            <a:endParaRPr lang="es-ES" altLang="es-ES" sz="1670" b="1" dirty="0">
              <a:solidFill>
                <a:srgbClr val="D60093"/>
              </a:solidFill>
              <a:latin typeface="Univers" panose="020B0503020202020204" pitchFamily="34" charset="0"/>
            </a:endParaRPr>
          </a:p>
          <a:p>
            <a:r>
              <a:rPr lang="es-ES" altLang="es-ES" sz="1670" b="1" dirty="0" err="1">
                <a:solidFill>
                  <a:srgbClr val="D60093"/>
                </a:solidFill>
                <a:latin typeface="Univers" panose="020B0503020202020204" pitchFamily="34" charset="0"/>
              </a:rPr>
              <a:t>add_child</a:t>
            </a:r>
            <a:r>
              <a:rPr lang="es-ES" altLang="es-ES" sz="1670" b="1" dirty="0">
                <a:solidFill>
                  <a:srgbClr val="D60093"/>
                </a:solidFill>
                <a:latin typeface="Univers" panose="020B0503020202020204" pitchFamily="34" charset="0"/>
              </a:rPr>
              <a:t>(octaedro)</a:t>
            </a:r>
            <a:r>
              <a:rPr lang="es-ES" altLang="es-ES" sz="1670" dirty="0">
                <a:solidFill>
                  <a:srgbClr val="D60093"/>
                </a:solidFill>
                <a:latin typeface="Univers" panose="020B0503020202020204" pitchFamily="34" charset="0"/>
              </a:rPr>
              <a:t>	</a:t>
            </a:r>
            <a:endParaRPr lang="es-ES" altLang="es-ES" sz="1670" dirty="0">
              <a:solidFill>
                <a:schemeClr val="bg2">
                  <a:lumMod val="75000"/>
                </a:schemeClr>
              </a:solidFill>
              <a:latin typeface="Univers" panose="020B0503020202020204" pitchFamily="34" charset="0"/>
            </a:endParaRPr>
          </a:p>
        </p:txBody>
      </p:sp>
      <p:cxnSp>
        <p:nvCxnSpPr>
          <p:cNvPr id="58" name="Conector recto de flecha 57">
            <a:extLst>
              <a:ext uri="{FF2B5EF4-FFF2-40B4-BE49-F238E27FC236}">
                <a16:creationId xmlns:a16="http://schemas.microsoft.com/office/drawing/2014/main" id="{6DB86647-5BBB-0FD1-4143-325C2D079BFA}"/>
              </a:ext>
            </a:extLst>
          </p:cNvPr>
          <p:cNvCxnSpPr>
            <a:cxnSpLocks/>
          </p:cNvCxnSpPr>
          <p:nvPr/>
        </p:nvCxnSpPr>
        <p:spPr bwMode="auto">
          <a:xfrm>
            <a:off x="5696700" y="2004104"/>
            <a:ext cx="808509" cy="0"/>
          </a:xfrm>
          <a:prstGeom prst="straightConnector1">
            <a:avLst/>
          </a:prstGeom>
          <a:noFill/>
          <a:ln w="15875" cap="flat" cmpd="sng" algn="ctr">
            <a:solidFill>
              <a:schemeClr val="tx1"/>
            </a:solidFill>
            <a:prstDash val="solid"/>
            <a:round/>
            <a:headEnd type="none" w="med" len="med"/>
            <a:tailEnd type="triangle"/>
          </a:ln>
          <a:effectLst/>
        </p:spPr>
      </p:cxnSp>
      <p:cxnSp>
        <p:nvCxnSpPr>
          <p:cNvPr id="61" name="Conector recto 60">
            <a:extLst>
              <a:ext uri="{FF2B5EF4-FFF2-40B4-BE49-F238E27FC236}">
                <a16:creationId xmlns:a16="http://schemas.microsoft.com/office/drawing/2014/main" id="{737606A1-5782-CE16-B0F1-6623D9BD4287}"/>
              </a:ext>
            </a:extLst>
          </p:cNvPr>
          <p:cNvCxnSpPr>
            <a:cxnSpLocks/>
          </p:cNvCxnSpPr>
          <p:nvPr/>
        </p:nvCxnSpPr>
        <p:spPr bwMode="auto">
          <a:xfrm>
            <a:off x="5696700" y="2004104"/>
            <a:ext cx="69943" cy="4499909"/>
          </a:xfrm>
          <a:prstGeom prst="line">
            <a:avLst/>
          </a:prstGeom>
          <a:noFill/>
          <a:ln w="15875" cap="flat" cmpd="sng" algn="ctr">
            <a:solidFill>
              <a:schemeClr val="tx1"/>
            </a:solidFill>
            <a:prstDash val="solid"/>
            <a:round/>
            <a:headEnd type="none" w="med" len="med"/>
            <a:tailEnd type="none" w="med" len="med"/>
          </a:ln>
          <a:effectLst/>
        </p:spPr>
      </p:cxnSp>
      <p:cxnSp>
        <p:nvCxnSpPr>
          <p:cNvPr id="12289" name="Conector recto de flecha 12288">
            <a:extLst>
              <a:ext uri="{FF2B5EF4-FFF2-40B4-BE49-F238E27FC236}">
                <a16:creationId xmlns:a16="http://schemas.microsoft.com/office/drawing/2014/main" id="{7AD49450-D83C-38B0-DCBC-472A70993281}"/>
              </a:ext>
            </a:extLst>
          </p:cNvPr>
          <p:cNvCxnSpPr>
            <a:cxnSpLocks/>
          </p:cNvCxnSpPr>
          <p:nvPr/>
        </p:nvCxnSpPr>
        <p:spPr bwMode="auto">
          <a:xfrm flipH="1">
            <a:off x="3186480" y="6504013"/>
            <a:ext cx="2580163" cy="0"/>
          </a:xfrm>
          <a:prstGeom prst="straightConnector1">
            <a:avLst/>
          </a:prstGeom>
          <a:noFill/>
          <a:ln w="15875" cap="flat" cmpd="sng" algn="ctr">
            <a:solidFill>
              <a:schemeClr val="tx1"/>
            </a:solidFill>
            <a:prstDash val="solid"/>
            <a:round/>
            <a:headEnd type="none" w="med" len="med"/>
            <a:tailEnd type="triangle"/>
          </a:ln>
          <a:effectLst/>
        </p:spPr>
      </p:cxnSp>
      <p:sp>
        <p:nvSpPr>
          <p:cNvPr id="6" name="Line 5">
            <a:extLst>
              <a:ext uri="{FF2B5EF4-FFF2-40B4-BE49-F238E27FC236}">
                <a16:creationId xmlns:a16="http://schemas.microsoft.com/office/drawing/2014/main" id="{355BA595-BDCC-3CF5-8907-C1C5B9B67623}"/>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432695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C402D-0B7C-0D57-B0ED-B56B19554BDD}"/>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CA097156-1084-B531-4DA8-B7E38BD42BE3}"/>
              </a:ext>
            </a:extLst>
          </p:cNvPr>
          <p:cNvSpPr>
            <a:spLocks noChangeArrowheads="1"/>
          </p:cNvSpPr>
          <p:nvPr/>
        </p:nvSpPr>
        <p:spPr bwMode="auto">
          <a:xfrm>
            <a:off x="555471" y="428618"/>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 de triángulos aislados (ejemplo octaedro, continuación)</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1EAC00C2-9363-6316-267F-989D5FD4C02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880096CB-C6FC-38CE-DE3C-150B0E66D98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29</a:t>
            </a:fld>
            <a:endParaRPr lang="en-US" altLang="es-ES" sz="1400" dirty="0"/>
          </a:p>
        </p:txBody>
      </p:sp>
      <p:pic>
        <p:nvPicPr>
          <p:cNvPr id="11" name="Imagen 10">
            <a:extLst>
              <a:ext uri="{FF2B5EF4-FFF2-40B4-BE49-F238E27FC236}">
                <a16:creationId xmlns:a16="http://schemas.microsoft.com/office/drawing/2014/main" id="{FF570411-81A1-5F8F-684F-0F754469F5A4}"/>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7" name="Imagen 6">
            <a:extLst>
              <a:ext uri="{FF2B5EF4-FFF2-40B4-BE49-F238E27FC236}">
                <a16:creationId xmlns:a16="http://schemas.microsoft.com/office/drawing/2014/main" id="{1E9362FE-F6E6-10B0-A1BB-CA55FE14752D}"/>
              </a:ext>
            </a:extLst>
          </p:cNvPr>
          <p:cNvPicPr>
            <a:picLocks noChangeAspect="1"/>
          </p:cNvPicPr>
          <p:nvPr/>
        </p:nvPicPr>
        <p:blipFill>
          <a:blip r:embed="rId3"/>
          <a:stretch>
            <a:fillRect/>
          </a:stretch>
        </p:blipFill>
        <p:spPr>
          <a:xfrm>
            <a:off x="2233909" y="2186014"/>
            <a:ext cx="6715165" cy="3778368"/>
          </a:xfrm>
          <a:prstGeom prst="rect">
            <a:avLst/>
          </a:prstGeom>
        </p:spPr>
      </p:pic>
      <p:sp>
        <p:nvSpPr>
          <p:cNvPr id="8" name="Text Box 93">
            <a:extLst>
              <a:ext uri="{FF2B5EF4-FFF2-40B4-BE49-F238E27FC236}">
                <a16:creationId xmlns:a16="http://schemas.microsoft.com/office/drawing/2014/main" id="{5CC88365-4E61-DDCA-E7DC-B5C9960531BD}"/>
              </a:ext>
            </a:extLst>
          </p:cNvPr>
          <p:cNvSpPr txBox="1">
            <a:spLocks noChangeArrowheads="1"/>
          </p:cNvSpPr>
          <p:nvPr/>
        </p:nvSpPr>
        <p:spPr bwMode="auto">
          <a:xfrm>
            <a:off x="462259" y="3713373"/>
            <a:ext cx="1771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Resultado por defecto</a:t>
            </a:r>
            <a:endParaRPr lang="es-ES_tradnl" altLang="es-ES" sz="2000" dirty="0">
              <a:solidFill>
                <a:srgbClr val="008080"/>
              </a:solidFill>
            </a:endParaRPr>
          </a:p>
        </p:txBody>
      </p:sp>
      <p:sp>
        <p:nvSpPr>
          <p:cNvPr id="4" name="Line 5">
            <a:extLst>
              <a:ext uri="{FF2B5EF4-FFF2-40B4-BE49-F238E27FC236}">
                <a16:creationId xmlns:a16="http://schemas.microsoft.com/office/drawing/2014/main" id="{C125E4E0-7235-3C87-2A8E-7A9E14F5721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01467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4">
            <a:extLst>
              <a:ext uri="{FF2B5EF4-FFF2-40B4-BE49-F238E27FC236}">
                <a16:creationId xmlns:a16="http://schemas.microsoft.com/office/drawing/2014/main" id="{75F5BD6E-D5F3-1A3F-A43B-0948A7B38CDA}"/>
              </a:ext>
            </a:extLst>
          </p:cNvPr>
          <p:cNvSpPr>
            <a:spLocks noChangeArrowheads="1"/>
          </p:cNvSpPr>
          <p:nvPr/>
        </p:nvSpPr>
        <p:spPr bwMode="auto">
          <a:xfrm>
            <a:off x="709613" y="536575"/>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indent="276225">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1.</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Preámbulo</a:t>
            </a:r>
          </a:p>
          <a:p>
            <a:pPr lvl="1" algn="just">
              <a:buFontTx/>
              <a:buNone/>
            </a:pPr>
            <a:endParaRPr lang="es-ES_tradnl" altLang="es-ES" sz="800" dirty="0">
              <a:latin typeface="Univers" panose="020B0503020202020204" pitchFamily="34" charset="0"/>
            </a:endParaRPr>
          </a:p>
          <a:p>
            <a:pPr algn="just">
              <a:spcBef>
                <a:spcPct val="0"/>
              </a:spcBef>
              <a:buFont typeface="CommonBullets"/>
              <a:buChar char="!"/>
            </a:pPr>
            <a:r>
              <a:rPr lang="es-ES_tradnl" altLang="es-ES" sz="2000" dirty="0" err="1">
                <a:latin typeface="Univers" panose="020B0503020202020204" pitchFamily="34" charset="0"/>
              </a:rPr>
              <a:t>Vulkan</a:t>
            </a:r>
            <a:r>
              <a:rPr lang="es-ES_tradnl" altLang="es-ES" sz="2000" dirty="0">
                <a:latin typeface="Univers" panose="020B0503020202020204" pitchFamily="34" charset="0"/>
              </a:rPr>
              <a:t>, librería gráfica con especificación 1.0 febrero de 2016</a:t>
            </a:r>
          </a:p>
          <a:p>
            <a:pPr algn="just">
              <a:spcBef>
                <a:spcPct val="0"/>
              </a:spcBef>
              <a:buFont typeface="CommonBullets"/>
              <a:buChar char="!"/>
            </a:pPr>
            <a:endParaRPr lang="es-ES_tradnl" altLang="es-ES" sz="2000" dirty="0">
              <a:latin typeface="Univers" panose="020B0503020202020204" pitchFamily="34" charset="0"/>
            </a:endParaRPr>
          </a:p>
          <a:p>
            <a:pPr algn="just">
              <a:spcBef>
                <a:spcPct val="0"/>
              </a:spcBef>
              <a:buFont typeface="CommonBullets"/>
              <a:buChar char="!"/>
            </a:pPr>
            <a:r>
              <a:rPr lang="es-ES_tradnl" altLang="es-ES" sz="2000" dirty="0">
                <a:latin typeface="Univers" panose="020B0503020202020204" pitchFamily="34" charset="0"/>
              </a:rPr>
              <a:t>Última versión </a:t>
            </a:r>
            <a:r>
              <a:rPr lang="es-ES_tradnl" altLang="es-ES" sz="2000">
                <a:latin typeface="Univers" panose="020B0503020202020204" pitchFamily="34" charset="0"/>
              </a:rPr>
              <a:t>1.4 diciembre de 2024</a:t>
            </a:r>
            <a:endParaRPr lang="es-ES_tradnl" altLang="es-ES" sz="2000" dirty="0">
              <a:latin typeface="Univers" panose="020B0503020202020204" pitchFamily="34" charset="0"/>
            </a:endParaRPr>
          </a:p>
          <a:p>
            <a:pPr algn="just">
              <a:spcBef>
                <a:spcPct val="0"/>
              </a:spcBef>
              <a:buFont typeface="CommonBullets"/>
              <a:buChar char="!"/>
            </a:pPr>
            <a:endParaRPr lang="es-ES_tradnl" altLang="es-ES" sz="1000" dirty="0">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solidFill>
                <a:srgbClr val="008080"/>
              </a:solidFill>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latin typeface="Univers" panose="020B0503020202020204" pitchFamily="34" charset="0"/>
            </a:endParaRPr>
          </a:p>
        </p:txBody>
      </p:sp>
      <p:pic>
        <p:nvPicPr>
          <p:cNvPr id="11271" name="Picture 9">
            <a:extLst>
              <a:ext uri="{FF2B5EF4-FFF2-40B4-BE49-F238E27FC236}">
                <a16:creationId xmlns:a16="http://schemas.microsoft.com/office/drawing/2014/main" id="{A4FAB1F5-4E41-86C6-C486-564E29E32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675" y="2632075"/>
            <a:ext cx="51816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8">
            <a:extLst>
              <a:ext uri="{FF2B5EF4-FFF2-40B4-BE49-F238E27FC236}">
                <a16:creationId xmlns:a16="http://schemas.microsoft.com/office/drawing/2014/main" id="{DCAD6898-9BD4-12CC-0605-E06C146E1275}"/>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5 Marcador de número de diapositiva">
            <a:extLst>
              <a:ext uri="{FF2B5EF4-FFF2-40B4-BE49-F238E27FC236}">
                <a16:creationId xmlns:a16="http://schemas.microsoft.com/office/drawing/2014/main" id="{90F2A523-89D3-8EBA-4601-AC6B1D85421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a:t>
            </a:fld>
            <a:endParaRPr lang="en-US" altLang="es-ES" sz="1400" dirty="0"/>
          </a:p>
        </p:txBody>
      </p:sp>
      <p:pic>
        <p:nvPicPr>
          <p:cNvPr id="6" name="Imagen 5">
            <a:extLst>
              <a:ext uri="{FF2B5EF4-FFF2-40B4-BE49-F238E27FC236}">
                <a16:creationId xmlns:a16="http://schemas.microsoft.com/office/drawing/2014/main" id="{9A87F8AD-55AD-7E0F-82FE-DFBE60408321}"/>
              </a:ext>
            </a:extLst>
          </p:cNvPr>
          <p:cNvPicPr>
            <a:picLocks noChangeAspect="1"/>
          </p:cNvPicPr>
          <p:nvPr/>
        </p:nvPicPr>
        <p:blipFill>
          <a:blip r:embed="rId3"/>
          <a:stretch>
            <a:fillRect/>
          </a:stretch>
        </p:blipFill>
        <p:spPr>
          <a:xfrm>
            <a:off x="9364590" y="6192416"/>
            <a:ext cx="511909" cy="457200"/>
          </a:xfrm>
          <a:prstGeom prst="rect">
            <a:avLst/>
          </a:prstGeom>
        </p:spPr>
      </p:pic>
      <p:sp>
        <p:nvSpPr>
          <p:cNvPr id="2" name="Line 5">
            <a:extLst>
              <a:ext uri="{FF2B5EF4-FFF2-40B4-BE49-F238E27FC236}">
                <a16:creationId xmlns:a16="http://schemas.microsoft.com/office/drawing/2014/main" id="{578CA580-8711-71B1-D535-F648F966960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30AAD-6354-7A99-C893-6ED5B9EFFA8A}"/>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BF7C92DD-B1E9-CCD9-44DE-4DB4ED88617A}"/>
              </a:ext>
            </a:extLst>
          </p:cNvPr>
          <p:cNvSpPr>
            <a:spLocks noChangeArrowheads="1"/>
          </p:cNvSpPr>
          <p:nvPr/>
        </p:nvSpPr>
        <p:spPr bwMode="auto">
          <a:xfrm>
            <a:off x="555472" y="459791"/>
            <a:ext cx="9021148" cy="243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Clase </a:t>
            </a:r>
            <a:r>
              <a:rPr lang="es-ES_tradnl" sz="2200" dirty="0">
                <a:solidFill>
                  <a:srgbClr val="008080"/>
                </a:solidFill>
                <a:latin typeface="Univers" panose="020B0503020202020204" pitchFamily="34" charset="0"/>
              </a:rPr>
              <a:t>StardardMaterial3D</a:t>
            </a:r>
            <a:r>
              <a:rPr lang="es-ES_tradnl" sz="2200" dirty="0">
                <a:latin typeface="Univers" panose="020B0503020202020204" pitchFamily="34" charset="0"/>
              </a:rPr>
              <a:t>. P</a:t>
            </a:r>
            <a:r>
              <a:rPr lang="es-ES" sz="2200" dirty="0" err="1">
                <a:latin typeface="Univers" panose="020B0503020202020204" pitchFamily="34" charset="0"/>
              </a:rPr>
              <a:t>ermite</a:t>
            </a:r>
            <a:r>
              <a:rPr lang="es-ES" sz="2200" dirty="0">
                <a:latin typeface="Univers" panose="020B0503020202020204" pitchFamily="34" charset="0"/>
              </a:rPr>
              <a:t> asignar materiales a una malla, como color base, color en cada vértice, reflexión difusa y especular (brillo), transparencia, emisión, etc. </a:t>
            </a:r>
            <a:endParaRPr lang="es-ES_tradnl" sz="2200" dirty="0">
              <a:latin typeface="Univers" panose="020B0503020202020204" pitchFamily="34" charset="0"/>
            </a:endParaRPr>
          </a:p>
          <a:p>
            <a:pPr algn="just">
              <a:spcBef>
                <a:spcPct val="0"/>
              </a:spcBef>
              <a:buFont typeface="CommonBullets"/>
              <a:buChar char="!"/>
            </a:pPr>
            <a:endParaRPr lang="es-ES_tradnl"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Propiedades:</a:t>
            </a:r>
          </a:p>
          <a:p>
            <a:pPr algn="just">
              <a:spcBef>
                <a:spcPct val="0"/>
              </a:spcBef>
              <a:buFont typeface="CommonBullets"/>
              <a:buChar char="!"/>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albedo_color</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 color </a:t>
            </a:r>
            <a:r>
              <a:rPr lang="es-ES_tradnl" sz="2200" dirty="0" err="1">
                <a:latin typeface="Univers" panose="020B0503020202020204" pitchFamily="34" charset="0"/>
              </a:rPr>
              <a:t>intrinseco</a:t>
            </a:r>
            <a:r>
              <a:rPr lang="es-ES_tradnl" sz="2200" dirty="0">
                <a:latin typeface="Univers" panose="020B0503020202020204" pitchFamily="34" charset="0"/>
              </a:rPr>
              <a:t> o base de toda la figura. </a:t>
            </a:r>
            <a:endParaRPr lang="es-ES" sz="2200" dirty="0">
              <a:solidFill>
                <a:srgbClr val="008080"/>
              </a:solidFill>
              <a:latin typeface="Univers" panose="020B0503020202020204" pitchFamily="34" charset="0"/>
            </a:endParaRPr>
          </a:p>
          <a:p>
            <a:pPr marL="0" indent="0" algn="just">
              <a:spcBef>
                <a:spcPct val="0"/>
              </a:spcBef>
              <a:buNone/>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n-US" sz="2200" dirty="0" err="1">
                <a:solidFill>
                  <a:srgbClr val="008080"/>
                </a:solidFill>
                <a:latin typeface="Univers" panose="020B0503020202020204" pitchFamily="34" charset="0"/>
              </a:rPr>
              <a:t>vertex_color_use_as_albedo</a:t>
            </a:r>
            <a:r>
              <a:rPr lang="es-ES_tradnl" sz="2200" dirty="0">
                <a:solidFill>
                  <a:srgbClr val="008080"/>
                </a:solidFill>
                <a:latin typeface="Univers" panose="020B0503020202020204" pitchFamily="34" charset="0"/>
              </a:rPr>
              <a:t> </a:t>
            </a:r>
            <a:r>
              <a:rPr lang="es-ES_tradnl" sz="2200" dirty="0" err="1">
                <a:latin typeface="Univers" panose="020B0503020202020204" pitchFamily="34" charset="0"/>
              </a:rPr>
              <a:t>bool</a:t>
            </a:r>
            <a:endParaRPr lang="es-ES_tradnl"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metallic</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valor entre [0, 1], 0 reflexión difusa, 1 reflexión especular</a:t>
            </a: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err="1">
                <a:solidFill>
                  <a:srgbClr val="008080"/>
                </a:solidFill>
                <a:latin typeface="Univers" panose="020B0503020202020204" pitchFamily="34" charset="0"/>
              </a:rPr>
              <a:t>roughness</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valor entre [0, 1], 0 muy brillante, 1 mate </a:t>
            </a:r>
            <a:endParaRPr lang="es-ES_tradnl" sz="2200" dirty="0">
              <a:solidFill>
                <a:srgbClr val="008080"/>
              </a:solidFill>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 sz="2200" dirty="0" err="1">
                <a:solidFill>
                  <a:srgbClr val="008080"/>
                </a:solidFill>
                <a:latin typeface="Univers" panose="020B0503020202020204" pitchFamily="34" charset="0"/>
              </a:rPr>
              <a:t>transparent</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añade el canal alfa</a:t>
            </a:r>
          </a:p>
          <a:p>
            <a:pPr marL="966788" lvl="1" indent="-342900">
              <a:spcBef>
                <a:spcPct val="0"/>
              </a:spcBef>
              <a:buFont typeface="Courier New" panose="02070309020205020404" pitchFamily="49" charset="0"/>
              <a:buChar char="o"/>
            </a:pPr>
            <a:endParaRPr lang="es-ES_tradnl" sz="14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material_override</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asigna el material a un </a:t>
            </a:r>
            <a:r>
              <a:rPr lang="es-ES_tradnl" sz="2200" dirty="0" err="1">
                <a:latin typeface="Univers" panose="020B0503020202020204" pitchFamily="34" charset="0"/>
              </a:rPr>
              <a:t>objet</a:t>
            </a:r>
            <a:r>
              <a:rPr lang="es-ES_tradnl" sz="2200" dirty="0">
                <a:latin typeface="Univers" panose="020B0503020202020204" pitchFamily="34" charset="0"/>
              </a:rPr>
              <a:t> </a:t>
            </a:r>
            <a:r>
              <a:rPr lang="es-ES_tradnl" sz="2200" dirty="0">
                <a:solidFill>
                  <a:srgbClr val="008080"/>
                </a:solidFill>
                <a:latin typeface="Univers" panose="020B0503020202020204" pitchFamily="34" charset="0"/>
              </a:rPr>
              <a:t>MeshInstance3D</a:t>
            </a:r>
            <a:endParaRPr lang="es-ES_tradnl" sz="22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1400" dirty="0">
              <a:latin typeface="Univers" panose="020B0503020202020204" pitchFamily="34" charset="0"/>
            </a:endParaRPr>
          </a:p>
          <a:p>
            <a:pPr lvl="1">
              <a:spcBef>
                <a:spcPct val="0"/>
              </a:spcBef>
              <a:buNone/>
            </a:pPr>
            <a:endParaRPr lang="es-ES" sz="2000" dirty="0">
              <a:solidFill>
                <a:srgbClr val="008080"/>
              </a:solidFill>
              <a:latin typeface="Univers" panose="020B0503020202020204" pitchFamily="34" charset="0"/>
            </a:endParaRPr>
          </a:p>
          <a:p>
            <a:pPr lvl="1">
              <a:spcBef>
                <a:spcPct val="0"/>
              </a:spcBef>
              <a:buNone/>
            </a:pPr>
            <a:endParaRPr lang="es-ES_tradnl" sz="2000" dirty="0">
              <a:solidFill>
                <a:srgbClr val="008080"/>
              </a:solidFill>
              <a:latin typeface="Univers" panose="020B0503020202020204" pitchFamily="34" charset="0"/>
            </a:endParaRPr>
          </a:p>
          <a:p>
            <a:pPr marL="0" indent="0" algn="just">
              <a:spcBef>
                <a:spcPct val="0"/>
              </a:spcBef>
              <a:buNone/>
            </a:pPr>
            <a:endParaRPr lang="es-ES_tradnl" sz="10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C447C5FD-5BA1-3290-F822-F9B0F287C82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76A16EAB-036B-4C8D-3D46-FC200F562F2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30</a:t>
            </a:fld>
            <a:endParaRPr lang="en-US" altLang="es-ES" sz="1400" dirty="0"/>
          </a:p>
        </p:txBody>
      </p:sp>
      <p:pic>
        <p:nvPicPr>
          <p:cNvPr id="11" name="Imagen 10">
            <a:extLst>
              <a:ext uri="{FF2B5EF4-FFF2-40B4-BE49-F238E27FC236}">
                <a16:creationId xmlns:a16="http://schemas.microsoft.com/office/drawing/2014/main" id="{8D658D30-A55F-774C-AD48-DFEE6A7125B0}"/>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E72A5E30-4622-D929-DF2D-EC4ADEAE967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303761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F409-B0E8-4296-1714-C22EF4B49EAF}"/>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CA3A3DED-70FB-D303-240D-66A3E638AA31}"/>
              </a:ext>
            </a:extLst>
          </p:cNvPr>
          <p:cNvSpPr>
            <a:spLocks noChangeArrowheads="1"/>
          </p:cNvSpPr>
          <p:nvPr/>
        </p:nvSpPr>
        <p:spPr bwMode="auto">
          <a:xfrm>
            <a:off x="555471" y="428618"/>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 de triángulos aislados</a:t>
            </a:r>
          </a:p>
          <a:p>
            <a:pPr algn="just">
              <a:spcBef>
                <a:spcPct val="0"/>
              </a:spcBef>
              <a:buFont typeface="CommonBullets"/>
              <a:buChar char="!"/>
            </a:pPr>
            <a:endParaRPr lang="es-ES_tradnl" sz="8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Añadiendo color a cada cara, </a:t>
            </a:r>
            <a:r>
              <a:rPr lang="es-ES_tradnl" sz="2200" dirty="0">
                <a:solidFill>
                  <a:srgbClr val="008080"/>
                </a:solidFill>
                <a:latin typeface="Univers" panose="020B0503020202020204" pitchFamily="34" charset="0"/>
              </a:rPr>
              <a:t>StandardMaterial3D</a:t>
            </a:r>
            <a:r>
              <a:rPr lang="es-ES_tradnl" sz="2200" dirty="0">
                <a:latin typeface="Univers" panose="020B0503020202020204" pitchFamily="34" charset="0"/>
              </a:rPr>
              <a:t> y</a:t>
            </a:r>
            <a:r>
              <a:rPr lang="es-ES_tradnl" sz="2200" dirty="0">
                <a:solidFill>
                  <a:srgbClr val="008080"/>
                </a:solidFill>
                <a:latin typeface="Univers" panose="020B0503020202020204" pitchFamily="34" charset="0"/>
              </a:rPr>
              <a:t> </a:t>
            </a:r>
            <a:r>
              <a:rPr lang="es-ES_tradnl" sz="2200" dirty="0" err="1">
                <a:solidFill>
                  <a:srgbClr val="008080"/>
                </a:solidFill>
                <a:latin typeface="Univers" panose="020B0503020202020204" pitchFamily="34" charset="0"/>
              </a:rPr>
              <a:t>set_color</a:t>
            </a:r>
            <a:endParaRPr lang="es-ES_tradnl" sz="2200" dirty="0">
              <a:solidFill>
                <a:srgbClr val="008080"/>
              </a:solidFill>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ADB4AC65-80F0-9E62-5626-557AF69F8C2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34E9C76D-D251-A938-A789-1095AB2A832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31</a:t>
            </a:fld>
            <a:endParaRPr lang="en-US" altLang="es-ES" sz="1400" dirty="0"/>
          </a:p>
        </p:txBody>
      </p:sp>
      <p:pic>
        <p:nvPicPr>
          <p:cNvPr id="11" name="Imagen 10">
            <a:extLst>
              <a:ext uri="{FF2B5EF4-FFF2-40B4-BE49-F238E27FC236}">
                <a16:creationId xmlns:a16="http://schemas.microsoft.com/office/drawing/2014/main" id="{E371BB1B-8C61-C150-CC0A-CC6920E3BAD3}"/>
              </a:ext>
            </a:extLst>
          </p:cNvPr>
          <p:cNvPicPr>
            <a:picLocks noChangeAspect="1"/>
          </p:cNvPicPr>
          <p:nvPr/>
        </p:nvPicPr>
        <p:blipFill>
          <a:blip r:embed="rId2"/>
          <a:stretch>
            <a:fillRect/>
          </a:stretch>
        </p:blipFill>
        <p:spPr>
          <a:xfrm>
            <a:off x="9364590" y="6192416"/>
            <a:ext cx="511909" cy="457200"/>
          </a:xfrm>
          <a:prstGeom prst="rect">
            <a:avLst/>
          </a:prstGeom>
        </p:spPr>
      </p:pic>
      <p:sp>
        <p:nvSpPr>
          <p:cNvPr id="5" name="CuadroTexto 4">
            <a:extLst>
              <a:ext uri="{FF2B5EF4-FFF2-40B4-BE49-F238E27FC236}">
                <a16:creationId xmlns:a16="http://schemas.microsoft.com/office/drawing/2014/main" id="{E52FCAEA-A674-5AD5-8382-87D89F75BC07}"/>
              </a:ext>
            </a:extLst>
          </p:cNvPr>
          <p:cNvSpPr txBox="1"/>
          <p:nvPr/>
        </p:nvSpPr>
        <p:spPr>
          <a:xfrm>
            <a:off x="163761" y="2107928"/>
            <a:ext cx="5600312" cy="3970318"/>
          </a:xfrm>
          <a:prstGeom prst="rect">
            <a:avLst/>
          </a:prstGeom>
          <a:noFill/>
          <a:ln w="15875">
            <a:noFill/>
          </a:ln>
        </p:spPr>
        <p:txBody>
          <a:bodyPr wrap="square" rtlCol="0">
            <a:spAutoFit/>
          </a:bodyPr>
          <a:lstStyle/>
          <a:p>
            <a:r>
              <a:rPr lang="es-ES" altLang="es-ES" sz="1800" dirty="0">
                <a:solidFill>
                  <a:srgbClr val="D60093"/>
                </a:solidFill>
                <a:latin typeface="Univers" panose="020B0503020202020204" pitchFamily="34" charset="0"/>
              </a:rPr>
              <a:t>…</a:t>
            </a: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a:t>
            </a:r>
          </a:p>
          <a:p>
            <a:r>
              <a:rPr lang="es-ES" altLang="es-ES" sz="1800" dirty="0">
                <a:solidFill>
                  <a:schemeClr val="bg2">
                    <a:lumMod val="75000"/>
                  </a:schemeClr>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octaedro = MeshInstance3D.new()</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mesh</a:t>
            </a:r>
            <a:r>
              <a:rPr lang="es-ES" altLang="es-ES" sz="1800" b="1" dirty="0">
                <a:solidFill>
                  <a:srgbClr val="D60093"/>
                </a:solidFill>
                <a:latin typeface="Univers" panose="020B0503020202020204" pitchFamily="34" charset="0"/>
              </a:rPr>
              <a:t> = </a:t>
            </a:r>
            <a:r>
              <a:rPr lang="es-ES" altLang="es-ES" sz="1800" b="1" dirty="0" err="1">
                <a:solidFill>
                  <a:srgbClr val="D60093"/>
                </a:solidFill>
                <a:latin typeface="Univers" panose="020B0503020202020204" pitchFamily="34" charset="0"/>
              </a:rPr>
              <a:t>ArrayMesh.new</a:t>
            </a:r>
            <a:r>
              <a:rPr lang="es-ES" altLang="es-ES" sz="1800" b="1"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st</a:t>
            </a:r>
            <a:r>
              <a:rPr lang="es-ES" altLang="es-ES" sz="1800" b="1" dirty="0">
                <a:solidFill>
                  <a:srgbClr val="D60093"/>
                </a:solidFill>
                <a:latin typeface="Univers" panose="020B0503020202020204" pitchFamily="34" charset="0"/>
              </a:rPr>
              <a:t> = </a:t>
            </a:r>
            <a:r>
              <a:rPr lang="es-ES" altLang="es-ES" sz="1800" b="1" dirty="0" err="1">
                <a:solidFill>
                  <a:srgbClr val="D60093"/>
                </a:solidFill>
                <a:latin typeface="Univers" panose="020B0503020202020204" pitchFamily="34" charset="0"/>
              </a:rPr>
              <a:t>SurfaceTool.new</a:t>
            </a:r>
            <a:r>
              <a:rPr lang="es-ES" altLang="es-ES" sz="1800" b="1"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material = StandardMaterial3D.new()  </a:t>
            </a:r>
          </a:p>
          <a:p>
            <a:endParaRPr lang="es-ES" altLang="es-ES" sz="1800" b="1" dirty="0">
              <a:solidFill>
                <a:srgbClr val="D60093"/>
              </a:solidFill>
              <a:latin typeface="Univers" panose="020B0503020202020204" pitchFamily="34" charset="0"/>
            </a:endParaRPr>
          </a:p>
          <a:p>
            <a:r>
              <a:rPr lang="es-ES" altLang="es-ES" sz="1800" dirty="0">
                <a:solidFill>
                  <a:schemeClr val="bg2">
                    <a:lumMod val="75000"/>
                  </a:schemeClr>
                </a:solidFill>
                <a:latin typeface="Univers" panose="020B0503020202020204" pitchFamily="34" charset="0"/>
              </a:rPr>
              <a:t>       # Se indica un color para cada vértice</a:t>
            </a:r>
          </a:p>
          <a:p>
            <a:r>
              <a:rPr lang="es-ES" altLang="es-ES" sz="1800" b="1" dirty="0">
                <a:solidFill>
                  <a:srgbClr val="D60093"/>
                </a:solidFill>
                <a:latin typeface="Univers" panose="020B0503020202020204" pitchFamily="34" charset="0"/>
              </a:rPr>
              <a:t>       </a:t>
            </a:r>
            <a:r>
              <a:rPr lang="en-US" altLang="es-ES" sz="1800" b="1" dirty="0" err="1">
                <a:solidFill>
                  <a:srgbClr val="D60093"/>
                </a:solidFill>
                <a:latin typeface="Univers" panose="020B0503020202020204" pitchFamily="34" charset="0"/>
              </a:rPr>
              <a:t>material.vertex_color_use_as_albedo</a:t>
            </a:r>
            <a:r>
              <a:rPr lang="en-US" altLang="es-ES" sz="1800" b="1" dirty="0">
                <a:solidFill>
                  <a:srgbClr val="D60093"/>
                </a:solidFill>
                <a:latin typeface="Univers" panose="020B0503020202020204" pitchFamily="34" charset="0"/>
              </a:rPr>
              <a:t> = true</a:t>
            </a:r>
            <a:endParaRPr lang="es-ES" altLang="es-ES" sz="1800" b="1" dirty="0">
              <a:solidFill>
                <a:srgbClr val="D60093"/>
              </a:solidFill>
              <a:latin typeface="Univers" panose="020B0503020202020204" pitchFamily="34" charset="0"/>
            </a:endParaRPr>
          </a:p>
          <a:p>
            <a:endParaRPr lang="es-ES" altLang="es-ES" sz="1800" dirty="0">
              <a:solidFill>
                <a:srgbClr val="D60093"/>
              </a:solidFill>
              <a:latin typeface="Univers" panose="020B0503020202020204" pitchFamily="34" charset="0"/>
            </a:endParaRPr>
          </a:p>
          <a:p>
            <a:r>
              <a:rPr lang="es-ES" altLang="es-ES" sz="1800" dirty="0">
                <a:solidFill>
                  <a:schemeClr val="bg2">
                    <a:lumMod val="75000"/>
                  </a:schemeClr>
                </a:solidFill>
                <a:latin typeface="Univers" panose="020B0503020202020204" pitchFamily="34" charset="0"/>
              </a:rPr>
              <a:t>       # Coordenadas de la figura </a:t>
            </a:r>
          </a:p>
          <a:p>
            <a:r>
              <a:rPr lang="es-ES" altLang="es-ES" sz="1800" dirty="0">
                <a:solidFill>
                  <a:srgbClr val="D60093"/>
                </a:solidFill>
                <a:latin typeface="Univers" panose="020B0503020202020204" pitchFamily="34" charset="0"/>
              </a:rPr>
              <a:t>       …</a:t>
            </a:r>
          </a:p>
          <a:p>
            <a:r>
              <a:rPr lang="es-ES" altLang="es-ES" sz="1800" dirty="0">
                <a:solidFill>
                  <a:schemeClr val="bg2">
                    <a:lumMod val="75000"/>
                  </a:schemeClr>
                </a:solidFill>
                <a:latin typeface="Univers" panose="020B0503020202020204" pitchFamily="34" charset="0"/>
              </a:rPr>
              <a:t>       # se indica triángulos sólidos</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st.begin</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Mesh.PRIMITIVE_TRIANGLES</a:t>
            </a:r>
            <a:r>
              <a:rPr lang="es-ES" altLang="es-ES" sz="1800" dirty="0">
                <a:solidFill>
                  <a:srgbClr val="D60093"/>
                </a:solidFill>
                <a:latin typeface="Univers" panose="020B0503020202020204" pitchFamily="34" charset="0"/>
              </a:rPr>
              <a:t>)</a:t>
            </a:r>
          </a:p>
        </p:txBody>
      </p:sp>
      <p:sp>
        <p:nvSpPr>
          <p:cNvPr id="10" name="CuadroTexto 9">
            <a:extLst>
              <a:ext uri="{FF2B5EF4-FFF2-40B4-BE49-F238E27FC236}">
                <a16:creationId xmlns:a16="http://schemas.microsoft.com/office/drawing/2014/main" id="{5C465CDF-55BE-E432-36FE-788EEC204F65}"/>
              </a:ext>
            </a:extLst>
          </p:cNvPr>
          <p:cNvSpPr txBox="1"/>
          <p:nvPr/>
        </p:nvSpPr>
        <p:spPr>
          <a:xfrm>
            <a:off x="6040992" y="2108396"/>
            <a:ext cx="5163352" cy="4801314"/>
          </a:xfrm>
          <a:prstGeom prst="rect">
            <a:avLst/>
          </a:prstGeom>
          <a:noFill/>
        </p:spPr>
        <p:txBody>
          <a:bodyPr wrap="square">
            <a:spAutoFit/>
          </a:bodyPr>
          <a:lstStyle/>
          <a:p>
            <a:r>
              <a:rPr lang="es-ES" altLang="es-ES" sz="1800" dirty="0">
                <a:solidFill>
                  <a:schemeClr val="bg2">
                    <a:lumMod val="75000"/>
                  </a:schemeClr>
                </a:solidFill>
                <a:latin typeface="Univers" panose="020B0503020202020204" pitchFamily="34" charset="0"/>
              </a:rPr>
              <a:t># parte superior</a:t>
            </a:r>
          </a:p>
          <a:p>
            <a:r>
              <a:rPr lang="en-US" altLang="es-ES" sz="1800" b="1" dirty="0" err="1">
                <a:solidFill>
                  <a:srgbClr val="D60093"/>
                </a:solidFill>
                <a:latin typeface="Univers" panose="020B0503020202020204" pitchFamily="34" charset="0"/>
              </a:rPr>
              <a:t>st.set</a:t>
            </a:r>
            <a:r>
              <a:rPr lang="en-US" altLang="es-ES" sz="1800" b="1" dirty="0" err="1">
                <a:solidFill>
                  <a:schemeClr val="bg2">
                    <a:lumMod val="75000"/>
                  </a:schemeClr>
                </a:solidFill>
                <a:latin typeface="Univers" panose="020B0503020202020204" pitchFamily="34" charset="0"/>
              </a:rPr>
              <a:t>_</a:t>
            </a:r>
            <a:r>
              <a:rPr lang="en-US" altLang="es-ES" sz="1800" b="1" dirty="0" err="1">
                <a:solidFill>
                  <a:srgbClr val="D60093"/>
                </a:solidFill>
                <a:latin typeface="Univers" panose="020B0503020202020204" pitchFamily="34" charset="0"/>
              </a:rPr>
              <a:t>color</a:t>
            </a:r>
            <a:r>
              <a:rPr lang="en-US" altLang="es-ES" sz="1800" b="1" dirty="0">
                <a:solidFill>
                  <a:srgbClr val="D60093"/>
                </a:solidFill>
                <a:latin typeface="Univers" panose="020B0503020202020204" pitchFamily="34" charset="0"/>
              </a:rPr>
              <a:t>(Color(0.0, 0.0, 0.5))</a:t>
            </a:r>
            <a:endParaRPr lang="es-ES" altLang="es-ES" sz="1800" b="1"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(p1)</a:t>
            </a: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(p2)</a:t>
            </a: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(p5)</a:t>
            </a:r>
          </a:p>
          <a:p>
            <a:endParaRPr lang="es-ES" altLang="es-ES" sz="1800" dirty="0">
              <a:solidFill>
                <a:srgbClr val="D60093"/>
              </a:solidFill>
              <a:latin typeface="Univers" panose="020B0503020202020204" pitchFamily="34" charset="0"/>
            </a:endParaRPr>
          </a:p>
          <a:p>
            <a:r>
              <a:rPr lang="en-US" altLang="es-ES" sz="1800" b="1" dirty="0" err="1">
                <a:solidFill>
                  <a:srgbClr val="D60093"/>
                </a:solidFill>
                <a:latin typeface="Univers" panose="020B0503020202020204" pitchFamily="34" charset="0"/>
              </a:rPr>
              <a:t>st.set</a:t>
            </a:r>
            <a:r>
              <a:rPr lang="en-US" altLang="es-ES" sz="1800" b="1" dirty="0" err="1">
                <a:solidFill>
                  <a:schemeClr val="bg2">
                    <a:lumMod val="75000"/>
                  </a:schemeClr>
                </a:solidFill>
                <a:latin typeface="Univers" panose="020B0503020202020204" pitchFamily="34" charset="0"/>
              </a:rPr>
              <a:t>_</a:t>
            </a:r>
            <a:r>
              <a:rPr lang="en-US" altLang="es-ES" sz="1800" b="1" dirty="0" err="1">
                <a:solidFill>
                  <a:srgbClr val="D60093"/>
                </a:solidFill>
                <a:latin typeface="Univers" panose="020B0503020202020204" pitchFamily="34" charset="0"/>
              </a:rPr>
              <a:t>color</a:t>
            </a:r>
            <a:r>
              <a:rPr lang="en-US" altLang="es-ES" sz="1800" b="1" dirty="0">
                <a:solidFill>
                  <a:srgbClr val="D60093"/>
                </a:solidFill>
                <a:latin typeface="Univers" panose="020B0503020202020204" pitchFamily="34" charset="0"/>
              </a:rPr>
              <a:t>(Color(1.0, 0.0, 0.0))</a:t>
            </a:r>
            <a:endParaRPr lang="es-ES" altLang="es-ES" sz="1800"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(p2)</a:t>
            </a: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(p3)</a:t>
            </a: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(p5)</a:t>
            </a:r>
          </a:p>
          <a:p>
            <a:r>
              <a:rPr lang="es-ES" altLang="es-ES" sz="1800" dirty="0">
                <a:solidFill>
                  <a:srgbClr val="D60093"/>
                </a:solidFill>
                <a:latin typeface="Univers" panose="020B0503020202020204" pitchFamily="34" charset="0"/>
              </a:rPr>
              <a:t>…</a:t>
            </a:r>
          </a:p>
          <a:p>
            <a:r>
              <a:rPr lang="es-ES" altLang="es-ES" sz="1800" dirty="0" err="1">
                <a:solidFill>
                  <a:srgbClr val="D60093"/>
                </a:solidFill>
                <a:latin typeface="Univers" panose="020B0503020202020204" pitchFamily="34" charset="0"/>
              </a:rPr>
              <a:t>mesh</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st.commit</a:t>
            </a:r>
            <a:r>
              <a:rPr lang="es-ES" altLang="es-ES" sz="1800" dirty="0">
                <a:solidFill>
                  <a:srgbClr val="D60093"/>
                </a:solidFill>
                <a:latin typeface="Univers" panose="020B0503020202020204" pitchFamily="34" charset="0"/>
              </a:rPr>
              <a:t>()</a:t>
            </a:r>
          </a:p>
          <a:p>
            <a:r>
              <a:rPr lang="es-ES" altLang="es-ES" sz="1800" dirty="0" err="1">
                <a:solidFill>
                  <a:srgbClr val="D60093"/>
                </a:solidFill>
                <a:latin typeface="Univers" panose="020B0503020202020204" pitchFamily="34" charset="0"/>
              </a:rPr>
              <a:t>octaedro.mesh</a:t>
            </a:r>
            <a:r>
              <a:rPr lang="es-ES" altLang="es-ES" sz="1800" dirty="0">
                <a:solidFill>
                  <a:srgbClr val="D60093"/>
                </a:solidFill>
                <a:latin typeface="Univers" panose="020B0503020202020204" pitchFamily="34" charset="0"/>
              </a:rPr>
              <a:t> = </a:t>
            </a:r>
            <a:r>
              <a:rPr lang="es-ES" altLang="es-ES" sz="1800" dirty="0" err="1">
                <a:solidFill>
                  <a:srgbClr val="D60093"/>
                </a:solidFill>
                <a:latin typeface="Univers" panose="020B0503020202020204" pitchFamily="34" charset="0"/>
              </a:rPr>
              <a:t>mesh</a:t>
            </a:r>
            <a:endParaRPr lang="es-ES" altLang="es-ES" sz="1800" dirty="0">
              <a:solidFill>
                <a:srgbClr val="D60093"/>
              </a:solidFill>
              <a:latin typeface="Univers" panose="020B0503020202020204" pitchFamily="34" charset="0"/>
            </a:endParaRPr>
          </a:p>
          <a:p>
            <a:r>
              <a:rPr lang="es-ES" altLang="es-ES" sz="1800" b="1" dirty="0" err="1">
                <a:solidFill>
                  <a:srgbClr val="D60093"/>
                </a:solidFill>
                <a:latin typeface="Univers" panose="020B0503020202020204" pitchFamily="34" charset="0"/>
              </a:rPr>
              <a:t>octaedro.material_override</a:t>
            </a:r>
            <a:r>
              <a:rPr lang="es-ES" altLang="es-ES" sz="1800" b="1" dirty="0">
                <a:solidFill>
                  <a:srgbClr val="D60093"/>
                </a:solidFill>
                <a:latin typeface="Univers" panose="020B0503020202020204" pitchFamily="34" charset="0"/>
              </a:rPr>
              <a:t>=material</a:t>
            </a:r>
          </a:p>
          <a:p>
            <a:r>
              <a:rPr lang="es-ES" altLang="es-ES" sz="1800" dirty="0" err="1">
                <a:solidFill>
                  <a:srgbClr val="D60093"/>
                </a:solidFill>
                <a:latin typeface="Univers" panose="020B0503020202020204" pitchFamily="34" charset="0"/>
              </a:rPr>
              <a:t>add_child</a:t>
            </a:r>
            <a:r>
              <a:rPr lang="es-ES" altLang="es-ES" sz="1800" dirty="0">
                <a:solidFill>
                  <a:srgbClr val="D60093"/>
                </a:solidFill>
                <a:latin typeface="Univers" panose="020B0503020202020204" pitchFamily="34" charset="0"/>
              </a:rPr>
              <a:t>(octaedro)</a:t>
            </a:r>
          </a:p>
          <a:p>
            <a:endParaRPr lang="es-ES" altLang="es-ES" sz="1800" dirty="0">
              <a:solidFill>
                <a:srgbClr val="D60093"/>
              </a:solidFill>
              <a:latin typeface="Univers" panose="020B0503020202020204" pitchFamily="34" charset="0"/>
            </a:endParaRPr>
          </a:p>
          <a:p>
            <a:endParaRPr lang="es-ES" altLang="es-ES" sz="1800" dirty="0">
              <a:solidFill>
                <a:srgbClr val="D60093"/>
              </a:solidFill>
              <a:latin typeface="Univers" panose="020B0503020202020204" pitchFamily="34" charset="0"/>
            </a:endParaRPr>
          </a:p>
        </p:txBody>
      </p:sp>
      <p:cxnSp>
        <p:nvCxnSpPr>
          <p:cNvPr id="12" name="Conector recto de flecha 11">
            <a:extLst>
              <a:ext uri="{FF2B5EF4-FFF2-40B4-BE49-F238E27FC236}">
                <a16:creationId xmlns:a16="http://schemas.microsoft.com/office/drawing/2014/main" id="{E8D2E2ED-C135-CBF4-F061-56280D4B0BE0}"/>
              </a:ext>
            </a:extLst>
          </p:cNvPr>
          <p:cNvCxnSpPr>
            <a:cxnSpLocks/>
          </p:cNvCxnSpPr>
          <p:nvPr/>
        </p:nvCxnSpPr>
        <p:spPr bwMode="auto">
          <a:xfrm>
            <a:off x="5643936" y="2582426"/>
            <a:ext cx="414841" cy="0"/>
          </a:xfrm>
          <a:prstGeom prst="straightConnector1">
            <a:avLst/>
          </a:prstGeom>
          <a:noFill/>
          <a:ln w="15875" cap="flat" cmpd="sng" algn="ctr">
            <a:solidFill>
              <a:schemeClr val="tx1"/>
            </a:solidFill>
            <a:prstDash val="solid"/>
            <a:round/>
            <a:headEnd type="none" w="med" len="med"/>
            <a:tailEnd type="triangle"/>
          </a:ln>
          <a:effectLst/>
        </p:spPr>
      </p:cxnSp>
      <p:cxnSp>
        <p:nvCxnSpPr>
          <p:cNvPr id="13" name="Conector recto 12">
            <a:extLst>
              <a:ext uri="{FF2B5EF4-FFF2-40B4-BE49-F238E27FC236}">
                <a16:creationId xmlns:a16="http://schemas.microsoft.com/office/drawing/2014/main" id="{E13DD0B3-C190-72A0-8DBB-C5C1750FE016}"/>
              </a:ext>
            </a:extLst>
          </p:cNvPr>
          <p:cNvCxnSpPr>
            <a:cxnSpLocks/>
          </p:cNvCxnSpPr>
          <p:nvPr/>
        </p:nvCxnSpPr>
        <p:spPr bwMode="auto">
          <a:xfrm>
            <a:off x="5658126" y="2596232"/>
            <a:ext cx="51853" cy="3336053"/>
          </a:xfrm>
          <a:prstGeom prst="line">
            <a:avLst/>
          </a:prstGeom>
          <a:noFill/>
          <a:ln w="15875" cap="flat" cmpd="sng" algn="ctr">
            <a:solidFill>
              <a:schemeClr val="tx1"/>
            </a:solidFill>
            <a:prstDash val="solid"/>
            <a:round/>
            <a:headEnd type="none" w="med" len="med"/>
            <a:tailEnd type="none" w="med" len="med"/>
          </a:ln>
          <a:effectLst/>
        </p:spPr>
      </p:cxnSp>
      <p:cxnSp>
        <p:nvCxnSpPr>
          <p:cNvPr id="14" name="Conector recto de flecha 13">
            <a:extLst>
              <a:ext uri="{FF2B5EF4-FFF2-40B4-BE49-F238E27FC236}">
                <a16:creationId xmlns:a16="http://schemas.microsoft.com/office/drawing/2014/main" id="{E591DF12-313A-FAE4-0EC7-F4494BC0C98D}"/>
              </a:ext>
            </a:extLst>
          </p:cNvPr>
          <p:cNvCxnSpPr>
            <a:cxnSpLocks/>
          </p:cNvCxnSpPr>
          <p:nvPr/>
        </p:nvCxnSpPr>
        <p:spPr bwMode="auto">
          <a:xfrm flipH="1">
            <a:off x="5260917" y="5932285"/>
            <a:ext cx="442799" cy="0"/>
          </a:xfrm>
          <a:prstGeom prst="straightConnector1">
            <a:avLst/>
          </a:prstGeom>
          <a:noFill/>
          <a:ln w="15875" cap="flat" cmpd="sng" algn="ctr">
            <a:solidFill>
              <a:schemeClr val="tx1"/>
            </a:solidFill>
            <a:prstDash val="solid"/>
            <a:round/>
            <a:headEnd type="none" w="med" len="med"/>
            <a:tailEnd type="triangle"/>
          </a:ln>
          <a:effectLst/>
        </p:spPr>
      </p:cxnSp>
      <p:sp>
        <p:nvSpPr>
          <p:cNvPr id="4" name="Line 5">
            <a:extLst>
              <a:ext uri="{FF2B5EF4-FFF2-40B4-BE49-F238E27FC236}">
                <a16:creationId xmlns:a16="http://schemas.microsoft.com/office/drawing/2014/main" id="{43483ADF-41C3-338A-BE3A-1297DEC93E8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85652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F550-98FD-376C-10EB-6A91853B6FBC}"/>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4A0BEECA-DE99-58E5-9F0E-863EE117A7BE}"/>
              </a:ext>
            </a:extLst>
          </p:cNvPr>
          <p:cNvSpPr>
            <a:spLocks noChangeArrowheads="1"/>
          </p:cNvSpPr>
          <p:nvPr/>
        </p:nvSpPr>
        <p:spPr bwMode="auto">
          <a:xfrm>
            <a:off x="555471" y="459791"/>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 de triángulos aislados</a:t>
            </a:r>
          </a:p>
          <a:p>
            <a:pPr algn="just">
              <a:spcBef>
                <a:spcPct val="0"/>
              </a:spcBef>
              <a:buFont typeface="CommonBullets"/>
              <a:buChar char="!"/>
            </a:pPr>
            <a:endParaRPr lang="es-ES_tradnl" sz="800" dirty="0">
              <a:latin typeface="Univers" panose="020B0503020202020204" pitchFamily="34" charset="0"/>
            </a:endParaRPr>
          </a:p>
          <a:p>
            <a:pPr algn="just">
              <a:spcBef>
                <a:spcPct val="0"/>
              </a:spcBef>
              <a:buFont typeface="CommonBullets"/>
              <a:buChar char="!"/>
            </a:pPr>
            <a:endParaRPr lang="es-ES_tradnl"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Añadiendo color a cada cara, </a:t>
            </a:r>
            <a:r>
              <a:rPr lang="es-ES_tradnl" sz="2200" dirty="0">
                <a:solidFill>
                  <a:srgbClr val="008080"/>
                </a:solidFill>
                <a:latin typeface="Univers" panose="020B0503020202020204" pitchFamily="34" charset="0"/>
              </a:rPr>
              <a:t>StandardMaterial3D</a:t>
            </a:r>
            <a:r>
              <a:rPr lang="es-ES_tradnl" sz="2200" dirty="0">
                <a:latin typeface="Univers" panose="020B0503020202020204" pitchFamily="34" charset="0"/>
              </a:rPr>
              <a:t> y</a:t>
            </a:r>
            <a:r>
              <a:rPr lang="es-ES_tradnl" sz="2200" dirty="0">
                <a:solidFill>
                  <a:srgbClr val="008080"/>
                </a:solidFill>
                <a:latin typeface="Univers" panose="020B0503020202020204" pitchFamily="34" charset="0"/>
              </a:rPr>
              <a:t> </a:t>
            </a:r>
            <a:r>
              <a:rPr lang="es-ES_tradnl" sz="2200" dirty="0" err="1">
                <a:solidFill>
                  <a:srgbClr val="008080"/>
                </a:solidFill>
                <a:latin typeface="Univers" panose="020B0503020202020204" pitchFamily="34" charset="0"/>
              </a:rPr>
              <a:t>set_color</a:t>
            </a:r>
            <a:endParaRPr lang="es-ES_tradnl" sz="2200" dirty="0">
              <a:solidFill>
                <a:srgbClr val="008080"/>
              </a:solidFill>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1D02FCE8-5E3E-9A95-B9E2-22CC893E4428}"/>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720EE8F9-8FAC-63E9-6D9C-543855226E4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32</a:t>
            </a:fld>
            <a:endParaRPr lang="en-US" altLang="es-ES" sz="1400" dirty="0"/>
          </a:p>
        </p:txBody>
      </p:sp>
      <p:pic>
        <p:nvPicPr>
          <p:cNvPr id="11" name="Imagen 10">
            <a:extLst>
              <a:ext uri="{FF2B5EF4-FFF2-40B4-BE49-F238E27FC236}">
                <a16:creationId xmlns:a16="http://schemas.microsoft.com/office/drawing/2014/main" id="{8E9587BA-A513-5FB3-D490-0C4B1DDAAF79}"/>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6" name="Imagen 5">
            <a:extLst>
              <a:ext uri="{FF2B5EF4-FFF2-40B4-BE49-F238E27FC236}">
                <a16:creationId xmlns:a16="http://schemas.microsoft.com/office/drawing/2014/main" id="{9C929ECF-9AE7-8F28-8754-1134DB6A1673}"/>
              </a:ext>
            </a:extLst>
          </p:cNvPr>
          <p:cNvPicPr>
            <a:picLocks noChangeAspect="1"/>
          </p:cNvPicPr>
          <p:nvPr/>
        </p:nvPicPr>
        <p:blipFill>
          <a:blip r:embed="rId3"/>
          <a:stretch>
            <a:fillRect/>
          </a:stretch>
        </p:blipFill>
        <p:spPr>
          <a:xfrm>
            <a:off x="1088631" y="2120010"/>
            <a:ext cx="8031950" cy="4529606"/>
          </a:xfrm>
          <a:prstGeom prst="rect">
            <a:avLst/>
          </a:prstGeom>
        </p:spPr>
      </p:pic>
      <p:sp>
        <p:nvSpPr>
          <p:cNvPr id="4" name="Line 5">
            <a:extLst>
              <a:ext uri="{FF2B5EF4-FFF2-40B4-BE49-F238E27FC236}">
                <a16:creationId xmlns:a16="http://schemas.microsoft.com/office/drawing/2014/main" id="{DE3133CF-CD06-F364-0106-49FEE79F36F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769631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9FA87-F073-F2D1-1626-32BCE77396ED}"/>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8E24E0E2-AAFA-5E8B-BBB4-3C93A24E0E9E}"/>
              </a:ext>
            </a:extLst>
          </p:cNvPr>
          <p:cNvSpPr>
            <a:spLocks noChangeArrowheads="1"/>
          </p:cNvSpPr>
          <p:nvPr/>
        </p:nvSpPr>
        <p:spPr bwMode="auto">
          <a:xfrm>
            <a:off x="555471" y="418227"/>
            <a:ext cx="907336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 de triángulos aislados</a:t>
            </a:r>
          </a:p>
          <a:p>
            <a:pPr marL="0" indent="0" algn="just">
              <a:spcBef>
                <a:spcPct val="0"/>
              </a:spcBef>
              <a:buNone/>
            </a:pPr>
            <a:endParaRPr lang="es-ES_tradnl" sz="10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Añadiendo color a cada cara, </a:t>
            </a:r>
            <a:r>
              <a:rPr lang="es-ES_tradnl" sz="2200" dirty="0">
                <a:solidFill>
                  <a:srgbClr val="008080"/>
                </a:solidFill>
                <a:latin typeface="Univers" panose="020B0503020202020204" pitchFamily="34" charset="0"/>
              </a:rPr>
              <a:t>StandardMaterial3D</a:t>
            </a:r>
            <a:r>
              <a:rPr lang="es-ES_tradnl" sz="2200" dirty="0">
                <a:latin typeface="Univers" panose="020B0503020202020204" pitchFamily="34" charset="0"/>
              </a:rPr>
              <a:t> y</a:t>
            </a:r>
            <a:r>
              <a:rPr lang="es-ES_tradnl" sz="2200" dirty="0">
                <a:solidFill>
                  <a:srgbClr val="008080"/>
                </a:solidFill>
                <a:latin typeface="Univers" panose="020B0503020202020204" pitchFamily="34" charset="0"/>
              </a:rPr>
              <a:t> </a:t>
            </a:r>
            <a:r>
              <a:rPr lang="es-ES_tradnl" sz="2200" dirty="0" err="1">
                <a:solidFill>
                  <a:srgbClr val="008080"/>
                </a:solidFill>
                <a:latin typeface="Univers" panose="020B0503020202020204" pitchFamily="34" charset="0"/>
              </a:rPr>
              <a:t>set_color</a:t>
            </a:r>
            <a:endParaRPr lang="es-ES_tradnl" sz="2200" dirty="0">
              <a:solidFill>
                <a:srgbClr val="008080"/>
              </a:solidFill>
              <a:latin typeface="Univers" panose="020B0503020202020204" pitchFamily="34" charset="0"/>
            </a:endParaRPr>
          </a:p>
          <a:p>
            <a:pPr algn="just">
              <a:spcBef>
                <a:spcPct val="0"/>
              </a:spcBef>
              <a:buFont typeface="CommonBullets"/>
              <a:buChar char="!"/>
            </a:pPr>
            <a:endParaRPr lang="es-ES_tradnl" sz="1000" dirty="0">
              <a:solidFill>
                <a:srgbClr val="008080"/>
              </a:solidFill>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Un color distinto en cada vértice</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B18CAD36-6C5C-C5C3-DA28-29852174D2E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17F368E8-C1FC-E0C6-0BC5-5472F74C14E4}"/>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33</a:t>
            </a:fld>
            <a:endParaRPr lang="en-US" altLang="es-ES" sz="1400" dirty="0"/>
          </a:p>
        </p:txBody>
      </p:sp>
      <p:pic>
        <p:nvPicPr>
          <p:cNvPr id="11" name="Imagen 10">
            <a:extLst>
              <a:ext uri="{FF2B5EF4-FFF2-40B4-BE49-F238E27FC236}">
                <a16:creationId xmlns:a16="http://schemas.microsoft.com/office/drawing/2014/main" id="{2E9A35C6-A537-9425-800C-D0A7C0D07B76}"/>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CuadroTexto 3">
            <a:extLst>
              <a:ext uri="{FF2B5EF4-FFF2-40B4-BE49-F238E27FC236}">
                <a16:creationId xmlns:a16="http://schemas.microsoft.com/office/drawing/2014/main" id="{ED4489A0-F32A-A9DD-B3FF-17631DF759BF}"/>
              </a:ext>
            </a:extLst>
          </p:cNvPr>
          <p:cNvSpPr txBox="1"/>
          <p:nvPr/>
        </p:nvSpPr>
        <p:spPr>
          <a:xfrm>
            <a:off x="585424" y="2186128"/>
            <a:ext cx="4566982" cy="4985980"/>
          </a:xfrm>
          <a:prstGeom prst="rect">
            <a:avLst/>
          </a:prstGeom>
          <a:noFill/>
        </p:spPr>
        <p:txBody>
          <a:bodyPr wrap="square">
            <a:spAutoFit/>
          </a:bodyPr>
          <a:lstStyle/>
          <a:p>
            <a:r>
              <a:rPr lang="es-ES" altLang="es-ES" sz="2000" dirty="0">
                <a:solidFill>
                  <a:srgbClr val="D60093"/>
                </a:solidFill>
                <a:latin typeface="Univers" panose="020B0503020202020204" pitchFamily="34" charset="0"/>
              </a:rPr>
              <a:t>…</a:t>
            </a:r>
          </a:p>
          <a:p>
            <a:r>
              <a:rPr lang="en-US" altLang="es-ES" sz="2000" b="1" dirty="0" err="1">
                <a:solidFill>
                  <a:srgbClr val="D60093"/>
                </a:solidFill>
                <a:latin typeface="Univers" panose="020B0503020202020204" pitchFamily="34" charset="0"/>
              </a:rPr>
              <a:t>st.set</a:t>
            </a:r>
            <a:r>
              <a:rPr lang="en-US" altLang="es-ES" sz="2000" b="1" dirty="0" err="1">
                <a:solidFill>
                  <a:schemeClr val="bg2">
                    <a:lumMod val="75000"/>
                  </a:schemeClr>
                </a:solidFill>
                <a:latin typeface="Univers" panose="020B0503020202020204" pitchFamily="34" charset="0"/>
              </a:rPr>
              <a:t>_</a:t>
            </a:r>
            <a:r>
              <a:rPr lang="en-US" altLang="es-ES" sz="2000" b="1" dirty="0" err="1">
                <a:solidFill>
                  <a:srgbClr val="D60093"/>
                </a:solidFill>
                <a:latin typeface="Univers" panose="020B0503020202020204" pitchFamily="34" charset="0"/>
              </a:rPr>
              <a:t>color</a:t>
            </a:r>
            <a:r>
              <a:rPr lang="en-US" altLang="es-ES" sz="2000" b="1" dirty="0">
                <a:solidFill>
                  <a:srgbClr val="D60093"/>
                </a:solidFill>
                <a:latin typeface="Univers" panose="020B0503020202020204" pitchFamily="34" charset="0"/>
              </a:rPr>
              <a:t>(Color(1.0, 0.0, 0.0))</a:t>
            </a:r>
            <a:endParaRPr lang="es-ES" altLang="es-ES" sz="2000"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st.add_vertex</a:t>
            </a:r>
            <a:r>
              <a:rPr lang="es-ES" altLang="es-ES" sz="2000" dirty="0">
                <a:solidFill>
                  <a:srgbClr val="D60093"/>
                </a:solidFill>
                <a:latin typeface="Univers" panose="020B0503020202020204" pitchFamily="34" charset="0"/>
              </a:rPr>
              <a:t>(p2)</a:t>
            </a:r>
          </a:p>
          <a:p>
            <a:r>
              <a:rPr lang="en-US" altLang="es-ES" sz="2000" b="1" dirty="0" err="1">
                <a:solidFill>
                  <a:srgbClr val="D60093"/>
                </a:solidFill>
                <a:latin typeface="Univers" panose="020B0503020202020204" pitchFamily="34" charset="0"/>
              </a:rPr>
              <a:t>st.set</a:t>
            </a:r>
            <a:r>
              <a:rPr lang="en-US" altLang="es-ES" sz="2000" b="1" dirty="0" err="1">
                <a:solidFill>
                  <a:schemeClr val="bg2">
                    <a:lumMod val="75000"/>
                  </a:schemeClr>
                </a:solidFill>
                <a:latin typeface="Univers" panose="020B0503020202020204" pitchFamily="34" charset="0"/>
              </a:rPr>
              <a:t>_</a:t>
            </a:r>
            <a:r>
              <a:rPr lang="en-US" altLang="es-ES" sz="2000" b="1" dirty="0" err="1">
                <a:solidFill>
                  <a:srgbClr val="D60093"/>
                </a:solidFill>
                <a:latin typeface="Univers" panose="020B0503020202020204" pitchFamily="34" charset="0"/>
              </a:rPr>
              <a:t>color</a:t>
            </a:r>
            <a:r>
              <a:rPr lang="en-US" altLang="es-ES" sz="2000" b="1" dirty="0">
                <a:solidFill>
                  <a:srgbClr val="D60093"/>
                </a:solidFill>
                <a:latin typeface="Univers" panose="020B0503020202020204" pitchFamily="34" charset="0"/>
              </a:rPr>
              <a:t>(Color(1.0, 1.0, 0.0))</a:t>
            </a:r>
            <a:endParaRPr lang="es-ES" altLang="es-ES" sz="2000"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st.add_vertex</a:t>
            </a:r>
            <a:r>
              <a:rPr lang="es-ES" altLang="es-ES" sz="2000" dirty="0">
                <a:solidFill>
                  <a:srgbClr val="D60093"/>
                </a:solidFill>
                <a:latin typeface="Univers" panose="020B0503020202020204" pitchFamily="34" charset="0"/>
              </a:rPr>
              <a:t>(p3)</a:t>
            </a:r>
          </a:p>
          <a:p>
            <a:r>
              <a:rPr lang="en-US" altLang="es-ES" sz="2000" b="1" dirty="0" err="1">
                <a:solidFill>
                  <a:srgbClr val="D60093"/>
                </a:solidFill>
                <a:latin typeface="Univers" panose="020B0503020202020204" pitchFamily="34" charset="0"/>
              </a:rPr>
              <a:t>st.set</a:t>
            </a:r>
            <a:r>
              <a:rPr lang="en-US" altLang="es-ES" sz="2000" b="1" dirty="0" err="1">
                <a:solidFill>
                  <a:schemeClr val="bg2">
                    <a:lumMod val="75000"/>
                  </a:schemeClr>
                </a:solidFill>
                <a:latin typeface="Univers" panose="020B0503020202020204" pitchFamily="34" charset="0"/>
              </a:rPr>
              <a:t>_</a:t>
            </a:r>
            <a:r>
              <a:rPr lang="en-US" altLang="es-ES" sz="2000" b="1" dirty="0" err="1">
                <a:solidFill>
                  <a:srgbClr val="D60093"/>
                </a:solidFill>
                <a:latin typeface="Univers" panose="020B0503020202020204" pitchFamily="34" charset="0"/>
              </a:rPr>
              <a:t>color</a:t>
            </a:r>
            <a:r>
              <a:rPr lang="en-US" altLang="es-ES" sz="2000" b="1" dirty="0">
                <a:solidFill>
                  <a:srgbClr val="D60093"/>
                </a:solidFill>
                <a:latin typeface="Univers" panose="020B0503020202020204" pitchFamily="34" charset="0"/>
              </a:rPr>
              <a:t>(Color(1.0, 0.0, 1.0))</a:t>
            </a:r>
            <a:endParaRPr lang="es-ES" altLang="es-ES" sz="2000"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st.add_vertex</a:t>
            </a:r>
            <a:r>
              <a:rPr lang="es-ES" altLang="es-ES" sz="2000" dirty="0">
                <a:solidFill>
                  <a:srgbClr val="D60093"/>
                </a:solidFill>
                <a:latin typeface="Univers" panose="020B0503020202020204" pitchFamily="34" charset="0"/>
              </a:rPr>
              <a:t>(p5)</a:t>
            </a:r>
          </a:p>
          <a:p>
            <a:endParaRPr lang="es-ES" altLang="es-ES" sz="1600" dirty="0">
              <a:solidFill>
                <a:srgbClr val="D60093"/>
              </a:solidFill>
              <a:latin typeface="Univers" panose="020B0503020202020204" pitchFamily="34" charset="0"/>
            </a:endParaRPr>
          </a:p>
          <a:p>
            <a:r>
              <a:rPr lang="es-ES" altLang="es-ES" sz="2000" b="1" dirty="0" err="1">
                <a:solidFill>
                  <a:srgbClr val="D60093"/>
                </a:solidFill>
                <a:latin typeface="Univers" panose="020B0503020202020204" pitchFamily="34" charset="0"/>
              </a:rPr>
              <a:t>st.set_color</a:t>
            </a:r>
            <a:r>
              <a:rPr lang="es-ES" altLang="es-ES" sz="2000" b="1" dirty="0">
                <a:solidFill>
                  <a:srgbClr val="D60093"/>
                </a:solidFill>
                <a:latin typeface="Univers" panose="020B0503020202020204" pitchFamily="34" charset="0"/>
              </a:rPr>
              <a:t>(Color(0.0, 1.0, 0))</a:t>
            </a:r>
          </a:p>
          <a:p>
            <a:r>
              <a:rPr lang="es-ES" altLang="es-ES" sz="2000" dirty="0" err="1">
                <a:solidFill>
                  <a:srgbClr val="D60093"/>
                </a:solidFill>
                <a:latin typeface="Univers" panose="020B0503020202020204" pitchFamily="34" charset="0"/>
              </a:rPr>
              <a:t>st.add_vertex</a:t>
            </a:r>
            <a:r>
              <a:rPr lang="es-ES" altLang="es-ES" sz="2000" dirty="0">
                <a:solidFill>
                  <a:srgbClr val="D60093"/>
                </a:solidFill>
                <a:latin typeface="Univers" panose="020B0503020202020204" pitchFamily="34" charset="0"/>
              </a:rPr>
              <a:t>(p3)</a:t>
            </a:r>
          </a:p>
          <a:p>
            <a:r>
              <a:rPr lang="es-ES" altLang="es-ES" sz="2000" b="1" dirty="0" err="1">
                <a:solidFill>
                  <a:srgbClr val="D60093"/>
                </a:solidFill>
                <a:latin typeface="Univers" panose="020B0503020202020204" pitchFamily="34" charset="0"/>
              </a:rPr>
              <a:t>st.set_color</a:t>
            </a:r>
            <a:r>
              <a:rPr lang="es-ES" altLang="es-ES" sz="2000" b="1" dirty="0">
                <a:solidFill>
                  <a:srgbClr val="D60093"/>
                </a:solidFill>
                <a:latin typeface="Univers" panose="020B0503020202020204" pitchFamily="34" charset="0"/>
              </a:rPr>
              <a:t>(Color(0.0, 1.0, 1.0))</a:t>
            </a:r>
          </a:p>
          <a:p>
            <a:r>
              <a:rPr lang="es-ES" altLang="es-ES" sz="2000" dirty="0" err="1">
                <a:solidFill>
                  <a:srgbClr val="D60093"/>
                </a:solidFill>
                <a:latin typeface="Univers" panose="020B0503020202020204" pitchFamily="34" charset="0"/>
              </a:rPr>
              <a:t>st.add_vertex</a:t>
            </a:r>
            <a:r>
              <a:rPr lang="es-ES" altLang="es-ES" sz="2000" dirty="0">
                <a:solidFill>
                  <a:srgbClr val="D60093"/>
                </a:solidFill>
                <a:latin typeface="Univers" panose="020B0503020202020204" pitchFamily="34" charset="0"/>
              </a:rPr>
              <a:t>(p4)</a:t>
            </a:r>
          </a:p>
          <a:p>
            <a:r>
              <a:rPr lang="es-ES" altLang="es-ES" sz="2000" b="1" dirty="0" err="1">
                <a:solidFill>
                  <a:srgbClr val="D60093"/>
                </a:solidFill>
                <a:latin typeface="Univers" panose="020B0503020202020204" pitchFamily="34" charset="0"/>
              </a:rPr>
              <a:t>st.set_color</a:t>
            </a:r>
            <a:r>
              <a:rPr lang="es-ES" altLang="es-ES" sz="2000" b="1" dirty="0">
                <a:solidFill>
                  <a:srgbClr val="D60093"/>
                </a:solidFill>
                <a:latin typeface="Univers" panose="020B0503020202020204" pitchFamily="34" charset="0"/>
              </a:rPr>
              <a:t>(Color(1.0, 1.0, 0.0))</a:t>
            </a:r>
          </a:p>
          <a:p>
            <a:r>
              <a:rPr lang="es-ES" altLang="es-ES" sz="2000" dirty="0" err="1">
                <a:solidFill>
                  <a:srgbClr val="D60093"/>
                </a:solidFill>
                <a:latin typeface="Univers" panose="020B0503020202020204" pitchFamily="34" charset="0"/>
              </a:rPr>
              <a:t>st.add_vertex</a:t>
            </a:r>
            <a:r>
              <a:rPr lang="es-ES" altLang="es-ES" sz="2000" dirty="0">
                <a:solidFill>
                  <a:srgbClr val="D60093"/>
                </a:solidFill>
                <a:latin typeface="Univers" panose="020B0503020202020204" pitchFamily="34" charset="0"/>
              </a:rPr>
              <a:t>(p5)</a:t>
            </a:r>
          </a:p>
          <a:p>
            <a:r>
              <a:rPr lang="es-ES" altLang="es-ES" sz="2000" dirty="0">
                <a:solidFill>
                  <a:srgbClr val="D60093"/>
                </a:solidFill>
                <a:latin typeface="Univers" panose="020B0503020202020204" pitchFamily="34" charset="0"/>
              </a:rPr>
              <a:t>…</a:t>
            </a:r>
          </a:p>
          <a:p>
            <a:endParaRPr lang="es-ES" altLang="es-ES" sz="1800" dirty="0">
              <a:solidFill>
                <a:srgbClr val="D60093"/>
              </a:solidFill>
              <a:latin typeface="Univers" panose="020B0503020202020204" pitchFamily="34" charset="0"/>
            </a:endParaRPr>
          </a:p>
        </p:txBody>
      </p:sp>
      <p:pic>
        <p:nvPicPr>
          <p:cNvPr id="7" name="Imagen 6">
            <a:extLst>
              <a:ext uri="{FF2B5EF4-FFF2-40B4-BE49-F238E27FC236}">
                <a16:creationId xmlns:a16="http://schemas.microsoft.com/office/drawing/2014/main" id="{5EDA0674-38D2-1F5D-7147-3DEBDDB95AA2}"/>
              </a:ext>
            </a:extLst>
          </p:cNvPr>
          <p:cNvPicPr>
            <a:picLocks noChangeAspect="1"/>
          </p:cNvPicPr>
          <p:nvPr/>
        </p:nvPicPr>
        <p:blipFill>
          <a:blip r:embed="rId3"/>
          <a:stretch>
            <a:fillRect/>
          </a:stretch>
        </p:blipFill>
        <p:spPr>
          <a:xfrm>
            <a:off x="4929753" y="2435230"/>
            <a:ext cx="4083773" cy="4165042"/>
          </a:xfrm>
          <a:prstGeom prst="rect">
            <a:avLst/>
          </a:prstGeom>
        </p:spPr>
      </p:pic>
      <p:sp>
        <p:nvSpPr>
          <p:cNvPr id="5" name="Line 5">
            <a:extLst>
              <a:ext uri="{FF2B5EF4-FFF2-40B4-BE49-F238E27FC236}">
                <a16:creationId xmlns:a16="http://schemas.microsoft.com/office/drawing/2014/main" id="{F2CC995A-3760-E6E2-952D-D89AD4ABAC4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69270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55F86-FEDD-4589-429B-2D49FB8A2E1A}"/>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19CE8457-54E1-7440-4323-19E4C76EFEAE}"/>
              </a:ext>
            </a:extLst>
          </p:cNvPr>
          <p:cNvSpPr>
            <a:spLocks noChangeArrowheads="1"/>
          </p:cNvSpPr>
          <p:nvPr/>
        </p:nvSpPr>
        <p:spPr bwMode="auto">
          <a:xfrm>
            <a:off x="555471" y="418227"/>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800" dirty="0">
              <a:latin typeface="Univers" panose="020B0503020202020204" pitchFamily="34" charset="0"/>
            </a:endParaRPr>
          </a:p>
          <a:p>
            <a:pPr algn="just">
              <a:spcBef>
                <a:spcPct val="0"/>
              </a:spcBef>
              <a:buFont typeface="CommonBullets"/>
              <a:buChar char="!"/>
            </a:pPr>
            <a:r>
              <a:rPr lang="es-ES_tradnl" sz="2000" dirty="0">
                <a:latin typeface="Univers" panose="020B0503020202020204" pitchFamily="34" charset="0"/>
              </a:rPr>
              <a:t>Malla creada con </a:t>
            </a:r>
            <a:r>
              <a:rPr lang="es-ES_tradnl" sz="2000" dirty="0" err="1">
                <a:solidFill>
                  <a:srgbClr val="008080"/>
                </a:solidFill>
                <a:latin typeface="Univers" panose="020B0503020202020204" pitchFamily="34" charset="0"/>
              </a:rPr>
              <a:t>ArrayMesh</a:t>
            </a:r>
            <a:r>
              <a:rPr lang="es-ES_tradnl" sz="2000" dirty="0">
                <a:solidFill>
                  <a:srgbClr val="008080"/>
                </a:solidFill>
                <a:latin typeface="Univers" panose="020B0503020202020204" pitchFamily="34" charset="0"/>
              </a:rPr>
              <a:t>. </a:t>
            </a:r>
            <a:r>
              <a:rPr lang="es-ES_tradnl" sz="2000" dirty="0">
                <a:latin typeface="Univers" panose="020B0503020202020204" pitchFamily="34" charset="0"/>
              </a:rPr>
              <a:t>Lista de triángulos aislados</a:t>
            </a:r>
          </a:p>
          <a:p>
            <a:pPr marL="0" indent="0" algn="just">
              <a:spcBef>
                <a:spcPct val="0"/>
              </a:spcBef>
              <a:buNone/>
            </a:pPr>
            <a:endParaRPr lang="es-ES_tradnl" sz="1000" dirty="0">
              <a:latin typeface="Univers" panose="020B0503020202020204" pitchFamily="34" charset="0"/>
            </a:endParaRPr>
          </a:p>
          <a:p>
            <a:pPr algn="just">
              <a:spcBef>
                <a:spcPct val="0"/>
              </a:spcBef>
              <a:buFont typeface="CommonBullets"/>
              <a:buChar char="!"/>
            </a:pPr>
            <a:r>
              <a:rPr lang="es-ES_tradnl" sz="2000" dirty="0">
                <a:latin typeface="Univers" panose="020B0503020202020204" pitchFamily="34" charset="0"/>
              </a:rPr>
              <a:t>Transparencia en cada cara, </a:t>
            </a:r>
            <a:r>
              <a:rPr lang="es-ES_tradnl" sz="2000" dirty="0">
                <a:solidFill>
                  <a:srgbClr val="008080"/>
                </a:solidFill>
                <a:latin typeface="Univers" panose="020B0503020202020204" pitchFamily="34" charset="0"/>
              </a:rPr>
              <a:t>StandardMaterial3D</a:t>
            </a:r>
            <a:r>
              <a:rPr lang="es-ES_tradnl" sz="2000" dirty="0">
                <a:latin typeface="Univers" panose="020B0503020202020204" pitchFamily="34" charset="0"/>
              </a:rPr>
              <a:t> y</a:t>
            </a:r>
            <a:r>
              <a:rPr lang="es-ES_tradnl" sz="2000" dirty="0">
                <a:solidFill>
                  <a:srgbClr val="008080"/>
                </a:solidFill>
                <a:latin typeface="Univers" panose="020B0503020202020204" pitchFamily="34" charset="0"/>
              </a:rPr>
              <a:t> </a:t>
            </a:r>
            <a:r>
              <a:rPr lang="es-ES_tradnl" sz="2000" dirty="0" err="1">
                <a:solidFill>
                  <a:srgbClr val="008080"/>
                </a:solidFill>
                <a:latin typeface="Univers" panose="020B0503020202020204" pitchFamily="34" charset="0"/>
              </a:rPr>
              <a:t>set_color</a:t>
            </a:r>
            <a:endParaRPr lang="es-ES_tradnl" sz="2000" dirty="0">
              <a:solidFill>
                <a:srgbClr val="008080"/>
              </a:solidFill>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E4CE35D2-E2C6-C94F-EC49-5C427284D7D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F574F880-7A24-D27D-1490-62B9D25435B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34</a:t>
            </a:fld>
            <a:endParaRPr lang="en-US" altLang="es-ES" sz="1400" dirty="0"/>
          </a:p>
        </p:txBody>
      </p:sp>
      <p:pic>
        <p:nvPicPr>
          <p:cNvPr id="11" name="Imagen 10">
            <a:extLst>
              <a:ext uri="{FF2B5EF4-FFF2-40B4-BE49-F238E27FC236}">
                <a16:creationId xmlns:a16="http://schemas.microsoft.com/office/drawing/2014/main" id="{C50DCE04-595B-05A4-9395-023AB960D891}"/>
              </a:ext>
            </a:extLst>
          </p:cNvPr>
          <p:cNvPicPr>
            <a:picLocks noChangeAspect="1"/>
          </p:cNvPicPr>
          <p:nvPr/>
        </p:nvPicPr>
        <p:blipFill>
          <a:blip r:embed="rId2"/>
          <a:stretch>
            <a:fillRect/>
          </a:stretch>
        </p:blipFill>
        <p:spPr>
          <a:xfrm>
            <a:off x="9364590" y="6192416"/>
            <a:ext cx="511909" cy="457200"/>
          </a:xfrm>
          <a:prstGeom prst="rect">
            <a:avLst/>
          </a:prstGeom>
        </p:spPr>
      </p:pic>
      <p:sp>
        <p:nvSpPr>
          <p:cNvPr id="5" name="CuadroTexto 4">
            <a:extLst>
              <a:ext uri="{FF2B5EF4-FFF2-40B4-BE49-F238E27FC236}">
                <a16:creationId xmlns:a16="http://schemas.microsoft.com/office/drawing/2014/main" id="{6107C90F-970A-98CD-462C-A3710E8808DA}"/>
              </a:ext>
            </a:extLst>
          </p:cNvPr>
          <p:cNvSpPr txBox="1"/>
          <p:nvPr/>
        </p:nvSpPr>
        <p:spPr>
          <a:xfrm>
            <a:off x="881640" y="1603769"/>
            <a:ext cx="8059938" cy="5601533"/>
          </a:xfrm>
          <a:prstGeom prst="rect">
            <a:avLst/>
          </a:prstGeom>
          <a:noFill/>
          <a:ln w="15875">
            <a:noFill/>
          </a:ln>
        </p:spPr>
        <p:txBody>
          <a:bodyPr wrap="square" rtlCol="0">
            <a:spAutoFit/>
          </a:bodyPr>
          <a:lstStyle/>
          <a:p>
            <a:r>
              <a:rPr lang="es-ES" altLang="es-ES" sz="1700" dirty="0">
                <a:solidFill>
                  <a:srgbClr val="D60093"/>
                </a:solidFill>
                <a:latin typeface="Univers" panose="020B0503020202020204" pitchFamily="34" charset="0"/>
              </a:rPr>
              <a:t>…</a:t>
            </a:r>
          </a:p>
          <a:p>
            <a:r>
              <a:rPr lang="es-ES" altLang="es-ES" sz="1700" dirty="0" err="1">
                <a:solidFill>
                  <a:srgbClr val="D60093"/>
                </a:solidFill>
                <a:latin typeface="Univers" panose="020B0503020202020204" pitchFamily="34" charset="0"/>
              </a:rPr>
              <a:t>func</a:t>
            </a:r>
            <a:r>
              <a:rPr lang="es-ES" altLang="es-ES" sz="1700" dirty="0">
                <a:solidFill>
                  <a:srgbClr val="D60093"/>
                </a:solidFill>
                <a:latin typeface="Univers" panose="020B0503020202020204" pitchFamily="34" charset="0"/>
              </a:rPr>
              <a:t> _</a:t>
            </a:r>
            <a:r>
              <a:rPr lang="es-ES" altLang="es-ES" sz="1700" dirty="0" err="1">
                <a:solidFill>
                  <a:srgbClr val="D60093"/>
                </a:solidFill>
                <a:latin typeface="Univers" panose="020B0503020202020204" pitchFamily="34" charset="0"/>
              </a:rPr>
              <a:t>ready</a:t>
            </a:r>
            <a:r>
              <a:rPr lang="es-ES" altLang="es-ES" sz="1700" dirty="0">
                <a:solidFill>
                  <a:srgbClr val="D60093"/>
                </a:solidFill>
                <a:latin typeface="Univers" panose="020B0503020202020204" pitchFamily="34" charset="0"/>
              </a:rPr>
              <a:t>():</a:t>
            </a:r>
          </a:p>
          <a:p>
            <a:r>
              <a:rPr lang="es-ES" altLang="es-ES" sz="1700" dirty="0">
                <a:solidFill>
                  <a:srgbClr val="D60093"/>
                </a:solidFill>
                <a:latin typeface="Univers" panose="020B0503020202020204" pitchFamily="34" charset="0"/>
              </a:rPr>
              <a:t>       …</a:t>
            </a:r>
          </a:p>
          <a:p>
            <a:r>
              <a:rPr lang="es-ES" altLang="es-ES" sz="1700" dirty="0">
                <a:solidFill>
                  <a:srgbClr val="D60093"/>
                </a:solidFill>
                <a:latin typeface="Univers" panose="020B0503020202020204" pitchFamily="34" charset="0"/>
              </a:rPr>
              <a:t>    </a:t>
            </a:r>
            <a:r>
              <a:rPr lang="es-ES" altLang="es-ES" sz="1700" dirty="0">
                <a:solidFill>
                  <a:schemeClr val="bg2">
                    <a:lumMod val="75000"/>
                  </a:schemeClr>
                </a:solidFill>
                <a:latin typeface="Univers" panose="020B0503020202020204" pitchFamily="34" charset="0"/>
              </a:rPr>
              <a:t>   # Se indica un color para cada vértice</a:t>
            </a:r>
          </a:p>
          <a:p>
            <a:r>
              <a:rPr lang="es-ES" altLang="es-ES" sz="1700" dirty="0">
                <a:solidFill>
                  <a:srgbClr val="D60093"/>
                </a:solidFill>
                <a:latin typeface="Univers" panose="020B0503020202020204" pitchFamily="34" charset="0"/>
              </a:rPr>
              <a:t>       </a:t>
            </a:r>
            <a:r>
              <a:rPr lang="en-US" altLang="es-ES" sz="1700" dirty="0" err="1">
                <a:solidFill>
                  <a:srgbClr val="D60093"/>
                </a:solidFill>
                <a:latin typeface="Univers" panose="020B0503020202020204" pitchFamily="34" charset="0"/>
              </a:rPr>
              <a:t>material.vertex_color_use_as_albedo</a:t>
            </a:r>
            <a:r>
              <a:rPr lang="en-US" altLang="es-ES" sz="1700" dirty="0">
                <a:solidFill>
                  <a:srgbClr val="D60093"/>
                </a:solidFill>
                <a:latin typeface="Univers" panose="020B0503020202020204" pitchFamily="34" charset="0"/>
              </a:rPr>
              <a:t> = true</a:t>
            </a:r>
            <a:endParaRPr lang="es-ES" altLang="es-ES" sz="1700" dirty="0">
              <a:solidFill>
                <a:srgbClr val="D60093"/>
              </a:solidFill>
              <a:latin typeface="Univers" panose="020B0503020202020204" pitchFamily="34" charset="0"/>
            </a:endParaRP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material.transparency</a:t>
            </a:r>
            <a:r>
              <a:rPr lang="es-ES" altLang="es-ES" sz="1700" b="1" dirty="0">
                <a:solidFill>
                  <a:srgbClr val="D60093"/>
                </a:solidFill>
                <a:latin typeface="Univers" panose="020B0503020202020204" pitchFamily="34" charset="0"/>
              </a:rPr>
              <a:t> = BaseMaterial3D.TRANSPARENCY_ALPHA </a:t>
            </a:r>
          </a:p>
          <a:p>
            <a:r>
              <a:rPr lang="es-ES" altLang="es-ES" sz="1700" dirty="0">
                <a:solidFill>
                  <a:schemeClr val="bg2">
                    <a:lumMod val="75000"/>
                  </a:schemeClr>
                </a:solidFill>
                <a:latin typeface="Univers" panose="020B0503020202020204" pitchFamily="34" charset="0"/>
              </a:rPr>
              <a:t>       # Coordenadas de la figura </a:t>
            </a:r>
          </a:p>
          <a:p>
            <a:r>
              <a:rPr lang="es-ES" altLang="es-ES" sz="1700" dirty="0">
                <a:solidFill>
                  <a:srgbClr val="D60093"/>
                </a:solidFill>
                <a:latin typeface="Univers" panose="020B0503020202020204" pitchFamily="34" charset="0"/>
              </a:rPr>
              <a:t>       …</a:t>
            </a: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st.begin</a:t>
            </a:r>
            <a:r>
              <a:rPr lang="es-ES" altLang="es-ES" sz="1700" dirty="0">
                <a:solidFill>
                  <a:srgbClr val="D60093"/>
                </a:solidFill>
                <a:latin typeface="Univers" panose="020B0503020202020204" pitchFamily="34" charset="0"/>
              </a:rPr>
              <a:t>(</a:t>
            </a:r>
            <a:r>
              <a:rPr lang="es-ES" altLang="es-ES" sz="1700" dirty="0" err="1">
                <a:solidFill>
                  <a:srgbClr val="D60093"/>
                </a:solidFill>
                <a:latin typeface="Univers" panose="020B0503020202020204" pitchFamily="34" charset="0"/>
              </a:rPr>
              <a:t>Mesh.PRIMITIVE_TRIANGLES</a:t>
            </a:r>
            <a:r>
              <a:rPr lang="es-ES" altLang="es-ES" sz="1700" dirty="0">
                <a:solidFill>
                  <a:srgbClr val="D60093"/>
                </a:solidFill>
                <a:latin typeface="Univers" panose="020B0503020202020204" pitchFamily="34" charset="0"/>
              </a:rPr>
              <a:t>) </a:t>
            </a:r>
            <a:r>
              <a:rPr lang="es-ES" altLang="es-ES" sz="1700" dirty="0">
                <a:solidFill>
                  <a:schemeClr val="bg2">
                    <a:lumMod val="75000"/>
                  </a:schemeClr>
                </a:solidFill>
                <a:latin typeface="Univers" panose="020B0503020202020204" pitchFamily="34" charset="0"/>
              </a:rPr>
              <a:t># se indica triángulos sólidos</a:t>
            </a:r>
            <a:endParaRPr lang="es-ES" altLang="es-ES" sz="1700" dirty="0">
              <a:solidFill>
                <a:srgbClr val="D60093"/>
              </a:solidFill>
              <a:latin typeface="Univers" panose="020B0503020202020204" pitchFamily="34" charset="0"/>
            </a:endParaRPr>
          </a:p>
          <a:p>
            <a:r>
              <a:rPr lang="es-ES" altLang="es-ES" sz="1700" dirty="0">
                <a:solidFill>
                  <a:srgbClr val="D60093"/>
                </a:solidFill>
                <a:latin typeface="Univers" panose="020B0503020202020204" pitchFamily="34" charset="0"/>
              </a:rPr>
              <a:t>       </a:t>
            </a:r>
            <a:r>
              <a:rPr lang="es-ES" altLang="es-ES" sz="1700" dirty="0">
                <a:solidFill>
                  <a:schemeClr val="bg2">
                    <a:lumMod val="75000"/>
                  </a:schemeClr>
                </a:solidFill>
                <a:latin typeface="Univers" panose="020B0503020202020204" pitchFamily="34" charset="0"/>
              </a:rPr>
              <a:t># parte superior</a:t>
            </a:r>
          </a:p>
          <a:p>
            <a:r>
              <a:rPr lang="en-US" altLang="es-ES" sz="1700" b="1" dirty="0">
                <a:solidFill>
                  <a:srgbClr val="D60093"/>
                </a:solidFill>
                <a:latin typeface="Univers" panose="020B0503020202020204" pitchFamily="34" charset="0"/>
              </a:rPr>
              <a:t>       </a:t>
            </a:r>
            <a:r>
              <a:rPr lang="en-US" altLang="es-ES" sz="1700" b="1" dirty="0" err="1">
                <a:solidFill>
                  <a:srgbClr val="D60093"/>
                </a:solidFill>
                <a:latin typeface="Univers" panose="020B0503020202020204" pitchFamily="34" charset="0"/>
              </a:rPr>
              <a:t>st.set</a:t>
            </a:r>
            <a:r>
              <a:rPr lang="en-US" altLang="es-ES" sz="1700" b="1" dirty="0" err="1">
                <a:solidFill>
                  <a:schemeClr val="bg2">
                    <a:lumMod val="75000"/>
                  </a:schemeClr>
                </a:solidFill>
                <a:latin typeface="Univers" panose="020B0503020202020204" pitchFamily="34" charset="0"/>
              </a:rPr>
              <a:t>_</a:t>
            </a:r>
            <a:r>
              <a:rPr lang="en-US" altLang="es-ES" sz="1700" b="1" dirty="0" err="1">
                <a:solidFill>
                  <a:srgbClr val="D60093"/>
                </a:solidFill>
                <a:latin typeface="Univers" panose="020B0503020202020204" pitchFamily="34" charset="0"/>
              </a:rPr>
              <a:t>color</a:t>
            </a:r>
            <a:r>
              <a:rPr lang="en-US" altLang="es-ES" sz="1700" b="1" dirty="0">
                <a:solidFill>
                  <a:srgbClr val="D60093"/>
                </a:solidFill>
                <a:latin typeface="Univers" panose="020B0503020202020204" pitchFamily="34" charset="0"/>
              </a:rPr>
              <a:t>(Color(0.0, 0.0, 0.5, 0.5))  </a:t>
            </a:r>
            <a:r>
              <a:rPr lang="en-US" altLang="es-ES" sz="1700" dirty="0">
                <a:solidFill>
                  <a:schemeClr val="bg2">
                    <a:lumMod val="75000"/>
                  </a:schemeClr>
                </a:solidFill>
                <a:latin typeface="Univers" panose="020B0503020202020204" pitchFamily="34" charset="0"/>
              </a:rPr>
              <a:t># se </a:t>
            </a:r>
            <a:r>
              <a:rPr lang="en-US" altLang="es-ES" sz="1700" dirty="0" err="1">
                <a:solidFill>
                  <a:schemeClr val="bg2">
                    <a:lumMod val="75000"/>
                  </a:schemeClr>
                </a:solidFill>
                <a:latin typeface="Univers" panose="020B0503020202020204" pitchFamily="34" charset="0"/>
              </a:rPr>
              <a:t>añade</a:t>
            </a:r>
            <a:r>
              <a:rPr lang="en-US" altLang="es-ES" sz="1700" dirty="0">
                <a:solidFill>
                  <a:schemeClr val="bg2">
                    <a:lumMod val="75000"/>
                  </a:schemeClr>
                </a:solidFill>
                <a:latin typeface="Univers" panose="020B0503020202020204" pitchFamily="34" charset="0"/>
              </a:rPr>
              <a:t> un valor para alfa</a:t>
            </a:r>
            <a:endParaRPr lang="es-ES" altLang="es-ES" sz="1700" dirty="0">
              <a:solidFill>
                <a:schemeClr val="bg2">
                  <a:lumMod val="75000"/>
                </a:schemeClr>
              </a:solidFill>
              <a:latin typeface="Univers" panose="020B0503020202020204" pitchFamily="34" charset="0"/>
            </a:endParaRP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st.add_vertex</a:t>
            </a:r>
            <a:r>
              <a:rPr lang="es-ES" altLang="es-ES" sz="1700" dirty="0">
                <a:solidFill>
                  <a:srgbClr val="D60093"/>
                </a:solidFill>
                <a:latin typeface="Univers" panose="020B0503020202020204" pitchFamily="34" charset="0"/>
              </a:rPr>
              <a:t>(p1)</a:t>
            </a: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st.add_vertex</a:t>
            </a:r>
            <a:r>
              <a:rPr lang="es-ES" altLang="es-ES" sz="1700" dirty="0">
                <a:solidFill>
                  <a:srgbClr val="D60093"/>
                </a:solidFill>
                <a:latin typeface="Univers" panose="020B0503020202020204" pitchFamily="34" charset="0"/>
              </a:rPr>
              <a:t>(p2)</a:t>
            </a: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st.add_vertex</a:t>
            </a:r>
            <a:r>
              <a:rPr lang="es-ES" altLang="es-ES" sz="1700" dirty="0">
                <a:solidFill>
                  <a:srgbClr val="D60093"/>
                </a:solidFill>
                <a:latin typeface="Univers" panose="020B0503020202020204" pitchFamily="34" charset="0"/>
              </a:rPr>
              <a:t>(p5)</a:t>
            </a:r>
          </a:p>
          <a:p>
            <a:endParaRPr lang="es-ES" altLang="es-ES" sz="1400" dirty="0">
              <a:solidFill>
                <a:srgbClr val="D60093"/>
              </a:solidFill>
              <a:latin typeface="Univers" panose="020B0503020202020204" pitchFamily="34" charset="0"/>
            </a:endParaRPr>
          </a:p>
          <a:p>
            <a:r>
              <a:rPr lang="en-US" altLang="es-ES" sz="1700" b="1" dirty="0">
                <a:solidFill>
                  <a:srgbClr val="D60093"/>
                </a:solidFill>
                <a:latin typeface="Univers" panose="020B0503020202020204" pitchFamily="34" charset="0"/>
              </a:rPr>
              <a:t>       </a:t>
            </a:r>
            <a:r>
              <a:rPr lang="en-US" altLang="es-ES" sz="1700" b="1" dirty="0" err="1">
                <a:solidFill>
                  <a:srgbClr val="D60093"/>
                </a:solidFill>
                <a:latin typeface="Univers" panose="020B0503020202020204" pitchFamily="34" charset="0"/>
              </a:rPr>
              <a:t>st.set</a:t>
            </a:r>
            <a:r>
              <a:rPr lang="en-US" altLang="es-ES" sz="1700" b="1" dirty="0" err="1">
                <a:solidFill>
                  <a:schemeClr val="bg2">
                    <a:lumMod val="75000"/>
                  </a:schemeClr>
                </a:solidFill>
                <a:latin typeface="Univers" panose="020B0503020202020204" pitchFamily="34" charset="0"/>
              </a:rPr>
              <a:t>_</a:t>
            </a:r>
            <a:r>
              <a:rPr lang="en-US" altLang="es-ES" sz="1700" b="1" dirty="0" err="1">
                <a:solidFill>
                  <a:srgbClr val="D60093"/>
                </a:solidFill>
                <a:latin typeface="Univers" panose="020B0503020202020204" pitchFamily="34" charset="0"/>
              </a:rPr>
              <a:t>color</a:t>
            </a:r>
            <a:r>
              <a:rPr lang="en-US" altLang="es-ES" sz="1700" b="1" dirty="0">
                <a:solidFill>
                  <a:srgbClr val="D60093"/>
                </a:solidFill>
                <a:latin typeface="Univers" panose="020B0503020202020204" pitchFamily="34" charset="0"/>
              </a:rPr>
              <a:t>(Color(1.0, 0.0, 0.0, 0.5)) </a:t>
            </a:r>
            <a:r>
              <a:rPr lang="en-US" altLang="es-ES" sz="1700" dirty="0">
                <a:solidFill>
                  <a:schemeClr val="bg2">
                    <a:lumMod val="75000"/>
                  </a:schemeClr>
                </a:solidFill>
                <a:latin typeface="Univers" panose="020B0503020202020204" pitchFamily="34" charset="0"/>
              </a:rPr>
              <a:t># se </a:t>
            </a:r>
            <a:r>
              <a:rPr lang="en-US" altLang="es-ES" sz="1700" dirty="0" err="1">
                <a:solidFill>
                  <a:schemeClr val="bg2">
                    <a:lumMod val="75000"/>
                  </a:schemeClr>
                </a:solidFill>
                <a:latin typeface="Univers" panose="020B0503020202020204" pitchFamily="34" charset="0"/>
              </a:rPr>
              <a:t>añade</a:t>
            </a:r>
            <a:r>
              <a:rPr lang="en-US" altLang="es-ES" sz="1700" dirty="0">
                <a:solidFill>
                  <a:schemeClr val="bg2">
                    <a:lumMod val="75000"/>
                  </a:schemeClr>
                </a:solidFill>
                <a:latin typeface="Univers" panose="020B0503020202020204" pitchFamily="34" charset="0"/>
              </a:rPr>
              <a:t> un valor para alfa</a:t>
            </a:r>
            <a:endParaRPr lang="es-ES" altLang="es-ES" sz="1700" dirty="0">
              <a:solidFill>
                <a:srgbClr val="D60093"/>
              </a:solidFill>
              <a:latin typeface="Univers" panose="020B0503020202020204" pitchFamily="34" charset="0"/>
            </a:endParaRP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st.add_vertex</a:t>
            </a:r>
            <a:r>
              <a:rPr lang="es-ES" altLang="es-ES" sz="1700" dirty="0">
                <a:solidFill>
                  <a:srgbClr val="D60093"/>
                </a:solidFill>
                <a:latin typeface="Univers" panose="020B0503020202020204" pitchFamily="34" charset="0"/>
              </a:rPr>
              <a:t>(p2)</a:t>
            </a: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st.add_vertex</a:t>
            </a:r>
            <a:r>
              <a:rPr lang="es-ES" altLang="es-ES" sz="1700" dirty="0">
                <a:solidFill>
                  <a:srgbClr val="D60093"/>
                </a:solidFill>
                <a:latin typeface="Univers" panose="020B0503020202020204" pitchFamily="34" charset="0"/>
              </a:rPr>
              <a:t>(p3)</a:t>
            </a: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st.add_vertex</a:t>
            </a:r>
            <a:r>
              <a:rPr lang="es-ES" altLang="es-ES" sz="1700" dirty="0">
                <a:solidFill>
                  <a:srgbClr val="D60093"/>
                </a:solidFill>
                <a:latin typeface="Univers" panose="020B0503020202020204" pitchFamily="34" charset="0"/>
              </a:rPr>
              <a:t>(p5)</a:t>
            </a:r>
          </a:p>
          <a:p>
            <a:r>
              <a:rPr lang="es-ES" altLang="es-ES" sz="1700" dirty="0">
                <a:solidFill>
                  <a:srgbClr val="D60093"/>
                </a:solidFill>
                <a:latin typeface="Univers" panose="020B0503020202020204" pitchFamily="34" charset="0"/>
              </a:rPr>
              <a:t>      …</a:t>
            </a:r>
          </a:p>
          <a:p>
            <a:endParaRPr lang="es-ES" altLang="es-ES" sz="1800" dirty="0">
              <a:solidFill>
                <a:srgbClr val="D60093"/>
              </a:solidFill>
              <a:latin typeface="Univers" panose="020B0503020202020204" pitchFamily="34" charset="0"/>
            </a:endParaRPr>
          </a:p>
        </p:txBody>
      </p:sp>
      <p:sp>
        <p:nvSpPr>
          <p:cNvPr id="4" name="Line 5">
            <a:extLst>
              <a:ext uri="{FF2B5EF4-FFF2-40B4-BE49-F238E27FC236}">
                <a16:creationId xmlns:a16="http://schemas.microsoft.com/office/drawing/2014/main" id="{DC21A955-0C2E-906D-5001-C44FC3099765}"/>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405615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1B290-662C-21C4-AB4F-82FC13A6F50C}"/>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1958C872-8E07-D05F-26F1-83F0436AA90F}"/>
              </a:ext>
            </a:extLst>
          </p:cNvPr>
          <p:cNvSpPr>
            <a:spLocks noChangeArrowheads="1"/>
          </p:cNvSpPr>
          <p:nvPr/>
        </p:nvSpPr>
        <p:spPr bwMode="auto">
          <a:xfrm>
            <a:off x="555471" y="459791"/>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8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 de triángulos aislados</a:t>
            </a:r>
          </a:p>
          <a:p>
            <a:pPr marL="0" indent="0" algn="just">
              <a:spcBef>
                <a:spcPct val="0"/>
              </a:spcBef>
              <a:buNone/>
            </a:pPr>
            <a:endParaRPr lang="es-ES_tradnl" sz="10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Transparencia en cada cara, </a:t>
            </a:r>
            <a:r>
              <a:rPr lang="es-ES_tradnl" sz="2200" dirty="0">
                <a:solidFill>
                  <a:srgbClr val="008080"/>
                </a:solidFill>
                <a:latin typeface="Univers" panose="020B0503020202020204" pitchFamily="34" charset="0"/>
              </a:rPr>
              <a:t>StandardMaterial3D</a:t>
            </a:r>
            <a:r>
              <a:rPr lang="es-ES_tradnl" sz="2200" dirty="0">
                <a:latin typeface="Univers" panose="020B0503020202020204" pitchFamily="34" charset="0"/>
              </a:rPr>
              <a:t> y</a:t>
            </a:r>
            <a:r>
              <a:rPr lang="es-ES_tradnl" sz="2200" dirty="0">
                <a:solidFill>
                  <a:srgbClr val="008080"/>
                </a:solidFill>
                <a:latin typeface="Univers" panose="020B0503020202020204" pitchFamily="34" charset="0"/>
              </a:rPr>
              <a:t> </a:t>
            </a:r>
            <a:r>
              <a:rPr lang="es-ES_tradnl" sz="2200" dirty="0" err="1">
                <a:solidFill>
                  <a:srgbClr val="008080"/>
                </a:solidFill>
                <a:latin typeface="Univers" panose="020B0503020202020204" pitchFamily="34" charset="0"/>
              </a:rPr>
              <a:t>set_color</a:t>
            </a:r>
            <a:endParaRPr lang="es-ES_tradnl" sz="2200" dirty="0">
              <a:solidFill>
                <a:srgbClr val="008080"/>
              </a:solidFill>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785FCC9A-9E38-2064-23AA-F971AC025AD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CD2AB23F-1205-323A-628F-AD850FA35596}"/>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35</a:t>
            </a:fld>
            <a:endParaRPr lang="en-US" altLang="es-ES" sz="1400" dirty="0"/>
          </a:p>
        </p:txBody>
      </p:sp>
      <p:pic>
        <p:nvPicPr>
          <p:cNvPr id="11" name="Imagen 10">
            <a:extLst>
              <a:ext uri="{FF2B5EF4-FFF2-40B4-BE49-F238E27FC236}">
                <a16:creationId xmlns:a16="http://schemas.microsoft.com/office/drawing/2014/main" id="{9B98D343-D41F-1989-2028-3D690C1432DE}"/>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6" name="Imagen 5">
            <a:extLst>
              <a:ext uri="{FF2B5EF4-FFF2-40B4-BE49-F238E27FC236}">
                <a16:creationId xmlns:a16="http://schemas.microsoft.com/office/drawing/2014/main" id="{F94758D9-2AA4-F9EC-A100-55BA76B076EC}"/>
              </a:ext>
            </a:extLst>
          </p:cNvPr>
          <p:cNvPicPr>
            <a:picLocks noChangeAspect="1"/>
          </p:cNvPicPr>
          <p:nvPr/>
        </p:nvPicPr>
        <p:blipFill>
          <a:blip r:embed="rId3"/>
          <a:stretch>
            <a:fillRect/>
          </a:stretch>
        </p:blipFill>
        <p:spPr>
          <a:xfrm>
            <a:off x="835092" y="2694517"/>
            <a:ext cx="2617218" cy="2367959"/>
          </a:xfrm>
          <a:prstGeom prst="rect">
            <a:avLst/>
          </a:prstGeom>
        </p:spPr>
      </p:pic>
      <p:sp>
        <p:nvSpPr>
          <p:cNvPr id="7" name="Text Box 93">
            <a:extLst>
              <a:ext uri="{FF2B5EF4-FFF2-40B4-BE49-F238E27FC236}">
                <a16:creationId xmlns:a16="http://schemas.microsoft.com/office/drawing/2014/main" id="{FEDEE2A7-894C-35A3-404F-EFE93C726D43}"/>
              </a:ext>
            </a:extLst>
          </p:cNvPr>
          <p:cNvSpPr txBox="1">
            <a:spLocks noChangeArrowheads="1"/>
          </p:cNvSpPr>
          <p:nvPr/>
        </p:nvSpPr>
        <p:spPr bwMode="auto">
          <a:xfrm>
            <a:off x="627802" y="5210393"/>
            <a:ext cx="30317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Se añade un objeto cubo dentro del octaedro</a:t>
            </a:r>
            <a:endParaRPr lang="es-ES_tradnl" altLang="es-ES" sz="2000" dirty="0">
              <a:solidFill>
                <a:srgbClr val="008080"/>
              </a:solidFill>
            </a:endParaRPr>
          </a:p>
        </p:txBody>
      </p:sp>
      <p:pic>
        <p:nvPicPr>
          <p:cNvPr id="13" name="Imagen 12">
            <a:extLst>
              <a:ext uri="{FF2B5EF4-FFF2-40B4-BE49-F238E27FC236}">
                <a16:creationId xmlns:a16="http://schemas.microsoft.com/office/drawing/2014/main" id="{FB272873-481A-8A57-4564-82AFCB75DD30}"/>
              </a:ext>
            </a:extLst>
          </p:cNvPr>
          <p:cNvPicPr>
            <a:picLocks noChangeAspect="1"/>
          </p:cNvPicPr>
          <p:nvPr/>
        </p:nvPicPr>
        <p:blipFill>
          <a:blip r:embed="rId4"/>
          <a:stretch>
            <a:fillRect/>
          </a:stretch>
        </p:blipFill>
        <p:spPr>
          <a:xfrm>
            <a:off x="3866890" y="1983118"/>
            <a:ext cx="5340383" cy="4700990"/>
          </a:xfrm>
          <a:prstGeom prst="rect">
            <a:avLst/>
          </a:prstGeom>
        </p:spPr>
      </p:pic>
      <p:sp>
        <p:nvSpPr>
          <p:cNvPr id="4" name="Line 5">
            <a:extLst>
              <a:ext uri="{FF2B5EF4-FFF2-40B4-BE49-F238E27FC236}">
                <a16:creationId xmlns:a16="http://schemas.microsoft.com/office/drawing/2014/main" id="{940C50CA-EB2C-9D24-43AE-DE2444A5DB51}"/>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4110080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09882-FA60-B6FA-87F9-4667DB92F14E}"/>
            </a:ext>
          </a:extLst>
        </p:cNvPr>
        <p:cNvGrpSpPr/>
        <p:nvPr/>
      </p:nvGrpSpPr>
      <p:grpSpPr>
        <a:xfrm>
          <a:off x="0" y="0"/>
          <a:ext cx="0" cy="0"/>
          <a:chOff x="0" y="0"/>
          <a:chExt cx="0" cy="0"/>
        </a:xfrm>
      </p:grpSpPr>
      <p:sp>
        <p:nvSpPr>
          <p:cNvPr id="17410" name="5 Marcador de número de diapositiva">
            <a:extLst>
              <a:ext uri="{FF2B5EF4-FFF2-40B4-BE49-F238E27FC236}">
                <a16:creationId xmlns:a16="http://schemas.microsoft.com/office/drawing/2014/main" id="{A80EA0BA-02D0-4C1A-470D-99B430C4F6B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F7797F3-2893-4A9D-A142-66ED43B4994B}" type="slidenum">
              <a:rPr lang="en-US" altLang="es-ES" sz="1400" smtClean="0"/>
              <a:pPr>
                <a:spcBef>
                  <a:spcPct val="0"/>
                </a:spcBef>
                <a:buFontTx/>
                <a:buNone/>
              </a:pPr>
              <a:t>36</a:t>
            </a:fld>
            <a:endParaRPr lang="en-US" altLang="es-ES" sz="1400"/>
          </a:p>
        </p:txBody>
      </p:sp>
      <p:sp>
        <p:nvSpPr>
          <p:cNvPr id="17411" name="Rectangle 2">
            <a:extLst>
              <a:ext uri="{FF2B5EF4-FFF2-40B4-BE49-F238E27FC236}">
                <a16:creationId xmlns:a16="http://schemas.microsoft.com/office/drawing/2014/main" id="{B127964B-BEAF-C8E0-ABC5-C632D649388F}"/>
              </a:ext>
            </a:extLst>
          </p:cNvPr>
          <p:cNvSpPr>
            <a:spLocks noChangeArrowheads="1"/>
          </p:cNvSpPr>
          <p:nvPr/>
        </p:nvSpPr>
        <p:spPr bwMode="auto">
          <a:xfrm>
            <a:off x="546100" y="420976"/>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Usos de la normal a una cara: contención de un punto en un objeto cerrado formado por caras convexas.	</a:t>
            </a:r>
            <a:r>
              <a:rPr lang="es-ES_tradnl" altLang="es-ES" sz="2000" dirty="0"/>
              <a:t>	</a:t>
            </a:r>
          </a:p>
        </p:txBody>
      </p:sp>
      <p:sp>
        <p:nvSpPr>
          <p:cNvPr id="17415" name="Oval 14">
            <a:extLst>
              <a:ext uri="{FF2B5EF4-FFF2-40B4-BE49-F238E27FC236}">
                <a16:creationId xmlns:a16="http://schemas.microsoft.com/office/drawing/2014/main" id="{10BC2D1A-E5AF-28D1-0D86-CA9979A48B11}"/>
              </a:ext>
            </a:extLst>
          </p:cNvPr>
          <p:cNvSpPr>
            <a:spLocks noChangeArrowheads="1"/>
          </p:cNvSpPr>
          <p:nvPr/>
        </p:nvSpPr>
        <p:spPr bwMode="auto">
          <a:xfrm>
            <a:off x="2344738" y="3584575"/>
            <a:ext cx="76200" cy="76200"/>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7416" name="Rectangle 15">
            <a:extLst>
              <a:ext uri="{FF2B5EF4-FFF2-40B4-BE49-F238E27FC236}">
                <a16:creationId xmlns:a16="http://schemas.microsoft.com/office/drawing/2014/main" id="{C1231689-C177-D9A0-33D7-980CA301F56A}"/>
              </a:ext>
            </a:extLst>
          </p:cNvPr>
          <p:cNvSpPr>
            <a:spLocks noChangeArrowheads="1"/>
          </p:cNvSpPr>
          <p:nvPr/>
        </p:nvSpPr>
        <p:spPr bwMode="auto">
          <a:xfrm>
            <a:off x="1792288" y="3478213"/>
            <a:ext cx="1471612" cy="1160462"/>
          </a:xfrm>
          <a:prstGeom prst="rect">
            <a:avLst/>
          </a:prstGeom>
          <a:noFill/>
          <a:ln w="12700">
            <a:noFill/>
            <a:miter lim="800000"/>
            <a:headEnd/>
            <a:tailEnd/>
          </a:ln>
          <a:scene3d>
            <a:camera prst="legacyObliqueTopRight"/>
            <a:lightRig rig="legacyFlat3" dir="b"/>
          </a:scene3d>
          <a:sp3d extrusionH="1141400" prstMaterial="legacyWireframe">
            <a:bevelT w="13500" h="13500" prst="angle"/>
            <a:bevelB w="13500" h="13500" prst="angle"/>
            <a:extrusionClr>
              <a:srgbClr val="FFFFFF"/>
            </a:extrusionClr>
            <a:contourClr>
              <a:srgbClr val="FFFFFF"/>
            </a:contourClr>
          </a:sp3d>
        </p:spPr>
        <p:txBody>
          <a:bodyPr wrap="none" anchor="ctr">
            <a:flatTx/>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7417" name="Line 16">
            <a:extLst>
              <a:ext uri="{FF2B5EF4-FFF2-40B4-BE49-F238E27FC236}">
                <a16:creationId xmlns:a16="http://schemas.microsoft.com/office/drawing/2014/main" id="{141A6CEE-AC89-2148-E7B3-FAFAAAA2A9B3}"/>
              </a:ext>
            </a:extLst>
          </p:cNvPr>
          <p:cNvSpPr>
            <a:spLocks noChangeShapeType="1"/>
          </p:cNvSpPr>
          <p:nvPr/>
        </p:nvSpPr>
        <p:spPr bwMode="auto">
          <a:xfrm flipV="1">
            <a:off x="2670147" y="2819400"/>
            <a:ext cx="0" cy="4603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7418" name="Line 17">
            <a:extLst>
              <a:ext uri="{FF2B5EF4-FFF2-40B4-BE49-F238E27FC236}">
                <a16:creationId xmlns:a16="http://schemas.microsoft.com/office/drawing/2014/main" id="{CE99A3F8-0936-DF42-3DBA-10651C15480E}"/>
              </a:ext>
            </a:extLst>
          </p:cNvPr>
          <p:cNvSpPr>
            <a:spLocks noChangeShapeType="1"/>
          </p:cNvSpPr>
          <p:nvPr/>
        </p:nvSpPr>
        <p:spPr bwMode="auto">
          <a:xfrm>
            <a:off x="2670147" y="4425950"/>
            <a:ext cx="0" cy="4603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7419" name="Line 18">
            <a:extLst>
              <a:ext uri="{FF2B5EF4-FFF2-40B4-BE49-F238E27FC236}">
                <a16:creationId xmlns:a16="http://schemas.microsoft.com/office/drawing/2014/main" id="{CF5C1487-D5B4-E208-3DB9-20377A1B3B8C}"/>
              </a:ext>
            </a:extLst>
          </p:cNvPr>
          <p:cNvSpPr>
            <a:spLocks noChangeShapeType="1"/>
          </p:cNvSpPr>
          <p:nvPr/>
        </p:nvSpPr>
        <p:spPr bwMode="auto">
          <a:xfrm rot="13461914" flipV="1">
            <a:off x="2363788" y="3965575"/>
            <a:ext cx="1587" cy="4603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7420" name="Line 19">
            <a:extLst>
              <a:ext uri="{FF2B5EF4-FFF2-40B4-BE49-F238E27FC236}">
                <a16:creationId xmlns:a16="http://schemas.microsoft.com/office/drawing/2014/main" id="{4BBD807E-E6B9-842F-BA24-DA02AC7E2568}"/>
              </a:ext>
            </a:extLst>
          </p:cNvPr>
          <p:cNvSpPr>
            <a:spLocks noChangeShapeType="1"/>
          </p:cNvSpPr>
          <p:nvPr/>
        </p:nvSpPr>
        <p:spPr bwMode="auto">
          <a:xfrm rot="5400000" flipV="1">
            <a:off x="3733801" y="3668712"/>
            <a:ext cx="0" cy="4603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7421" name="Line 20">
            <a:extLst>
              <a:ext uri="{FF2B5EF4-FFF2-40B4-BE49-F238E27FC236}">
                <a16:creationId xmlns:a16="http://schemas.microsoft.com/office/drawing/2014/main" id="{E3521D24-FE78-E91A-507A-61DFC935464A}"/>
              </a:ext>
            </a:extLst>
          </p:cNvPr>
          <p:cNvSpPr>
            <a:spLocks noChangeShapeType="1"/>
          </p:cNvSpPr>
          <p:nvPr/>
        </p:nvSpPr>
        <p:spPr bwMode="auto">
          <a:xfrm rot="16200000" flipV="1">
            <a:off x="1716088" y="3668712"/>
            <a:ext cx="0" cy="4603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7422" name="Line 21">
            <a:extLst>
              <a:ext uri="{FF2B5EF4-FFF2-40B4-BE49-F238E27FC236}">
                <a16:creationId xmlns:a16="http://schemas.microsoft.com/office/drawing/2014/main" id="{0666C2B4-DD14-6A5A-0440-CFB470C776BE}"/>
              </a:ext>
            </a:extLst>
          </p:cNvPr>
          <p:cNvSpPr>
            <a:spLocks noChangeShapeType="1"/>
          </p:cNvSpPr>
          <p:nvPr/>
        </p:nvSpPr>
        <p:spPr bwMode="auto">
          <a:xfrm rot="2695984" flipV="1">
            <a:off x="3103563" y="3260725"/>
            <a:ext cx="1587" cy="4603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4" name="Rectangle 8">
            <a:extLst>
              <a:ext uri="{FF2B5EF4-FFF2-40B4-BE49-F238E27FC236}">
                <a16:creationId xmlns:a16="http://schemas.microsoft.com/office/drawing/2014/main" id="{5AB0E22B-AA3B-5AA7-B080-095E860DC72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CBBADEC6-3306-42B7-C7D1-6834832F6A39}"/>
              </a:ext>
            </a:extLst>
          </p:cNvPr>
          <p:cNvSpPr txBox="1">
            <a:spLocks noChangeArrowheads="1"/>
          </p:cNvSpPr>
          <p:nvPr/>
        </p:nvSpPr>
        <p:spPr bwMode="auto">
          <a:xfrm>
            <a:off x="9041363" y="6306586"/>
            <a:ext cx="1226975"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20000"/>
              </a:spcBef>
              <a:spcAft>
                <a:spcPct val="0"/>
              </a:spcAft>
              <a:buChar char="•"/>
              <a:defRPr sz="3200" kern="1200">
                <a:solidFill>
                  <a:schemeClr val="tx1"/>
                </a:solidFill>
                <a:latin typeface="Times New Roman" panose="02020603050405020304" pitchFamily="18"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spcBef>
                <a:spcPct val="0"/>
              </a:spcBef>
              <a:buFontTx/>
              <a:buNone/>
            </a:pPr>
            <a:fld id="{EFB824DB-6C90-4165-8839-9CB940C71F7D}" type="slidenum">
              <a:rPr lang="en-US" altLang="es-ES" sz="1400" smtClean="0"/>
              <a:pPr>
                <a:spcBef>
                  <a:spcPct val="0"/>
                </a:spcBef>
                <a:buFontTx/>
                <a:buNone/>
              </a:pPr>
              <a:t>36</a:t>
            </a:fld>
            <a:endParaRPr lang="en-US" altLang="es-ES" sz="1400" dirty="0"/>
          </a:p>
        </p:txBody>
      </p:sp>
      <p:pic>
        <p:nvPicPr>
          <p:cNvPr id="7" name="Imagen 6">
            <a:extLst>
              <a:ext uri="{FF2B5EF4-FFF2-40B4-BE49-F238E27FC236}">
                <a16:creationId xmlns:a16="http://schemas.microsoft.com/office/drawing/2014/main" id="{6CFA5F43-D4B1-FABA-0113-7BA4195D4176}"/>
              </a:ext>
            </a:extLst>
          </p:cNvPr>
          <p:cNvPicPr>
            <a:picLocks noChangeAspect="1"/>
          </p:cNvPicPr>
          <p:nvPr/>
        </p:nvPicPr>
        <p:blipFill>
          <a:blip r:embed="rId2"/>
          <a:stretch>
            <a:fillRect/>
          </a:stretch>
        </p:blipFill>
        <p:spPr>
          <a:xfrm>
            <a:off x="9364590" y="6192416"/>
            <a:ext cx="511909" cy="457200"/>
          </a:xfrm>
          <a:prstGeom prst="rect">
            <a:avLst/>
          </a:prstGeom>
        </p:spPr>
      </p:pic>
      <p:sp>
        <p:nvSpPr>
          <p:cNvPr id="17423" name="AutoShape 22">
            <a:extLst>
              <a:ext uri="{FF2B5EF4-FFF2-40B4-BE49-F238E27FC236}">
                <a16:creationId xmlns:a16="http://schemas.microsoft.com/office/drawing/2014/main" id="{CD97B20A-4301-19DE-440C-366F7C43A2B0}"/>
              </a:ext>
            </a:extLst>
          </p:cNvPr>
          <p:cNvSpPr>
            <a:spLocks noChangeArrowheads="1"/>
          </p:cNvSpPr>
          <p:nvPr/>
        </p:nvSpPr>
        <p:spPr bwMode="auto">
          <a:xfrm>
            <a:off x="5044655" y="3375050"/>
            <a:ext cx="3430654" cy="1003021"/>
          </a:xfrm>
          <a:prstGeom prst="parallelogram">
            <a:avLst>
              <a:gd name="adj" fmla="val 78667"/>
            </a:avLst>
          </a:prstGeom>
          <a:solidFill>
            <a:srgbClr val="FFFFFF"/>
          </a:solidFill>
          <a:ln w="158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7425" name="Text Box 24">
            <a:extLst>
              <a:ext uri="{FF2B5EF4-FFF2-40B4-BE49-F238E27FC236}">
                <a16:creationId xmlns:a16="http://schemas.microsoft.com/office/drawing/2014/main" id="{450A6899-FC5A-32BB-8222-E88A24606E78}"/>
              </a:ext>
            </a:extLst>
          </p:cNvPr>
          <p:cNvSpPr txBox="1">
            <a:spLocks noChangeArrowheads="1"/>
          </p:cNvSpPr>
          <p:nvPr/>
        </p:nvSpPr>
        <p:spPr bwMode="auto">
          <a:xfrm>
            <a:off x="7577003" y="4281569"/>
            <a:ext cx="466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 sz="2200" dirty="0"/>
              <a:t>v1</a:t>
            </a:r>
          </a:p>
        </p:txBody>
      </p:sp>
      <p:sp>
        <p:nvSpPr>
          <p:cNvPr id="17426" name="Text Box 25">
            <a:extLst>
              <a:ext uri="{FF2B5EF4-FFF2-40B4-BE49-F238E27FC236}">
                <a16:creationId xmlns:a16="http://schemas.microsoft.com/office/drawing/2014/main" id="{094C7B35-66FD-F138-8D33-5A2E31E697D9}"/>
              </a:ext>
            </a:extLst>
          </p:cNvPr>
          <p:cNvSpPr txBox="1">
            <a:spLocks noChangeArrowheads="1"/>
          </p:cNvSpPr>
          <p:nvPr/>
        </p:nvSpPr>
        <p:spPr bwMode="auto">
          <a:xfrm>
            <a:off x="8461739" y="3080174"/>
            <a:ext cx="466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 sz="2200" dirty="0"/>
              <a:t>v2</a:t>
            </a:r>
          </a:p>
        </p:txBody>
      </p:sp>
      <p:sp>
        <p:nvSpPr>
          <p:cNvPr id="17427" name="Text Box 26">
            <a:extLst>
              <a:ext uri="{FF2B5EF4-FFF2-40B4-BE49-F238E27FC236}">
                <a16:creationId xmlns:a16="http://schemas.microsoft.com/office/drawing/2014/main" id="{741135DF-5362-9BD8-E468-CB2DD2A1F6F2}"/>
              </a:ext>
            </a:extLst>
          </p:cNvPr>
          <p:cNvSpPr txBox="1">
            <a:spLocks noChangeArrowheads="1"/>
          </p:cNvSpPr>
          <p:nvPr/>
        </p:nvSpPr>
        <p:spPr bwMode="auto">
          <a:xfrm>
            <a:off x="5515153" y="2946071"/>
            <a:ext cx="466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 sz="2200" dirty="0"/>
              <a:t>v3</a:t>
            </a:r>
          </a:p>
        </p:txBody>
      </p:sp>
      <p:sp>
        <p:nvSpPr>
          <p:cNvPr id="17428" name="Line 27">
            <a:extLst>
              <a:ext uri="{FF2B5EF4-FFF2-40B4-BE49-F238E27FC236}">
                <a16:creationId xmlns:a16="http://schemas.microsoft.com/office/drawing/2014/main" id="{10D53306-18F6-8AAF-880B-B8E458F87224}"/>
              </a:ext>
            </a:extLst>
          </p:cNvPr>
          <p:cNvSpPr>
            <a:spLocks noChangeShapeType="1"/>
          </p:cNvSpPr>
          <p:nvPr/>
        </p:nvSpPr>
        <p:spPr bwMode="auto">
          <a:xfrm flipV="1">
            <a:off x="7663319" y="3375049"/>
            <a:ext cx="811990" cy="1018691"/>
          </a:xfrm>
          <a:prstGeom prst="line">
            <a:avLst/>
          </a:prstGeom>
          <a:noFill/>
          <a:ln w="28575">
            <a:solidFill>
              <a:schemeClr val="accent1">
                <a:lumMod val="7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7429" name="Line 28">
            <a:extLst>
              <a:ext uri="{FF2B5EF4-FFF2-40B4-BE49-F238E27FC236}">
                <a16:creationId xmlns:a16="http://schemas.microsoft.com/office/drawing/2014/main" id="{492EF231-7DBB-C721-8539-81CFFDE7D1A5}"/>
              </a:ext>
            </a:extLst>
          </p:cNvPr>
          <p:cNvSpPr>
            <a:spLocks noChangeShapeType="1"/>
          </p:cNvSpPr>
          <p:nvPr/>
        </p:nvSpPr>
        <p:spPr bwMode="auto">
          <a:xfrm flipH="1" flipV="1">
            <a:off x="5833730" y="3375048"/>
            <a:ext cx="2632696" cy="2"/>
          </a:xfrm>
          <a:prstGeom prst="line">
            <a:avLst/>
          </a:prstGeom>
          <a:noFill/>
          <a:ln w="28575">
            <a:solidFill>
              <a:schemeClr val="accent1">
                <a:lumMod val="7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7430" name="Line 29">
            <a:extLst>
              <a:ext uri="{FF2B5EF4-FFF2-40B4-BE49-F238E27FC236}">
                <a16:creationId xmlns:a16="http://schemas.microsoft.com/office/drawing/2014/main" id="{49AD407A-35EB-43E6-79EC-264DCA93C029}"/>
              </a:ext>
            </a:extLst>
          </p:cNvPr>
          <p:cNvSpPr>
            <a:spLocks noChangeShapeType="1"/>
          </p:cNvSpPr>
          <p:nvPr/>
        </p:nvSpPr>
        <p:spPr bwMode="auto">
          <a:xfrm flipH="1">
            <a:off x="6277024" y="4393740"/>
            <a:ext cx="1386291" cy="1003024"/>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7431" name="Text Box 30">
            <a:extLst>
              <a:ext uri="{FF2B5EF4-FFF2-40B4-BE49-F238E27FC236}">
                <a16:creationId xmlns:a16="http://schemas.microsoft.com/office/drawing/2014/main" id="{832FA52D-BCF3-31FB-DF68-876AD39259BF}"/>
              </a:ext>
            </a:extLst>
          </p:cNvPr>
          <p:cNvSpPr txBox="1">
            <a:spLocks noChangeArrowheads="1"/>
          </p:cNvSpPr>
          <p:nvPr/>
        </p:nvSpPr>
        <p:spPr bwMode="auto">
          <a:xfrm>
            <a:off x="6846115" y="2584896"/>
            <a:ext cx="325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 sz="2200"/>
              <a:t>n</a:t>
            </a:r>
          </a:p>
        </p:txBody>
      </p:sp>
      <p:sp>
        <p:nvSpPr>
          <p:cNvPr id="17432" name="Oval 31">
            <a:extLst>
              <a:ext uri="{FF2B5EF4-FFF2-40B4-BE49-F238E27FC236}">
                <a16:creationId xmlns:a16="http://schemas.microsoft.com/office/drawing/2014/main" id="{C0657926-A182-4245-4F41-BD6128AFCD01}"/>
              </a:ext>
            </a:extLst>
          </p:cNvPr>
          <p:cNvSpPr>
            <a:spLocks noChangeArrowheads="1"/>
          </p:cNvSpPr>
          <p:nvPr/>
        </p:nvSpPr>
        <p:spPr bwMode="auto">
          <a:xfrm>
            <a:off x="6110489" y="5394805"/>
            <a:ext cx="106583" cy="94033"/>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7424" name="Line 23">
            <a:extLst>
              <a:ext uri="{FF2B5EF4-FFF2-40B4-BE49-F238E27FC236}">
                <a16:creationId xmlns:a16="http://schemas.microsoft.com/office/drawing/2014/main" id="{7A985788-E29A-2BAA-A7A7-10F7DFAD8A31}"/>
              </a:ext>
            </a:extLst>
          </p:cNvPr>
          <p:cNvSpPr>
            <a:spLocks noChangeShapeType="1"/>
          </p:cNvSpPr>
          <p:nvPr/>
        </p:nvSpPr>
        <p:spPr bwMode="auto">
          <a:xfrm flipV="1">
            <a:off x="6734447" y="2920555"/>
            <a:ext cx="0" cy="948169"/>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2" name="Line 5">
            <a:extLst>
              <a:ext uri="{FF2B5EF4-FFF2-40B4-BE49-F238E27FC236}">
                <a16:creationId xmlns:a16="http://schemas.microsoft.com/office/drawing/2014/main" id="{937B3E42-EC91-3C11-6FD3-B207BFFC1D71}"/>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141064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5D982-1E05-E2DD-0907-9A62C4DFB99F}"/>
            </a:ext>
          </a:extLst>
        </p:cNvPr>
        <p:cNvGrpSpPr/>
        <p:nvPr/>
      </p:nvGrpSpPr>
      <p:grpSpPr>
        <a:xfrm>
          <a:off x="0" y="0"/>
          <a:ext cx="0" cy="0"/>
          <a:chOff x="0" y="0"/>
          <a:chExt cx="0" cy="0"/>
        </a:xfrm>
      </p:grpSpPr>
      <p:sp>
        <p:nvSpPr>
          <p:cNvPr id="18435" name="Rectangle 2">
            <a:extLst>
              <a:ext uri="{FF2B5EF4-FFF2-40B4-BE49-F238E27FC236}">
                <a16:creationId xmlns:a16="http://schemas.microsoft.com/office/drawing/2014/main" id="{C21A1EF6-5C0D-80A7-0A8B-DDED69A3891F}"/>
              </a:ext>
            </a:extLst>
          </p:cNvPr>
          <p:cNvSpPr>
            <a:spLocks noChangeArrowheads="1"/>
          </p:cNvSpPr>
          <p:nvPr/>
        </p:nvSpPr>
        <p:spPr bwMode="auto">
          <a:xfrm>
            <a:off x="546100" y="426749"/>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algn="just">
              <a:buFontTx/>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Usos de la normal a una cara: iluminación (color) de una cara </a:t>
            </a:r>
            <a:r>
              <a:rPr lang="es-ES_tradnl" altLang="es-ES" sz="2400" dirty="0"/>
              <a:t>	</a:t>
            </a:r>
          </a:p>
        </p:txBody>
      </p:sp>
      <p:pic>
        <p:nvPicPr>
          <p:cNvPr id="18447" name="Picture 25" descr="estaciones">
            <a:extLst>
              <a:ext uri="{FF2B5EF4-FFF2-40B4-BE49-F238E27FC236}">
                <a16:creationId xmlns:a16="http://schemas.microsoft.com/office/drawing/2014/main" id="{4AD901D6-8D14-496F-EE8D-05EF98782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488" y="2416175"/>
            <a:ext cx="476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5 Marcador de número de diapositiva">
            <a:extLst>
              <a:ext uri="{FF2B5EF4-FFF2-40B4-BE49-F238E27FC236}">
                <a16:creationId xmlns:a16="http://schemas.microsoft.com/office/drawing/2014/main" id="{E94D7C16-8A0A-7152-FCDB-FC62755ADF38}"/>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37</a:t>
            </a:fld>
            <a:endParaRPr lang="en-US" altLang="es-ES" sz="1400" dirty="0"/>
          </a:p>
        </p:txBody>
      </p:sp>
      <p:pic>
        <p:nvPicPr>
          <p:cNvPr id="3" name="Imagen 2">
            <a:extLst>
              <a:ext uri="{FF2B5EF4-FFF2-40B4-BE49-F238E27FC236}">
                <a16:creationId xmlns:a16="http://schemas.microsoft.com/office/drawing/2014/main" id="{FCFB68C7-9106-4E1C-E7CD-90BB5D4CAD8B}"/>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AutoShape 22">
            <a:extLst>
              <a:ext uri="{FF2B5EF4-FFF2-40B4-BE49-F238E27FC236}">
                <a16:creationId xmlns:a16="http://schemas.microsoft.com/office/drawing/2014/main" id="{19B1BD8E-E62D-4E8A-557B-4EACC3C6BF91}"/>
              </a:ext>
            </a:extLst>
          </p:cNvPr>
          <p:cNvSpPr>
            <a:spLocks noChangeArrowheads="1"/>
          </p:cNvSpPr>
          <p:nvPr/>
        </p:nvSpPr>
        <p:spPr bwMode="auto">
          <a:xfrm>
            <a:off x="793173" y="2624224"/>
            <a:ext cx="3430654" cy="1003021"/>
          </a:xfrm>
          <a:prstGeom prst="parallelogram">
            <a:avLst>
              <a:gd name="adj" fmla="val 78667"/>
            </a:avLst>
          </a:prstGeom>
          <a:solidFill>
            <a:srgbClr val="FFFFFF"/>
          </a:solidFill>
          <a:ln w="158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5" name="Text Box 24">
            <a:extLst>
              <a:ext uri="{FF2B5EF4-FFF2-40B4-BE49-F238E27FC236}">
                <a16:creationId xmlns:a16="http://schemas.microsoft.com/office/drawing/2014/main" id="{7AF9E6DA-3E7B-5805-C1D9-E39831BB220D}"/>
              </a:ext>
            </a:extLst>
          </p:cNvPr>
          <p:cNvSpPr txBox="1">
            <a:spLocks noChangeArrowheads="1"/>
          </p:cNvSpPr>
          <p:nvPr/>
        </p:nvSpPr>
        <p:spPr bwMode="auto">
          <a:xfrm>
            <a:off x="3268333" y="3518303"/>
            <a:ext cx="581171" cy="455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 sz="1800" dirty="0"/>
              <a:t>v1</a:t>
            </a:r>
          </a:p>
        </p:txBody>
      </p:sp>
      <p:sp>
        <p:nvSpPr>
          <p:cNvPr id="6" name="Text Box 25">
            <a:extLst>
              <a:ext uri="{FF2B5EF4-FFF2-40B4-BE49-F238E27FC236}">
                <a16:creationId xmlns:a16="http://schemas.microsoft.com/office/drawing/2014/main" id="{8087830E-3149-CFA7-A292-977142E695A3}"/>
              </a:ext>
            </a:extLst>
          </p:cNvPr>
          <p:cNvSpPr txBox="1">
            <a:spLocks noChangeArrowheads="1"/>
          </p:cNvSpPr>
          <p:nvPr/>
        </p:nvSpPr>
        <p:spPr bwMode="auto">
          <a:xfrm>
            <a:off x="4153069" y="2316908"/>
            <a:ext cx="581171" cy="455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 sz="1800" dirty="0"/>
              <a:t>v2</a:t>
            </a:r>
          </a:p>
        </p:txBody>
      </p:sp>
      <p:sp>
        <p:nvSpPr>
          <p:cNvPr id="7" name="Text Box 26">
            <a:extLst>
              <a:ext uri="{FF2B5EF4-FFF2-40B4-BE49-F238E27FC236}">
                <a16:creationId xmlns:a16="http://schemas.microsoft.com/office/drawing/2014/main" id="{F4724CE1-2D06-7FDB-57A1-ED28CF204219}"/>
              </a:ext>
            </a:extLst>
          </p:cNvPr>
          <p:cNvSpPr txBox="1">
            <a:spLocks noChangeArrowheads="1"/>
          </p:cNvSpPr>
          <p:nvPr/>
        </p:nvSpPr>
        <p:spPr bwMode="auto">
          <a:xfrm>
            <a:off x="1206483" y="2182805"/>
            <a:ext cx="581171" cy="455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 sz="1800"/>
              <a:t>v3</a:t>
            </a:r>
          </a:p>
        </p:txBody>
      </p:sp>
      <p:sp>
        <p:nvSpPr>
          <p:cNvPr id="8" name="Line 27">
            <a:extLst>
              <a:ext uri="{FF2B5EF4-FFF2-40B4-BE49-F238E27FC236}">
                <a16:creationId xmlns:a16="http://schemas.microsoft.com/office/drawing/2014/main" id="{831654B7-B159-D65B-DA4D-338D66702FBA}"/>
              </a:ext>
            </a:extLst>
          </p:cNvPr>
          <p:cNvSpPr>
            <a:spLocks noChangeShapeType="1"/>
          </p:cNvSpPr>
          <p:nvPr/>
        </p:nvSpPr>
        <p:spPr bwMode="auto">
          <a:xfrm flipV="1">
            <a:off x="3411837" y="2624223"/>
            <a:ext cx="811990" cy="1018691"/>
          </a:xfrm>
          <a:prstGeom prst="line">
            <a:avLst/>
          </a:prstGeom>
          <a:noFill/>
          <a:ln w="28575">
            <a:solidFill>
              <a:schemeClr val="accent1">
                <a:lumMod val="7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9" name="Line 28">
            <a:extLst>
              <a:ext uri="{FF2B5EF4-FFF2-40B4-BE49-F238E27FC236}">
                <a16:creationId xmlns:a16="http://schemas.microsoft.com/office/drawing/2014/main" id="{FAA04C54-49F7-B867-7C8C-374CAC1ADA76}"/>
              </a:ext>
            </a:extLst>
          </p:cNvPr>
          <p:cNvSpPr>
            <a:spLocks noChangeShapeType="1"/>
          </p:cNvSpPr>
          <p:nvPr/>
        </p:nvSpPr>
        <p:spPr bwMode="auto">
          <a:xfrm flipH="1" flipV="1">
            <a:off x="1582248" y="2624222"/>
            <a:ext cx="2632696" cy="2"/>
          </a:xfrm>
          <a:prstGeom prst="line">
            <a:avLst/>
          </a:prstGeom>
          <a:noFill/>
          <a:ln w="28575">
            <a:solidFill>
              <a:schemeClr val="accent1">
                <a:lumMod val="7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1" name="Text Box 30">
            <a:extLst>
              <a:ext uri="{FF2B5EF4-FFF2-40B4-BE49-F238E27FC236}">
                <a16:creationId xmlns:a16="http://schemas.microsoft.com/office/drawing/2014/main" id="{53902B09-F497-F2CC-10E9-00A3653D0524}"/>
              </a:ext>
            </a:extLst>
          </p:cNvPr>
          <p:cNvSpPr txBox="1">
            <a:spLocks noChangeArrowheads="1"/>
          </p:cNvSpPr>
          <p:nvPr/>
        </p:nvSpPr>
        <p:spPr bwMode="auto">
          <a:xfrm>
            <a:off x="2319031" y="1821630"/>
            <a:ext cx="419734" cy="455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 altLang="es-ES" sz="1800"/>
              <a:t>n</a:t>
            </a:r>
          </a:p>
        </p:txBody>
      </p:sp>
      <p:sp>
        <p:nvSpPr>
          <p:cNvPr id="13" name="Line 23">
            <a:extLst>
              <a:ext uri="{FF2B5EF4-FFF2-40B4-BE49-F238E27FC236}">
                <a16:creationId xmlns:a16="http://schemas.microsoft.com/office/drawing/2014/main" id="{850DCCEC-00C3-5F3B-FE50-7094B36049D2}"/>
              </a:ext>
            </a:extLst>
          </p:cNvPr>
          <p:cNvSpPr>
            <a:spLocks noChangeShapeType="1"/>
          </p:cNvSpPr>
          <p:nvPr/>
        </p:nvSpPr>
        <p:spPr bwMode="auto">
          <a:xfrm flipV="1">
            <a:off x="2482965" y="2169729"/>
            <a:ext cx="0" cy="948169"/>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5" name="Rectangle 8">
            <a:extLst>
              <a:ext uri="{FF2B5EF4-FFF2-40B4-BE49-F238E27FC236}">
                <a16:creationId xmlns:a16="http://schemas.microsoft.com/office/drawing/2014/main" id="{0D975C42-7B71-5BC2-ECE6-C0D4532F9B7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pic>
        <p:nvPicPr>
          <p:cNvPr id="17" name="Imagen 16">
            <a:extLst>
              <a:ext uri="{FF2B5EF4-FFF2-40B4-BE49-F238E27FC236}">
                <a16:creationId xmlns:a16="http://schemas.microsoft.com/office/drawing/2014/main" id="{4F2052B3-5AA3-8B98-4B9D-9BACF2756BA1}"/>
              </a:ext>
            </a:extLst>
          </p:cNvPr>
          <p:cNvPicPr>
            <a:picLocks noChangeAspect="1"/>
          </p:cNvPicPr>
          <p:nvPr/>
        </p:nvPicPr>
        <p:blipFill>
          <a:blip r:embed="rId4"/>
          <a:stretch>
            <a:fillRect/>
          </a:stretch>
        </p:blipFill>
        <p:spPr>
          <a:xfrm>
            <a:off x="735012" y="3883304"/>
            <a:ext cx="2676825" cy="2665671"/>
          </a:xfrm>
          <a:prstGeom prst="rect">
            <a:avLst/>
          </a:prstGeom>
        </p:spPr>
      </p:pic>
      <p:sp>
        <p:nvSpPr>
          <p:cNvPr id="10" name="Line 5">
            <a:extLst>
              <a:ext uri="{FF2B5EF4-FFF2-40B4-BE49-F238E27FC236}">
                <a16:creationId xmlns:a16="http://schemas.microsoft.com/office/drawing/2014/main" id="{80D7EBFF-99B2-3335-694B-75FC5FFC4500}"/>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457257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2C356-2E81-2E6A-79F2-6C2E53D0F354}"/>
            </a:ext>
          </a:extLst>
        </p:cNvPr>
        <p:cNvGrpSpPr/>
        <p:nvPr/>
      </p:nvGrpSpPr>
      <p:grpSpPr>
        <a:xfrm>
          <a:off x="0" y="0"/>
          <a:ext cx="0" cy="0"/>
          <a:chOff x="0" y="0"/>
          <a:chExt cx="0" cy="0"/>
        </a:xfrm>
      </p:grpSpPr>
      <p:sp>
        <p:nvSpPr>
          <p:cNvPr id="19459" name="Rectangle 2">
            <a:extLst>
              <a:ext uri="{FF2B5EF4-FFF2-40B4-BE49-F238E27FC236}">
                <a16:creationId xmlns:a16="http://schemas.microsoft.com/office/drawing/2014/main" id="{F781D864-EA0B-4EF1-46E6-95D15312E8E8}"/>
              </a:ext>
            </a:extLst>
          </p:cNvPr>
          <p:cNvSpPr>
            <a:spLocks noChangeArrowheads="1"/>
          </p:cNvSpPr>
          <p:nvPr/>
        </p:nvSpPr>
        <p:spPr bwMode="auto">
          <a:xfrm>
            <a:off x="546100" y="438293"/>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Usos de la normal a una cara: optimización mediante eliminación de la cara trasera </a:t>
            </a:r>
            <a:r>
              <a:rPr lang="en-GB" altLang="es-ES" sz="2400" b="1" dirty="0">
                <a:solidFill>
                  <a:srgbClr val="003399"/>
                </a:solidFill>
                <a:latin typeface="Univers" panose="020B0503020202020204" pitchFamily="34" charset="0"/>
              </a:rPr>
              <a:t>(Back-face culling)</a:t>
            </a:r>
          </a:p>
          <a:p>
            <a:pPr algn="just">
              <a:lnSpc>
                <a:spcPct val="90000"/>
              </a:lnSpc>
              <a:spcBef>
                <a:spcPct val="0"/>
              </a:spcBef>
              <a:buFont typeface="CommonBullets"/>
              <a:buChar char="!"/>
            </a:pPr>
            <a:endParaRPr lang="en-GB" altLang="es-ES" sz="2400" b="1" dirty="0">
              <a:solidFill>
                <a:srgbClr val="003399"/>
              </a:solidFill>
              <a:latin typeface="Univers" panose="020B0503020202020204" pitchFamily="34" charset="0"/>
            </a:endParaRPr>
          </a:p>
          <a:p>
            <a:pPr algn="just">
              <a:lnSpc>
                <a:spcPct val="90000"/>
              </a:lnSpc>
              <a:spcBef>
                <a:spcPct val="0"/>
              </a:spcBef>
              <a:buFont typeface="CommonBullets"/>
              <a:buChar char="!"/>
            </a:pPr>
            <a:r>
              <a:rPr lang="en-GB" altLang="es-ES" sz="2400" dirty="0">
                <a:latin typeface="Univers" panose="020B0503020202020204" pitchFamily="34" charset="0"/>
              </a:rPr>
              <a:t>Activado </a:t>
            </a:r>
            <a:r>
              <a:rPr lang="en-GB" altLang="es-ES" sz="2400" dirty="0" err="1">
                <a:latin typeface="Univers" panose="020B0503020202020204" pitchFamily="34" charset="0"/>
              </a:rPr>
              <a:t>por</a:t>
            </a:r>
            <a:r>
              <a:rPr lang="en-GB" altLang="es-ES" sz="2400" dirty="0">
                <a:latin typeface="Univers" panose="020B0503020202020204" pitchFamily="34" charset="0"/>
              </a:rPr>
              <a:t> </a:t>
            </a:r>
            <a:r>
              <a:rPr lang="en-GB" altLang="es-ES" sz="2400" dirty="0" err="1">
                <a:latin typeface="Univers" panose="020B0503020202020204" pitchFamily="34" charset="0"/>
              </a:rPr>
              <a:t>defecto</a:t>
            </a:r>
            <a:endParaRPr lang="es-ES_tradnl" altLang="es-ES" sz="2400" dirty="0">
              <a:latin typeface="Univers" panose="020B0503020202020204" pitchFamily="34" charset="0"/>
            </a:endParaRPr>
          </a:p>
          <a:p>
            <a:pPr algn="just">
              <a:lnSpc>
                <a:spcPct val="90000"/>
              </a:lnSpc>
              <a:spcBef>
                <a:spcPct val="0"/>
              </a:spcBef>
              <a:buFont typeface="CommonBullets"/>
              <a:buNone/>
            </a:pPr>
            <a:r>
              <a:rPr lang="es-ES_tradnl" altLang="es-ES" sz="2000" dirty="0">
                <a:latin typeface="Univers" panose="020B0503020202020204" pitchFamily="34" charset="0"/>
              </a:rPr>
              <a:t>	</a:t>
            </a:r>
            <a:r>
              <a:rPr lang="es-ES_tradnl" altLang="es-ES" sz="2000" dirty="0"/>
              <a:t>	</a:t>
            </a:r>
          </a:p>
        </p:txBody>
      </p:sp>
      <p:grpSp>
        <p:nvGrpSpPr>
          <p:cNvPr id="4" name="Grupo 3">
            <a:extLst>
              <a:ext uri="{FF2B5EF4-FFF2-40B4-BE49-F238E27FC236}">
                <a16:creationId xmlns:a16="http://schemas.microsoft.com/office/drawing/2014/main" id="{756437C2-F79F-2C46-6FD4-D89AA7C5333B}"/>
              </a:ext>
            </a:extLst>
          </p:cNvPr>
          <p:cNvGrpSpPr/>
          <p:nvPr/>
        </p:nvGrpSpPr>
        <p:grpSpPr>
          <a:xfrm>
            <a:off x="269009" y="3431196"/>
            <a:ext cx="3450936" cy="2489058"/>
            <a:chOff x="622300" y="2947988"/>
            <a:chExt cx="3255963" cy="2341562"/>
          </a:xfrm>
        </p:grpSpPr>
        <p:grpSp>
          <p:nvGrpSpPr>
            <p:cNvPr id="19463" name="Group 24">
              <a:extLst>
                <a:ext uri="{FF2B5EF4-FFF2-40B4-BE49-F238E27FC236}">
                  <a16:creationId xmlns:a16="http://schemas.microsoft.com/office/drawing/2014/main" id="{E688ECD8-0D1B-301B-FB32-0F59319C5561}"/>
                </a:ext>
              </a:extLst>
            </p:cNvPr>
            <p:cNvGrpSpPr>
              <a:grpSpLocks/>
            </p:cNvGrpSpPr>
            <p:nvPr/>
          </p:nvGrpSpPr>
          <p:grpSpPr bwMode="auto">
            <a:xfrm rot="-10695304">
              <a:off x="622300" y="3757613"/>
              <a:ext cx="227013" cy="201612"/>
              <a:chOff x="3977" y="1583"/>
              <a:chExt cx="183" cy="162"/>
            </a:xfrm>
          </p:grpSpPr>
          <p:sp>
            <p:nvSpPr>
              <p:cNvPr id="19476" name="Line 25">
                <a:extLst>
                  <a:ext uri="{FF2B5EF4-FFF2-40B4-BE49-F238E27FC236}">
                    <a16:creationId xmlns:a16="http://schemas.microsoft.com/office/drawing/2014/main" id="{37F84B8A-9D4C-2465-916E-B088EF0D809B}"/>
                  </a:ext>
                </a:extLst>
              </p:cNvPr>
              <p:cNvSpPr>
                <a:spLocks noChangeShapeType="1"/>
              </p:cNvSpPr>
              <p:nvPr/>
            </p:nvSpPr>
            <p:spPr bwMode="auto">
              <a:xfrm>
                <a:off x="3983" y="1583"/>
                <a:ext cx="177"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19477" name="Line 26">
                <a:extLst>
                  <a:ext uri="{FF2B5EF4-FFF2-40B4-BE49-F238E27FC236}">
                    <a16:creationId xmlns:a16="http://schemas.microsoft.com/office/drawing/2014/main" id="{BAAB5AEB-FE5E-1017-9FB9-F028598D75E9}"/>
                  </a:ext>
                </a:extLst>
              </p:cNvPr>
              <p:cNvSpPr>
                <a:spLocks noChangeShapeType="1"/>
              </p:cNvSpPr>
              <p:nvPr/>
            </p:nvSpPr>
            <p:spPr bwMode="auto">
              <a:xfrm flipH="1">
                <a:off x="3983" y="1664"/>
                <a:ext cx="177"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ES"/>
              </a:p>
            </p:txBody>
          </p:sp>
          <p:sp>
            <p:nvSpPr>
              <p:cNvPr id="19478" name="Arc 27">
                <a:extLst>
                  <a:ext uri="{FF2B5EF4-FFF2-40B4-BE49-F238E27FC236}">
                    <a16:creationId xmlns:a16="http://schemas.microsoft.com/office/drawing/2014/main" id="{DAFA1190-775D-9CC5-2589-8AA7B5C5EAE1}"/>
                  </a:ext>
                </a:extLst>
              </p:cNvPr>
              <p:cNvSpPr>
                <a:spLocks/>
              </p:cNvSpPr>
              <p:nvPr/>
            </p:nvSpPr>
            <p:spPr bwMode="auto">
              <a:xfrm rot="-7784289">
                <a:off x="3971" y="1619"/>
                <a:ext cx="94" cy="8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ES"/>
              </a:p>
            </p:txBody>
          </p:sp>
          <p:sp>
            <p:nvSpPr>
              <p:cNvPr id="19479" name="Oval 28">
                <a:extLst>
                  <a:ext uri="{FF2B5EF4-FFF2-40B4-BE49-F238E27FC236}">
                    <a16:creationId xmlns:a16="http://schemas.microsoft.com/office/drawing/2014/main" id="{935B441E-7B75-7B2C-6134-AEA6BDA5FA63}"/>
                  </a:ext>
                </a:extLst>
              </p:cNvPr>
              <p:cNvSpPr>
                <a:spLocks noChangeArrowheads="1"/>
              </p:cNvSpPr>
              <p:nvPr/>
            </p:nvSpPr>
            <p:spPr bwMode="auto">
              <a:xfrm>
                <a:off x="3993" y="1645"/>
                <a:ext cx="17" cy="3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9480" name="Arc 29">
                <a:extLst>
                  <a:ext uri="{FF2B5EF4-FFF2-40B4-BE49-F238E27FC236}">
                    <a16:creationId xmlns:a16="http://schemas.microsoft.com/office/drawing/2014/main" id="{95B403DB-359A-CED1-FBBD-A7348819865E}"/>
                  </a:ext>
                </a:extLst>
              </p:cNvPr>
              <p:cNvSpPr>
                <a:spLocks/>
              </p:cNvSpPr>
              <p:nvPr/>
            </p:nvSpPr>
            <p:spPr bwMode="auto">
              <a:xfrm>
                <a:off x="3998" y="1622"/>
                <a:ext cx="35" cy="80"/>
              </a:xfrm>
              <a:custGeom>
                <a:avLst/>
                <a:gdLst>
                  <a:gd name="T0" fmla="*/ 0 w 21600"/>
                  <a:gd name="T1" fmla="*/ 0 h 43083"/>
                  <a:gd name="T2" fmla="*/ 0 w 21600"/>
                  <a:gd name="T3" fmla="*/ 0 h 43083"/>
                  <a:gd name="T4" fmla="*/ 0 w 21600"/>
                  <a:gd name="T5" fmla="*/ 0 h 43083"/>
                  <a:gd name="T6" fmla="*/ 0 60000 65536"/>
                  <a:gd name="T7" fmla="*/ 0 60000 65536"/>
                  <a:gd name="T8" fmla="*/ 0 60000 65536"/>
                  <a:gd name="T9" fmla="*/ 0 w 21600"/>
                  <a:gd name="T10" fmla="*/ 0 h 43083"/>
                  <a:gd name="T11" fmla="*/ 21600 w 21600"/>
                  <a:gd name="T12" fmla="*/ 43083 h 43083"/>
                </a:gdLst>
                <a:ahLst/>
                <a:cxnLst>
                  <a:cxn ang="T6">
                    <a:pos x="T0" y="T1"/>
                  </a:cxn>
                  <a:cxn ang="T7">
                    <a:pos x="T2" y="T3"/>
                  </a:cxn>
                  <a:cxn ang="T8">
                    <a:pos x="T4" y="T5"/>
                  </a:cxn>
                </a:cxnLst>
                <a:rect l="T9" t="T10" r="T11" b="T12"/>
                <a:pathLst>
                  <a:path w="21600" h="43083" fill="none" extrusionOk="0">
                    <a:moveTo>
                      <a:pt x="-1" y="0"/>
                    </a:moveTo>
                    <a:cubicBezTo>
                      <a:pt x="11929" y="0"/>
                      <a:pt x="21600" y="9670"/>
                      <a:pt x="21600" y="21600"/>
                    </a:cubicBezTo>
                    <a:cubicBezTo>
                      <a:pt x="21600" y="32660"/>
                      <a:pt x="13244" y="41934"/>
                      <a:pt x="2244" y="43083"/>
                    </a:cubicBezTo>
                  </a:path>
                  <a:path w="21600" h="43083" stroke="0" extrusionOk="0">
                    <a:moveTo>
                      <a:pt x="-1" y="0"/>
                    </a:moveTo>
                    <a:cubicBezTo>
                      <a:pt x="11929" y="0"/>
                      <a:pt x="21600" y="9670"/>
                      <a:pt x="21600" y="21600"/>
                    </a:cubicBezTo>
                    <a:cubicBezTo>
                      <a:pt x="21600" y="32660"/>
                      <a:pt x="13244" y="41934"/>
                      <a:pt x="2244" y="43083"/>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ES"/>
              </a:p>
            </p:txBody>
          </p:sp>
        </p:grpSp>
        <p:sp>
          <p:nvSpPr>
            <p:cNvPr id="19464" name="Freeform 30">
              <a:extLst>
                <a:ext uri="{FF2B5EF4-FFF2-40B4-BE49-F238E27FC236}">
                  <a16:creationId xmlns:a16="http://schemas.microsoft.com/office/drawing/2014/main" id="{5C086555-3168-E2B1-FF2D-FDF07A6CB0F4}"/>
                </a:ext>
              </a:extLst>
            </p:cNvPr>
            <p:cNvSpPr>
              <a:spLocks/>
            </p:cNvSpPr>
            <p:nvPr/>
          </p:nvSpPr>
          <p:spPr bwMode="auto">
            <a:xfrm>
              <a:off x="1797050" y="2947988"/>
              <a:ext cx="1784350" cy="1843087"/>
            </a:xfrm>
            <a:custGeom>
              <a:avLst/>
              <a:gdLst>
                <a:gd name="T0" fmla="*/ 0 w 1440"/>
                <a:gd name="T1" fmla="*/ 2147483646 h 1488"/>
                <a:gd name="T2" fmla="*/ 2147483646 w 1440"/>
                <a:gd name="T3" fmla="*/ 0 h 1488"/>
                <a:gd name="T4" fmla="*/ 2147483646 w 1440"/>
                <a:gd name="T5" fmla="*/ 2147483646 h 1488"/>
                <a:gd name="T6" fmla="*/ 2147483646 w 1440"/>
                <a:gd name="T7" fmla="*/ 2147483646 h 1488"/>
                <a:gd name="T8" fmla="*/ 2147483646 w 1440"/>
                <a:gd name="T9" fmla="*/ 2147483646 h 1488"/>
                <a:gd name="T10" fmla="*/ 0 w 1440"/>
                <a:gd name="T11" fmla="*/ 2147483646 h 1488"/>
                <a:gd name="T12" fmla="*/ 0 60000 65536"/>
                <a:gd name="T13" fmla="*/ 0 60000 65536"/>
                <a:gd name="T14" fmla="*/ 0 60000 65536"/>
                <a:gd name="T15" fmla="*/ 0 60000 65536"/>
                <a:gd name="T16" fmla="*/ 0 60000 65536"/>
                <a:gd name="T17" fmla="*/ 0 60000 65536"/>
                <a:gd name="T18" fmla="*/ 0 w 1440"/>
                <a:gd name="T19" fmla="*/ 0 h 1488"/>
                <a:gd name="T20" fmla="*/ 1440 w 1440"/>
                <a:gd name="T21" fmla="*/ 1488 h 1488"/>
              </a:gdLst>
              <a:ahLst/>
              <a:cxnLst>
                <a:cxn ang="T12">
                  <a:pos x="T0" y="T1"/>
                </a:cxn>
                <a:cxn ang="T13">
                  <a:pos x="T2" y="T3"/>
                </a:cxn>
                <a:cxn ang="T14">
                  <a:pos x="T4" y="T5"/>
                </a:cxn>
                <a:cxn ang="T15">
                  <a:pos x="T6" y="T7"/>
                </a:cxn>
                <a:cxn ang="T16">
                  <a:pos x="T8" y="T9"/>
                </a:cxn>
                <a:cxn ang="T17">
                  <a:pos x="T10" y="T11"/>
                </a:cxn>
              </a:cxnLst>
              <a:rect l="T18" t="T19" r="T20" b="T21"/>
              <a:pathLst>
                <a:path w="1440" h="1488">
                  <a:moveTo>
                    <a:pt x="0" y="624"/>
                  </a:moveTo>
                  <a:lnTo>
                    <a:pt x="528" y="0"/>
                  </a:lnTo>
                  <a:lnTo>
                    <a:pt x="1440" y="624"/>
                  </a:lnTo>
                  <a:lnTo>
                    <a:pt x="1104" y="1440"/>
                  </a:lnTo>
                  <a:lnTo>
                    <a:pt x="336" y="1488"/>
                  </a:lnTo>
                  <a:lnTo>
                    <a:pt x="0" y="624"/>
                  </a:lnTo>
                  <a:close/>
                </a:path>
              </a:pathLst>
            </a:custGeom>
            <a:solidFill>
              <a:srgbClr val="9999FF"/>
            </a:solidFill>
            <a:ln w="12700" cap="flat" cmpd="sng">
              <a:solidFill>
                <a:schemeClr val="tx1"/>
              </a:solidFill>
              <a:prstDash val="solid"/>
              <a:miter lim="800000"/>
              <a:headEnd type="none" w="sm" len="sm"/>
              <a:tailEnd type="none" w="sm" len="sm"/>
            </a:ln>
          </p:spPr>
          <p:txBody>
            <a:bodyPr wrap="none"/>
            <a:lstStyle/>
            <a:p>
              <a:endParaRPr lang="es-ES"/>
            </a:p>
          </p:txBody>
        </p:sp>
        <p:grpSp>
          <p:nvGrpSpPr>
            <p:cNvPr id="19465" name="Group 31">
              <a:extLst>
                <a:ext uri="{FF2B5EF4-FFF2-40B4-BE49-F238E27FC236}">
                  <a16:creationId xmlns:a16="http://schemas.microsoft.com/office/drawing/2014/main" id="{966BE617-2EA7-C51A-F52D-7D4D51D25C9A}"/>
                </a:ext>
              </a:extLst>
            </p:cNvPr>
            <p:cNvGrpSpPr>
              <a:grpSpLocks/>
            </p:cNvGrpSpPr>
            <p:nvPr/>
          </p:nvGrpSpPr>
          <p:grpSpPr bwMode="auto">
            <a:xfrm>
              <a:off x="1484313" y="2947988"/>
              <a:ext cx="2393950" cy="2341562"/>
              <a:chOff x="2340" y="1488"/>
              <a:chExt cx="1932" cy="1890"/>
            </a:xfrm>
          </p:grpSpPr>
          <p:sp>
            <p:nvSpPr>
              <p:cNvPr id="19471" name="Line 32">
                <a:extLst>
                  <a:ext uri="{FF2B5EF4-FFF2-40B4-BE49-F238E27FC236}">
                    <a16:creationId xmlns:a16="http://schemas.microsoft.com/office/drawing/2014/main" id="{668CD07F-160F-6898-CEB7-D073913A16B5}"/>
                  </a:ext>
                </a:extLst>
              </p:cNvPr>
              <p:cNvSpPr>
                <a:spLocks noChangeShapeType="1"/>
              </p:cNvSpPr>
              <p:nvPr/>
            </p:nvSpPr>
            <p:spPr bwMode="auto">
              <a:xfrm flipH="1">
                <a:off x="2340" y="2544"/>
                <a:ext cx="432" cy="192"/>
              </a:xfrm>
              <a:prstGeom prst="line">
                <a:avLst/>
              </a:prstGeom>
              <a:noFill/>
              <a:ln w="28575">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a:p>
            </p:txBody>
          </p:sp>
          <p:sp>
            <p:nvSpPr>
              <p:cNvPr id="19472" name="Line 33">
                <a:extLst>
                  <a:ext uri="{FF2B5EF4-FFF2-40B4-BE49-F238E27FC236}">
                    <a16:creationId xmlns:a16="http://schemas.microsoft.com/office/drawing/2014/main" id="{61002D48-62BD-DBE5-8285-574573CADA77}"/>
                  </a:ext>
                </a:extLst>
              </p:cNvPr>
              <p:cNvSpPr>
                <a:spLocks noChangeShapeType="1"/>
              </p:cNvSpPr>
              <p:nvPr/>
            </p:nvSpPr>
            <p:spPr bwMode="auto">
              <a:xfrm flipH="1" flipV="1">
                <a:off x="2496" y="1488"/>
                <a:ext cx="372" cy="288"/>
              </a:xfrm>
              <a:prstGeom prst="line">
                <a:avLst/>
              </a:prstGeom>
              <a:noFill/>
              <a:ln w="28575">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a:p>
            </p:txBody>
          </p:sp>
          <p:sp>
            <p:nvSpPr>
              <p:cNvPr id="19473" name="Line 34">
                <a:extLst>
                  <a:ext uri="{FF2B5EF4-FFF2-40B4-BE49-F238E27FC236}">
                    <a16:creationId xmlns:a16="http://schemas.microsoft.com/office/drawing/2014/main" id="{A21C1C3B-3287-4B9B-316B-CB7229B034C6}"/>
                  </a:ext>
                </a:extLst>
              </p:cNvPr>
              <p:cNvSpPr>
                <a:spLocks noChangeShapeType="1"/>
              </p:cNvSpPr>
              <p:nvPr/>
            </p:nvSpPr>
            <p:spPr bwMode="auto">
              <a:xfrm flipV="1">
                <a:off x="3684" y="1536"/>
                <a:ext cx="252" cy="336"/>
              </a:xfrm>
              <a:prstGeom prst="line">
                <a:avLst/>
              </a:prstGeom>
              <a:noFill/>
              <a:ln w="28575">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a:p>
            </p:txBody>
          </p:sp>
          <p:sp>
            <p:nvSpPr>
              <p:cNvPr id="19474" name="Line 35">
                <a:extLst>
                  <a:ext uri="{FF2B5EF4-FFF2-40B4-BE49-F238E27FC236}">
                    <a16:creationId xmlns:a16="http://schemas.microsoft.com/office/drawing/2014/main" id="{4D97B190-6561-F680-E54B-B8E86F87D377}"/>
                  </a:ext>
                </a:extLst>
              </p:cNvPr>
              <p:cNvSpPr>
                <a:spLocks noChangeShapeType="1"/>
              </p:cNvSpPr>
              <p:nvPr/>
            </p:nvSpPr>
            <p:spPr bwMode="auto">
              <a:xfrm>
                <a:off x="3840" y="2592"/>
                <a:ext cx="432" cy="144"/>
              </a:xfrm>
              <a:prstGeom prst="line">
                <a:avLst/>
              </a:prstGeom>
              <a:noFill/>
              <a:ln w="28575">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a:p>
            </p:txBody>
          </p:sp>
          <p:sp>
            <p:nvSpPr>
              <p:cNvPr id="19475" name="Line 36">
                <a:extLst>
                  <a:ext uri="{FF2B5EF4-FFF2-40B4-BE49-F238E27FC236}">
                    <a16:creationId xmlns:a16="http://schemas.microsoft.com/office/drawing/2014/main" id="{4409B31A-9118-61AC-47E9-154161A085C5}"/>
                  </a:ext>
                </a:extLst>
              </p:cNvPr>
              <p:cNvSpPr>
                <a:spLocks noChangeShapeType="1"/>
              </p:cNvSpPr>
              <p:nvPr/>
            </p:nvSpPr>
            <p:spPr bwMode="auto">
              <a:xfrm>
                <a:off x="3360" y="2946"/>
                <a:ext cx="48" cy="432"/>
              </a:xfrm>
              <a:prstGeom prst="line">
                <a:avLst/>
              </a:prstGeom>
              <a:noFill/>
              <a:ln w="28575">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a:p>
            </p:txBody>
          </p:sp>
        </p:grpSp>
        <p:sp>
          <p:nvSpPr>
            <p:cNvPr id="19466" name="Line 37">
              <a:extLst>
                <a:ext uri="{FF2B5EF4-FFF2-40B4-BE49-F238E27FC236}">
                  <a16:creationId xmlns:a16="http://schemas.microsoft.com/office/drawing/2014/main" id="{6DEDA3EB-DD63-0D87-E3F3-A84EAAF560D0}"/>
                </a:ext>
              </a:extLst>
            </p:cNvPr>
            <p:cNvSpPr>
              <a:spLocks noChangeShapeType="1"/>
            </p:cNvSpPr>
            <p:nvPr/>
          </p:nvSpPr>
          <p:spPr bwMode="auto">
            <a:xfrm>
              <a:off x="949325" y="3862388"/>
              <a:ext cx="714375" cy="0"/>
            </a:xfrm>
            <a:prstGeom prst="line">
              <a:avLst/>
            </a:prstGeom>
            <a:noFill/>
            <a:ln w="28575">
              <a:solidFill>
                <a:srgbClr val="5F5F5F"/>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a:p>
          </p:txBody>
        </p:sp>
        <p:grpSp>
          <p:nvGrpSpPr>
            <p:cNvPr id="19467" name="Group 38">
              <a:extLst>
                <a:ext uri="{FF2B5EF4-FFF2-40B4-BE49-F238E27FC236}">
                  <a16:creationId xmlns:a16="http://schemas.microsoft.com/office/drawing/2014/main" id="{48D40B61-1D0C-883A-655D-59C254BEA192}"/>
                </a:ext>
              </a:extLst>
            </p:cNvPr>
            <p:cNvGrpSpPr>
              <a:grpSpLocks/>
            </p:cNvGrpSpPr>
            <p:nvPr/>
          </p:nvGrpSpPr>
          <p:grpSpPr bwMode="auto">
            <a:xfrm>
              <a:off x="1797050" y="2947988"/>
              <a:ext cx="654050" cy="1843087"/>
              <a:chOff x="2592" y="1488"/>
              <a:chExt cx="528" cy="1488"/>
            </a:xfrm>
          </p:grpSpPr>
          <p:sp>
            <p:nvSpPr>
              <p:cNvPr id="19469" name="Line 39">
                <a:extLst>
                  <a:ext uri="{FF2B5EF4-FFF2-40B4-BE49-F238E27FC236}">
                    <a16:creationId xmlns:a16="http://schemas.microsoft.com/office/drawing/2014/main" id="{13988EBA-7757-8570-5E21-6EE6BEED522F}"/>
                  </a:ext>
                </a:extLst>
              </p:cNvPr>
              <p:cNvSpPr>
                <a:spLocks noChangeShapeType="1"/>
              </p:cNvSpPr>
              <p:nvPr/>
            </p:nvSpPr>
            <p:spPr bwMode="auto">
              <a:xfrm flipH="1">
                <a:off x="2592" y="1488"/>
                <a:ext cx="528" cy="624"/>
              </a:xfrm>
              <a:prstGeom prst="line">
                <a:avLst/>
              </a:prstGeom>
              <a:noFill/>
              <a:ln w="57150">
                <a:solidFill>
                  <a:srgbClr val="003366"/>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s-ES"/>
              </a:p>
            </p:txBody>
          </p:sp>
          <p:sp>
            <p:nvSpPr>
              <p:cNvPr id="19470" name="Line 40">
                <a:extLst>
                  <a:ext uri="{FF2B5EF4-FFF2-40B4-BE49-F238E27FC236}">
                    <a16:creationId xmlns:a16="http://schemas.microsoft.com/office/drawing/2014/main" id="{17068E36-2224-A308-BB93-45B3EB429F5C}"/>
                  </a:ext>
                </a:extLst>
              </p:cNvPr>
              <p:cNvSpPr>
                <a:spLocks noChangeShapeType="1"/>
              </p:cNvSpPr>
              <p:nvPr/>
            </p:nvSpPr>
            <p:spPr bwMode="auto">
              <a:xfrm>
                <a:off x="2592" y="2112"/>
                <a:ext cx="336" cy="864"/>
              </a:xfrm>
              <a:prstGeom prst="line">
                <a:avLst/>
              </a:prstGeom>
              <a:noFill/>
              <a:ln w="57150">
                <a:solidFill>
                  <a:srgbClr val="003366"/>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s-ES"/>
              </a:p>
            </p:txBody>
          </p:sp>
        </p:grpSp>
      </p:grpSp>
      <p:pic>
        <p:nvPicPr>
          <p:cNvPr id="19468" name="Picture 41" descr="comp_displaybackface">
            <a:extLst>
              <a:ext uri="{FF2B5EF4-FFF2-40B4-BE49-F238E27FC236}">
                <a16:creationId xmlns:a16="http://schemas.microsoft.com/office/drawing/2014/main" id="{EF322FEA-8B06-CD07-935E-521C5ED47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660" y="3396677"/>
            <a:ext cx="5532003" cy="248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5 Marcador de número de diapositiva">
            <a:extLst>
              <a:ext uri="{FF2B5EF4-FFF2-40B4-BE49-F238E27FC236}">
                <a16:creationId xmlns:a16="http://schemas.microsoft.com/office/drawing/2014/main" id="{47846756-312E-8B74-058E-0D8C72C08CB8}"/>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38</a:t>
            </a:fld>
            <a:endParaRPr lang="en-US" altLang="es-ES" sz="1400" dirty="0"/>
          </a:p>
        </p:txBody>
      </p:sp>
      <p:pic>
        <p:nvPicPr>
          <p:cNvPr id="3" name="Imagen 2">
            <a:extLst>
              <a:ext uri="{FF2B5EF4-FFF2-40B4-BE49-F238E27FC236}">
                <a16:creationId xmlns:a16="http://schemas.microsoft.com/office/drawing/2014/main" id="{DDA37926-93F0-BE51-49CF-370AD49C224B}"/>
              </a:ext>
            </a:extLst>
          </p:cNvPr>
          <p:cNvPicPr>
            <a:picLocks noChangeAspect="1"/>
          </p:cNvPicPr>
          <p:nvPr/>
        </p:nvPicPr>
        <p:blipFill>
          <a:blip r:embed="rId3"/>
          <a:stretch>
            <a:fillRect/>
          </a:stretch>
        </p:blipFill>
        <p:spPr>
          <a:xfrm>
            <a:off x="9364590" y="6192416"/>
            <a:ext cx="511909" cy="457200"/>
          </a:xfrm>
          <a:prstGeom prst="rect">
            <a:avLst/>
          </a:prstGeom>
        </p:spPr>
      </p:pic>
      <p:sp>
        <p:nvSpPr>
          <p:cNvPr id="6" name="Rectangle 8">
            <a:extLst>
              <a:ext uri="{FF2B5EF4-FFF2-40B4-BE49-F238E27FC236}">
                <a16:creationId xmlns:a16="http://schemas.microsoft.com/office/drawing/2014/main" id="{6A3DA9DB-9C0E-BBEA-BFFA-F75DE0B2E7B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7" name="Line 5">
            <a:extLst>
              <a:ext uri="{FF2B5EF4-FFF2-40B4-BE49-F238E27FC236}">
                <a16:creationId xmlns:a16="http://schemas.microsoft.com/office/drawing/2014/main" id="{47EDFD75-F040-6C70-46BB-8799CDFF758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052902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4" name="Picture 37">
            <a:extLst>
              <a:ext uri="{FF2B5EF4-FFF2-40B4-BE49-F238E27FC236}">
                <a16:creationId xmlns:a16="http://schemas.microsoft.com/office/drawing/2014/main" id="{617A8AB8-FAC3-B0C0-C56B-B55E5E604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904" y="1626875"/>
            <a:ext cx="8479095" cy="489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D91F42E5-15B3-D5BE-2BC5-82C04BC642D2}"/>
              </a:ext>
            </a:extLst>
          </p:cNvPr>
          <p:cNvSpPr>
            <a:spLocks noChangeArrowheads="1"/>
          </p:cNvSpPr>
          <p:nvPr/>
        </p:nvSpPr>
        <p:spPr bwMode="auto">
          <a:xfrm>
            <a:off x="546100" y="412187"/>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18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Problema con el uso de </a:t>
            </a:r>
            <a:r>
              <a:rPr lang="es-ES_tradnl" altLang="es-ES" sz="2200" b="1" dirty="0">
                <a:solidFill>
                  <a:srgbClr val="003399"/>
                </a:solidFill>
                <a:latin typeface="Univers" panose="020B0503020202020204" pitchFamily="34" charset="0"/>
              </a:rPr>
              <a:t>Back-</a:t>
            </a:r>
            <a:r>
              <a:rPr lang="es-ES_tradnl" altLang="es-ES" sz="2200" b="1" dirty="0" err="1">
                <a:solidFill>
                  <a:srgbClr val="003399"/>
                </a:solidFill>
                <a:latin typeface="Univers" panose="020B0503020202020204" pitchFamily="34" charset="0"/>
              </a:rPr>
              <a:t>Face</a:t>
            </a:r>
            <a:r>
              <a:rPr lang="es-ES_tradnl" altLang="es-ES" sz="2200" b="1" dirty="0">
                <a:solidFill>
                  <a:srgbClr val="003399"/>
                </a:solidFill>
                <a:latin typeface="Univers" panose="020B0503020202020204" pitchFamily="34" charset="0"/>
              </a:rPr>
              <a:t> </a:t>
            </a:r>
            <a:r>
              <a:rPr lang="es-ES_tradnl" altLang="es-ES" sz="2200" b="1" dirty="0" err="1">
                <a:solidFill>
                  <a:srgbClr val="003399"/>
                </a:solidFill>
                <a:latin typeface="Univers" panose="020B0503020202020204" pitchFamily="34" charset="0"/>
              </a:rPr>
              <a:t>Culling</a:t>
            </a:r>
            <a:endParaRPr lang="es-ES_tradnl" altLang="es-ES" sz="2200" b="1" dirty="0">
              <a:solidFill>
                <a:srgbClr val="003399"/>
              </a:solidFill>
              <a:latin typeface="Univers" panose="020B0503020202020204" pitchFamily="34" charset="0"/>
            </a:endParaRPr>
          </a:p>
          <a:p>
            <a:pPr algn="just">
              <a:lnSpc>
                <a:spcPct val="90000"/>
              </a:lnSpc>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None/>
            </a:pPr>
            <a:r>
              <a:rPr lang="es-ES_tradnl" altLang="es-ES" sz="2000" dirty="0">
                <a:latin typeface="Univers" panose="020B0503020202020204" pitchFamily="34" charset="0"/>
              </a:rPr>
              <a:t>	</a:t>
            </a:r>
            <a:r>
              <a:rPr lang="es-ES_tradnl" altLang="es-ES" sz="2000" dirty="0"/>
              <a:t>	</a:t>
            </a:r>
          </a:p>
        </p:txBody>
      </p:sp>
      <p:sp>
        <p:nvSpPr>
          <p:cNvPr id="8" name="Rectangle 8">
            <a:extLst>
              <a:ext uri="{FF2B5EF4-FFF2-40B4-BE49-F238E27FC236}">
                <a16:creationId xmlns:a16="http://schemas.microsoft.com/office/drawing/2014/main" id="{85E9E670-CA1B-2FD5-63DC-5A56562D715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Line 5">
            <a:extLst>
              <a:ext uri="{FF2B5EF4-FFF2-40B4-BE49-F238E27FC236}">
                <a16:creationId xmlns:a16="http://schemas.microsoft.com/office/drawing/2014/main" id="{39C46A3F-2F11-2EC8-765F-49DB4FA7933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11" name="CuadroTexto 10">
            <a:extLst>
              <a:ext uri="{FF2B5EF4-FFF2-40B4-BE49-F238E27FC236}">
                <a16:creationId xmlns:a16="http://schemas.microsoft.com/office/drawing/2014/main" id="{67CC65C7-FA57-7145-CB1F-40F312F9180A}"/>
              </a:ext>
            </a:extLst>
          </p:cNvPr>
          <p:cNvSpPr txBox="1"/>
          <p:nvPr/>
        </p:nvSpPr>
        <p:spPr>
          <a:xfrm>
            <a:off x="2573079" y="3166270"/>
            <a:ext cx="5146158" cy="461665"/>
          </a:xfrm>
          <a:prstGeom prst="rect">
            <a:avLst/>
          </a:prstGeom>
          <a:noFill/>
        </p:spPr>
        <p:txBody>
          <a:bodyPr wrap="square">
            <a:spAutoFit/>
          </a:bodyPr>
          <a:lstStyle/>
          <a:p>
            <a:fld id="{EFB824DB-6C90-4165-8839-9CB940C71F7D}" type="slidenum">
              <a:rPr lang="en-US" altLang="es-ES" sz="2400" smtClean="0"/>
              <a:pPr/>
              <a:t>39</a:t>
            </a:fld>
            <a:endParaRPr lang="es-ES" dirty="0"/>
          </a:p>
        </p:txBody>
      </p:sp>
      <p:sp>
        <p:nvSpPr>
          <p:cNvPr id="12" name="5 Marcador de número de diapositiva">
            <a:extLst>
              <a:ext uri="{FF2B5EF4-FFF2-40B4-BE49-F238E27FC236}">
                <a16:creationId xmlns:a16="http://schemas.microsoft.com/office/drawing/2014/main" id="{DF702905-A98A-E515-5612-09B973D041A4}"/>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39</a:t>
            </a:fld>
            <a:endParaRPr lang="en-US" altLang="es-ES" sz="1400" dirty="0"/>
          </a:p>
        </p:txBody>
      </p:sp>
      <p:pic>
        <p:nvPicPr>
          <p:cNvPr id="13" name="Imagen 12">
            <a:extLst>
              <a:ext uri="{FF2B5EF4-FFF2-40B4-BE49-F238E27FC236}">
                <a16:creationId xmlns:a16="http://schemas.microsoft.com/office/drawing/2014/main" id="{91A51A00-87CF-D63C-CCEC-B3124AAAAB7A}"/>
              </a:ext>
            </a:extLst>
          </p:cNvPr>
          <p:cNvPicPr>
            <a:picLocks noChangeAspect="1"/>
          </p:cNvPicPr>
          <p:nvPr/>
        </p:nvPicPr>
        <p:blipFill>
          <a:blip r:embed="rId3"/>
          <a:stretch>
            <a:fillRect/>
          </a:stretch>
        </p:blipFill>
        <p:spPr>
          <a:xfrm>
            <a:off x="9364590" y="6192416"/>
            <a:ext cx="511909" cy="457200"/>
          </a:xfrm>
          <a:prstGeom prst="rect">
            <a:avLst/>
          </a:prstGeom>
        </p:spPr>
      </p:pic>
    </p:spTree>
    <p:extLst>
      <p:ext uri="{BB962C8B-B14F-4D97-AF65-F5344CB8AC3E}">
        <p14:creationId xmlns:p14="http://schemas.microsoft.com/office/powerpoint/2010/main" val="2576799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A639C-6A39-D4F7-43D8-D3F5BA733327}"/>
            </a:ext>
          </a:extLst>
        </p:cNvPr>
        <p:cNvGrpSpPr/>
        <p:nvPr/>
      </p:nvGrpSpPr>
      <p:grpSpPr>
        <a:xfrm>
          <a:off x="0" y="0"/>
          <a:ext cx="0" cy="0"/>
          <a:chOff x="0" y="0"/>
          <a:chExt cx="0" cy="0"/>
        </a:xfrm>
      </p:grpSpPr>
      <p:sp>
        <p:nvSpPr>
          <p:cNvPr id="11269" name="Rectangle 4">
            <a:extLst>
              <a:ext uri="{FF2B5EF4-FFF2-40B4-BE49-F238E27FC236}">
                <a16:creationId xmlns:a16="http://schemas.microsoft.com/office/drawing/2014/main" id="{05D65BE8-9F20-B79F-3809-7BAA80979DAC}"/>
              </a:ext>
            </a:extLst>
          </p:cNvPr>
          <p:cNvSpPr>
            <a:spLocks noChangeArrowheads="1"/>
          </p:cNvSpPr>
          <p:nvPr/>
        </p:nvSpPr>
        <p:spPr bwMode="auto">
          <a:xfrm>
            <a:off x="709613" y="452598"/>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indent="276225">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1.</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Preámbulo. Interfaz</a:t>
            </a:r>
          </a:p>
          <a:p>
            <a:pPr lvl="1" algn="just">
              <a:spcBef>
                <a:spcPct val="0"/>
              </a:spcBef>
              <a:buFont typeface="Univers" panose="020B0503020202020204" pitchFamily="34" charset="0"/>
              <a:buNone/>
            </a:pPr>
            <a:endParaRPr lang="es-ES_tradnl" altLang="es-ES" sz="2400" dirty="0">
              <a:solidFill>
                <a:srgbClr val="008080"/>
              </a:solidFill>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latin typeface="Univers" panose="020B0503020202020204" pitchFamily="34" charset="0"/>
            </a:endParaRPr>
          </a:p>
        </p:txBody>
      </p:sp>
      <p:sp>
        <p:nvSpPr>
          <p:cNvPr id="4" name="Rectangle 8">
            <a:extLst>
              <a:ext uri="{FF2B5EF4-FFF2-40B4-BE49-F238E27FC236}">
                <a16:creationId xmlns:a16="http://schemas.microsoft.com/office/drawing/2014/main" id="{32E20735-5F8D-4415-FD25-FA097331CC3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pic>
        <p:nvPicPr>
          <p:cNvPr id="8" name="Imagen 7">
            <a:extLst>
              <a:ext uri="{FF2B5EF4-FFF2-40B4-BE49-F238E27FC236}">
                <a16:creationId xmlns:a16="http://schemas.microsoft.com/office/drawing/2014/main" id="{AB4F0B6E-5C6D-2854-6F6A-C0821E8E5BB5}"/>
              </a:ext>
            </a:extLst>
          </p:cNvPr>
          <p:cNvPicPr>
            <a:picLocks noChangeAspect="1"/>
          </p:cNvPicPr>
          <p:nvPr/>
        </p:nvPicPr>
        <p:blipFill>
          <a:blip r:embed="rId3"/>
          <a:stretch>
            <a:fillRect/>
          </a:stretch>
        </p:blipFill>
        <p:spPr>
          <a:xfrm>
            <a:off x="286916" y="925286"/>
            <a:ext cx="9713167" cy="5160120"/>
          </a:xfrm>
          <a:prstGeom prst="rect">
            <a:avLst/>
          </a:prstGeom>
        </p:spPr>
      </p:pic>
      <p:sp>
        <p:nvSpPr>
          <p:cNvPr id="5" name="5 Marcador de número de diapositiva">
            <a:extLst>
              <a:ext uri="{FF2B5EF4-FFF2-40B4-BE49-F238E27FC236}">
                <a16:creationId xmlns:a16="http://schemas.microsoft.com/office/drawing/2014/main" id="{76FB1065-A19C-2F15-5BC1-3F7A0E98B77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a:t>
            </a:fld>
            <a:endParaRPr lang="en-US" altLang="es-ES" sz="1400" dirty="0"/>
          </a:p>
        </p:txBody>
      </p:sp>
      <p:pic>
        <p:nvPicPr>
          <p:cNvPr id="6" name="Imagen 5">
            <a:extLst>
              <a:ext uri="{FF2B5EF4-FFF2-40B4-BE49-F238E27FC236}">
                <a16:creationId xmlns:a16="http://schemas.microsoft.com/office/drawing/2014/main" id="{731EA092-5594-1A0C-9C20-7C3A26FFBCDA}"/>
              </a:ext>
            </a:extLst>
          </p:cNvPr>
          <p:cNvPicPr>
            <a:picLocks noChangeAspect="1"/>
          </p:cNvPicPr>
          <p:nvPr/>
        </p:nvPicPr>
        <p:blipFill>
          <a:blip r:embed="rId4"/>
          <a:stretch>
            <a:fillRect/>
          </a:stretch>
        </p:blipFill>
        <p:spPr>
          <a:xfrm>
            <a:off x="9364590" y="6192416"/>
            <a:ext cx="511909" cy="457200"/>
          </a:xfrm>
          <a:prstGeom prst="rect">
            <a:avLst/>
          </a:prstGeom>
        </p:spPr>
      </p:pic>
      <p:sp>
        <p:nvSpPr>
          <p:cNvPr id="2" name="Line 5">
            <a:extLst>
              <a:ext uri="{FF2B5EF4-FFF2-40B4-BE49-F238E27FC236}">
                <a16:creationId xmlns:a16="http://schemas.microsoft.com/office/drawing/2014/main" id="{CCA8A357-4C6C-8256-02A1-60F100011EE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71025266"/>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F88E2-9125-5814-5F90-31562359FFAD}"/>
            </a:ext>
          </a:extLst>
        </p:cNvPr>
        <p:cNvGrpSpPr/>
        <p:nvPr/>
      </p:nvGrpSpPr>
      <p:grpSpPr>
        <a:xfrm>
          <a:off x="0" y="0"/>
          <a:ext cx="0" cy="0"/>
          <a:chOff x="0" y="0"/>
          <a:chExt cx="0" cy="0"/>
        </a:xfrm>
      </p:grpSpPr>
      <p:sp>
        <p:nvSpPr>
          <p:cNvPr id="19459" name="Rectangle 2">
            <a:extLst>
              <a:ext uri="{FF2B5EF4-FFF2-40B4-BE49-F238E27FC236}">
                <a16:creationId xmlns:a16="http://schemas.microsoft.com/office/drawing/2014/main" id="{C7245CD5-2226-08DE-D2A9-208541732DEE}"/>
              </a:ext>
            </a:extLst>
          </p:cNvPr>
          <p:cNvSpPr>
            <a:spLocks noChangeArrowheads="1"/>
          </p:cNvSpPr>
          <p:nvPr/>
        </p:nvSpPr>
        <p:spPr bwMode="auto">
          <a:xfrm>
            <a:off x="546100" y="479857"/>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sz="2400" dirty="0">
                <a:latin typeface="Univers" panose="020B0503020202020204" pitchFamily="34" charset="0"/>
              </a:rPr>
              <a:t>Malla creada con </a:t>
            </a:r>
            <a:r>
              <a:rPr lang="es-ES_tradnl" sz="2400" dirty="0" err="1">
                <a:solidFill>
                  <a:srgbClr val="008080"/>
                </a:solidFill>
                <a:latin typeface="Univers" panose="020B0503020202020204" pitchFamily="34" charset="0"/>
              </a:rPr>
              <a:t>ArrayMesh</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Lista de triángulos aislados</a:t>
            </a:r>
          </a:p>
          <a:p>
            <a:pPr algn="just">
              <a:lnSpc>
                <a:spcPct val="90000"/>
              </a:lnSpc>
              <a:spcBef>
                <a:spcPct val="0"/>
              </a:spcBef>
              <a:buFont typeface="CommonBullets"/>
              <a:buChar char="!"/>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Iluminación plana, una normal por cada cara </a:t>
            </a:r>
            <a:r>
              <a:rPr lang="es-ES_tradnl" altLang="es-ES" sz="2000" dirty="0">
                <a:latin typeface="Univers" panose="020B0503020202020204" pitchFamily="34" charset="0"/>
              </a:rPr>
              <a:t>	</a:t>
            </a:r>
            <a:r>
              <a:rPr lang="es-ES_tradnl" altLang="es-ES" sz="2000" dirty="0"/>
              <a:t>	</a:t>
            </a:r>
          </a:p>
        </p:txBody>
      </p:sp>
      <p:sp>
        <p:nvSpPr>
          <p:cNvPr id="2" name="5 Marcador de número de diapositiva">
            <a:extLst>
              <a:ext uri="{FF2B5EF4-FFF2-40B4-BE49-F238E27FC236}">
                <a16:creationId xmlns:a16="http://schemas.microsoft.com/office/drawing/2014/main" id="{B6AB49E1-97D0-90FF-2283-9A9EED5B42B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40</a:t>
            </a:fld>
            <a:endParaRPr lang="en-US" altLang="es-ES" sz="1400" dirty="0"/>
          </a:p>
        </p:txBody>
      </p:sp>
      <p:pic>
        <p:nvPicPr>
          <p:cNvPr id="3" name="Imagen 2">
            <a:extLst>
              <a:ext uri="{FF2B5EF4-FFF2-40B4-BE49-F238E27FC236}">
                <a16:creationId xmlns:a16="http://schemas.microsoft.com/office/drawing/2014/main" id="{401F0789-FA11-70AC-C993-7CB8E842E04F}"/>
              </a:ext>
            </a:extLst>
          </p:cNvPr>
          <p:cNvPicPr>
            <a:picLocks noChangeAspect="1"/>
          </p:cNvPicPr>
          <p:nvPr/>
        </p:nvPicPr>
        <p:blipFill>
          <a:blip r:embed="rId3"/>
          <a:stretch>
            <a:fillRect/>
          </a:stretch>
        </p:blipFill>
        <p:spPr>
          <a:xfrm>
            <a:off x="9364590" y="6192416"/>
            <a:ext cx="511909" cy="457200"/>
          </a:xfrm>
          <a:prstGeom prst="rect">
            <a:avLst/>
          </a:prstGeom>
        </p:spPr>
      </p:pic>
      <p:sp>
        <p:nvSpPr>
          <p:cNvPr id="6" name="Rectangle 8">
            <a:extLst>
              <a:ext uri="{FF2B5EF4-FFF2-40B4-BE49-F238E27FC236}">
                <a16:creationId xmlns:a16="http://schemas.microsoft.com/office/drawing/2014/main" id="{450D6869-4E94-C419-2E05-A7CDC3DFEA25}"/>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7" name="CuadroTexto 6">
            <a:extLst>
              <a:ext uri="{FF2B5EF4-FFF2-40B4-BE49-F238E27FC236}">
                <a16:creationId xmlns:a16="http://schemas.microsoft.com/office/drawing/2014/main" id="{F648A98D-A18A-C55E-E7D0-0DDD14675277}"/>
              </a:ext>
            </a:extLst>
          </p:cNvPr>
          <p:cNvSpPr txBox="1"/>
          <p:nvPr/>
        </p:nvSpPr>
        <p:spPr>
          <a:xfrm>
            <a:off x="114601" y="2107928"/>
            <a:ext cx="5600312" cy="3970318"/>
          </a:xfrm>
          <a:prstGeom prst="rect">
            <a:avLst/>
          </a:prstGeom>
          <a:noFill/>
          <a:ln w="15875">
            <a:noFill/>
          </a:ln>
        </p:spPr>
        <p:txBody>
          <a:bodyPr wrap="square" rtlCol="0">
            <a:spAutoFit/>
          </a:bodyPr>
          <a:lstStyle/>
          <a:p>
            <a:r>
              <a:rPr lang="es-ES" altLang="es-ES" sz="1800" dirty="0">
                <a:solidFill>
                  <a:srgbClr val="D60093"/>
                </a:solidFill>
                <a:latin typeface="Univers" panose="020B0503020202020204" pitchFamily="34" charset="0"/>
              </a:rPr>
              <a:t>…</a:t>
            </a: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a:t>
            </a:r>
          </a:p>
          <a:p>
            <a:r>
              <a:rPr lang="es-ES" altLang="es-ES" sz="1800" dirty="0">
                <a:solidFill>
                  <a:schemeClr val="bg2">
                    <a:lumMod val="75000"/>
                  </a:schemeClr>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octaedro = MeshInstance3D.new()</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mesh</a:t>
            </a:r>
            <a:r>
              <a:rPr lang="es-ES" altLang="es-ES" sz="1800" b="1" dirty="0">
                <a:solidFill>
                  <a:srgbClr val="D60093"/>
                </a:solidFill>
                <a:latin typeface="Univers" panose="020B0503020202020204" pitchFamily="34" charset="0"/>
              </a:rPr>
              <a:t> = </a:t>
            </a:r>
            <a:r>
              <a:rPr lang="es-ES" altLang="es-ES" sz="1800" b="1" dirty="0" err="1">
                <a:solidFill>
                  <a:srgbClr val="D60093"/>
                </a:solidFill>
                <a:latin typeface="Univers" panose="020B0503020202020204" pitchFamily="34" charset="0"/>
              </a:rPr>
              <a:t>ArrayMesh.new</a:t>
            </a:r>
            <a:r>
              <a:rPr lang="es-ES" altLang="es-ES" sz="1800" b="1"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st</a:t>
            </a:r>
            <a:r>
              <a:rPr lang="es-ES" altLang="es-ES" sz="1800" b="1" dirty="0">
                <a:solidFill>
                  <a:srgbClr val="D60093"/>
                </a:solidFill>
                <a:latin typeface="Univers" panose="020B0503020202020204" pitchFamily="34" charset="0"/>
              </a:rPr>
              <a:t> = </a:t>
            </a:r>
            <a:r>
              <a:rPr lang="es-ES" altLang="es-ES" sz="1800" b="1" dirty="0" err="1">
                <a:solidFill>
                  <a:srgbClr val="D60093"/>
                </a:solidFill>
                <a:latin typeface="Univers" panose="020B0503020202020204" pitchFamily="34" charset="0"/>
              </a:rPr>
              <a:t>SurfaceTool.new</a:t>
            </a:r>
            <a:r>
              <a:rPr lang="es-ES" altLang="es-ES" sz="1800" b="1"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material = StandardMaterial3D.new()  </a:t>
            </a:r>
          </a:p>
          <a:p>
            <a:endParaRPr lang="es-ES" altLang="es-ES" sz="1800" b="1" dirty="0">
              <a:solidFill>
                <a:srgbClr val="D60093"/>
              </a:solidFill>
              <a:latin typeface="Univers" panose="020B0503020202020204" pitchFamily="34" charset="0"/>
            </a:endParaRPr>
          </a:p>
          <a:p>
            <a:r>
              <a:rPr lang="es-ES" altLang="es-ES" sz="1800" dirty="0">
                <a:solidFill>
                  <a:schemeClr val="bg2">
                    <a:lumMod val="75000"/>
                  </a:schemeClr>
                </a:solidFill>
                <a:latin typeface="Univers" panose="020B0503020202020204" pitchFamily="34" charset="0"/>
              </a:rPr>
              <a:t>       # Se indica un color para toda la figura</a:t>
            </a:r>
          </a:p>
          <a:p>
            <a:r>
              <a:rPr lang="es-ES" altLang="es-ES" sz="1800" b="1" dirty="0">
                <a:solidFill>
                  <a:srgbClr val="D60093"/>
                </a:solidFill>
                <a:latin typeface="Univers" panose="020B0503020202020204" pitchFamily="34" charset="0"/>
              </a:rPr>
              <a:t>       </a:t>
            </a:r>
            <a:r>
              <a:rPr lang="en-US" altLang="es-ES" sz="1800" b="1" dirty="0">
                <a:solidFill>
                  <a:srgbClr val="D60093"/>
                </a:solidFill>
                <a:latin typeface="Univers" panose="020B0503020202020204" pitchFamily="34" charset="0"/>
              </a:rPr>
              <a:t>material.</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albedo_color</a:t>
            </a:r>
            <a:r>
              <a:rPr lang="es-ES" altLang="es-ES" sz="1800" b="1" dirty="0">
                <a:solidFill>
                  <a:srgbClr val="D60093"/>
                </a:solidFill>
                <a:latin typeface="Univers" panose="020B0503020202020204" pitchFamily="34" charset="0"/>
              </a:rPr>
              <a:t> =Color(0.9, 0.4, 0.1)</a:t>
            </a:r>
          </a:p>
          <a:p>
            <a:endParaRPr lang="es-ES" altLang="es-ES" sz="1800" dirty="0">
              <a:solidFill>
                <a:srgbClr val="D60093"/>
              </a:solidFill>
              <a:latin typeface="Univers" panose="020B0503020202020204" pitchFamily="34" charset="0"/>
            </a:endParaRPr>
          </a:p>
          <a:p>
            <a:r>
              <a:rPr lang="es-ES" altLang="es-ES" sz="1800" dirty="0">
                <a:solidFill>
                  <a:schemeClr val="bg2">
                    <a:lumMod val="75000"/>
                  </a:schemeClr>
                </a:solidFill>
                <a:latin typeface="Univers" panose="020B0503020202020204" pitchFamily="34" charset="0"/>
              </a:rPr>
              <a:t>       # Coordenadas de la figura </a:t>
            </a:r>
          </a:p>
          <a:p>
            <a:r>
              <a:rPr lang="es-ES" altLang="es-ES" sz="1800" dirty="0">
                <a:solidFill>
                  <a:srgbClr val="D60093"/>
                </a:solidFill>
                <a:latin typeface="Univers" panose="020B0503020202020204" pitchFamily="34" charset="0"/>
              </a:rPr>
              <a:t>       …</a:t>
            </a:r>
          </a:p>
          <a:p>
            <a:r>
              <a:rPr lang="es-ES" altLang="es-ES" sz="1800" dirty="0">
                <a:solidFill>
                  <a:schemeClr val="bg2">
                    <a:lumMod val="75000"/>
                  </a:schemeClr>
                </a:solidFill>
                <a:latin typeface="Univers" panose="020B0503020202020204" pitchFamily="34" charset="0"/>
              </a:rPr>
              <a:t>       # se indica triángulos sólidos</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st.begin</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Mesh.PRIMITIVE_TRIANGLES</a:t>
            </a:r>
            <a:r>
              <a:rPr lang="es-ES" altLang="es-ES" sz="1800" dirty="0">
                <a:solidFill>
                  <a:srgbClr val="D60093"/>
                </a:solidFill>
                <a:latin typeface="Univers" panose="020B0503020202020204" pitchFamily="34" charset="0"/>
              </a:rPr>
              <a:t>)</a:t>
            </a:r>
          </a:p>
        </p:txBody>
      </p:sp>
      <p:sp>
        <p:nvSpPr>
          <p:cNvPr id="8" name="CuadroTexto 7">
            <a:extLst>
              <a:ext uri="{FF2B5EF4-FFF2-40B4-BE49-F238E27FC236}">
                <a16:creationId xmlns:a16="http://schemas.microsoft.com/office/drawing/2014/main" id="{593E06B1-D2A9-A00B-51A8-7265C55BD1B5}"/>
              </a:ext>
            </a:extLst>
          </p:cNvPr>
          <p:cNvSpPr txBox="1"/>
          <p:nvPr/>
        </p:nvSpPr>
        <p:spPr>
          <a:xfrm>
            <a:off x="5837944" y="2023332"/>
            <a:ext cx="4538518" cy="4801314"/>
          </a:xfrm>
          <a:prstGeom prst="rect">
            <a:avLst/>
          </a:prstGeom>
          <a:noFill/>
        </p:spPr>
        <p:txBody>
          <a:bodyPr wrap="square">
            <a:spAutoFit/>
          </a:bodyPr>
          <a:lstStyle/>
          <a:p>
            <a:r>
              <a:rPr lang="es-ES" altLang="es-ES" sz="1800" dirty="0">
                <a:solidFill>
                  <a:schemeClr val="bg2">
                    <a:lumMod val="75000"/>
                  </a:schemeClr>
                </a:solidFill>
                <a:latin typeface="Univers" panose="020B0503020202020204" pitchFamily="34" charset="0"/>
              </a:rPr>
              <a:t># parte superior</a:t>
            </a:r>
          </a:p>
          <a:p>
            <a:r>
              <a:rPr lang="nn-NO" altLang="es-ES" sz="1800" b="1" dirty="0">
                <a:solidFill>
                  <a:srgbClr val="D60093"/>
                </a:solidFill>
                <a:latin typeface="Univers" panose="020B0503020202020204" pitchFamily="34" charset="0"/>
              </a:rPr>
              <a:t>st.set_normal(Plane(p1,p2,p5).normal)</a:t>
            </a:r>
            <a:endParaRPr lang="es-ES" altLang="es-ES" sz="1800" b="1"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(p1)</a:t>
            </a: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(p2)</a:t>
            </a: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(p5)</a:t>
            </a:r>
          </a:p>
          <a:p>
            <a:endParaRPr lang="es-ES" altLang="es-ES" sz="1800" dirty="0">
              <a:solidFill>
                <a:srgbClr val="D60093"/>
              </a:solidFill>
              <a:latin typeface="Univers" panose="020B0503020202020204" pitchFamily="34" charset="0"/>
            </a:endParaRPr>
          </a:p>
          <a:p>
            <a:r>
              <a:rPr lang="nn-NO" altLang="es-ES" sz="1800" b="1" dirty="0">
                <a:solidFill>
                  <a:srgbClr val="D60093"/>
                </a:solidFill>
                <a:latin typeface="Univers" panose="020B0503020202020204" pitchFamily="34" charset="0"/>
              </a:rPr>
              <a:t>st.set_normal(Plane(p2,p3,p5).normal)</a:t>
            </a:r>
            <a:endParaRPr lang="es-ES" altLang="es-ES" sz="1800" b="1"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(p2)</a:t>
            </a: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(p3)</a:t>
            </a:r>
          </a:p>
          <a:p>
            <a:r>
              <a:rPr lang="es-ES" altLang="es-ES" sz="1800" dirty="0" err="1">
                <a:solidFill>
                  <a:srgbClr val="D60093"/>
                </a:solidFill>
                <a:latin typeface="Univers" panose="020B0503020202020204" pitchFamily="34" charset="0"/>
              </a:rPr>
              <a:t>st.add_vertex</a:t>
            </a:r>
            <a:r>
              <a:rPr lang="es-ES" altLang="es-ES" sz="1800" dirty="0">
                <a:solidFill>
                  <a:srgbClr val="D60093"/>
                </a:solidFill>
                <a:latin typeface="Univers" panose="020B0503020202020204" pitchFamily="34" charset="0"/>
              </a:rPr>
              <a:t>(p5)</a:t>
            </a:r>
          </a:p>
          <a:p>
            <a:r>
              <a:rPr lang="es-ES" altLang="es-ES" sz="1800" dirty="0">
                <a:solidFill>
                  <a:srgbClr val="D60093"/>
                </a:solidFill>
                <a:latin typeface="Univers" panose="020B0503020202020204" pitchFamily="34" charset="0"/>
              </a:rPr>
              <a:t>…</a:t>
            </a:r>
          </a:p>
          <a:p>
            <a:r>
              <a:rPr lang="es-ES" altLang="es-ES" sz="1800" dirty="0" err="1">
                <a:solidFill>
                  <a:srgbClr val="D60093"/>
                </a:solidFill>
                <a:latin typeface="Univers" panose="020B0503020202020204" pitchFamily="34" charset="0"/>
              </a:rPr>
              <a:t>mesh</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st.commit</a:t>
            </a:r>
            <a:r>
              <a:rPr lang="es-ES" altLang="es-ES" sz="1800" dirty="0">
                <a:solidFill>
                  <a:srgbClr val="D60093"/>
                </a:solidFill>
                <a:latin typeface="Univers" panose="020B0503020202020204" pitchFamily="34" charset="0"/>
              </a:rPr>
              <a:t>()</a:t>
            </a:r>
          </a:p>
          <a:p>
            <a:r>
              <a:rPr lang="es-ES" altLang="es-ES" sz="1800" dirty="0" err="1">
                <a:solidFill>
                  <a:srgbClr val="D60093"/>
                </a:solidFill>
                <a:latin typeface="Univers" panose="020B0503020202020204" pitchFamily="34" charset="0"/>
              </a:rPr>
              <a:t>octaedro.mesh</a:t>
            </a:r>
            <a:r>
              <a:rPr lang="es-ES" altLang="es-ES" sz="1800" dirty="0">
                <a:solidFill>
                  <a:srgbClr val="D60093"/>
                </a:solidFill>
                <a:latin typeface="Univers" panose="020B0503020202020204" pitchFamily="34" charset="0"/>
              </a:rPr>
              <a:t> = </a:t>
            </a:r>
            <a:r>
              <a:rPr lang="es-ES" altLang="es-ES" sz="1800" dirty="0" err="1">
                <a:solidFill>
                  <a:srgbClr val="D60093"/>
                </a:solidFill>
                <a:latin typeface="Univers" panose="020B0503020202020204" pitchFamily="34" charset="0"/>
              </a:rPr>
              <a:t>mesh</a:t>
            </a:r>
            <a:endParaRPr lang="es-ES" altLang="es-ES" sz="1800"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octaedro.material_override</a:t>
            </a:r>
            <a:r>
              <a:rPr lang="es-ES" altLang="es-ES" sz="1800" dirty="0">
                <a:solidFill>
                  <a:srgbClr val="D60093"/>
                </a:solidFill>
                <a:latin typeface="Univers" panose="020B0503020202020204" pitchFamily="34" charset="0"/>
              </a:rPr>
              <a:t>=material</a:t>
            </a:r>
          </a:p>
          <a:p>
            <a:r>
              <a:rPr lang="es-ES" altLang="es-ES" sz="1800" dirty="0" err="1">
                <a:solidFill>
                  <a:srgbClr val="D60093"/>
                </a:solidFill>
                <a:latin typeface="Univers" panose="020B0503020202020204" pitchFamily="34" charset="0"/>
              </a:rPr>
              <a:t>add_child</a:t>
            </a:r>
            <a:r>
              <a:rPr lang="es-ES" altLang="es-ES" sz="1800" dirty="0">
                <a:solidFill>
                  <a:srgbClr val="D60093"/>
                </a:solidFill>
                <a:latin typeface="Univers" panose="020B0503020202020204" pitchFamily="34" charset="0"/>
              </a:rPr>
              <a:t>(octaedro)</a:t>
            </a:r>
          </a:p>
          <a:p>
            <a:endParaRPr lang="es-ES" altLang="es-ES" sz="1800" dirty="0">
              <a:solidFill>
                <a:srgbClr val="D60093"/>
              </a:solidFill>
              <a:latin typeface="Univers" panose="020B0503020202020204" pitchFamily="34" charset="0"/>
            </a:endParaRPr>
          </a:p>
          <a:p>
            <a:endParaRPr lang="es-ES" altLang="es-ES" sz="1800" dirty="0">
              <a:solidFill>
                <a:srgbClr val="D60093"/>
              </a:solidFill>
              <a:latin typeface="Univers" panose="020B0503020202020204" pitchFamily="34" charset="0"/>
            </a:endParaRPr>
          </a:p>
        </p:txBody>
      </p:sp>
      <p:cxnSp>
        <p:nvCxnSpPr>
          <p:cNvPr id="9" name="Conector recto de flecha 8">
            <a:extLst>
              <a:ext uri="{FF2B5EF4-FFF2-40B4-BE49-F238E27FC236}">
                <a16:creationId xmlns:a16="http://schemas.microsoft.com/office/drawing/2014/main" id="{91A625CC-99EA-DC1F-A70E-B6FEDD13305F}"/>
              </a:ext>
            </a:extLst>
          </p:cNvPr>
          <p:cNvCxnSpPr>
            <a:cxnSpLocks/>
          </p:cNvCxnSpPr>
          <p:nvPr/>
        </p:nvCxnSpPr>
        <p:spPr bwMode="auto">
          <a:xfrm>
            <a:off x="5416568" y="2530471"/>
            <a:ext cx="390819" cy="0"/>
          </a:xfrm>
          <a:prstGeom prst="straightConnector1">
            <a:avLst/>
          </a:prstGeom>
          <a:noFill/>
          <a:ln w="22225" cap="flat" cmpd="sng" algn="ctr">
            <a:solidFill>
              <a:schemeClr val="tx1"/>
            </a:solidFill>
            <a:prstDash val="solid"/>
            <a:round/>
            <a:headEnd type="none" w="med" len="med"/>
            <a:tailEnd type="triangle"/>
          </a:ln>
          <a:effectLst/>
        </p:spPr>
      </p:cxnSp>
      <p:cxnSp>
        <p:nvCxnSpPr>
          <p:cNvPr id="10" name="Conector recto 9">
            <a:extLst>
              <a:ext uri="{FF2B5EF4-FFF2-40B4-BE49-F238E27FC236}">
                <a16:creationId xmlns:a16="http://schemas.microsoft.com/office/drawing/2014/main" id="{5701B369-C73B-90DE-E2CA-D3C42E264E7D}"/>
              </a:ext>
            </a:extLst>
          </p:cNvPr>
          <p:cNvCxnSpPr>
            <a:cxnSpLocks/>
          </p:cNvCxnSpPr>
          <p:nvPr/>
        </p:nvCxnSpPr>
        <p:spPr bwMode="auto">
          <a:xfrm>
            <a:off x="5426400" y="2544277"/>
            <a:ext cx="51853" cy="3336053"/>
          </a:xfrm>
          <a:prstGeom prst="line">
            <a:avLst/>
          </a:prstGeom>
          <a:noFill/>
          <a:ln w="22225" cap="flat" cmpd="sng" algn="ctr">
            <a:solidFill>
              <a:schemeClr val="tx1"/>
            </a:solidFill>
            <a:prstDash val="solid"/>
            <a:round/>
            <a:headEnd type="none" w="med" len="med"/>
            <a:tailEnd type="none" w="med" len="med"/>
          </a:ln>
          <a:effectLst/>
        </p:spPr>
      </p:cxnSp>
      <p:cxnSp>
        <p:nvCxnSpPr>
          <p:cNvPr id="11" name="Conector recto de flecha 10">
            <a:extLst>
              <a:ext uri="{FF2B5EF4-FFF2-40B4-BE49-F238E27FC236}">
                <a16:creationId xmlns:a16="http://schemas.microsoft.com/office/drawing/2014/main" id="{011527AF-937B-15E9-1E00-F98E0F5B3072}"/>
              </a:ext>
            </a:extLst>
          </p:cNvPr>
          <p:cNvCxnSpPr>
            <a:cxnSpLocks/>
          </p:cNvCxnSpPr>
          <p:nvPr/>
        </p:nvCxnSpPr>
        <p:spPr bwMode="auto">
          <a:xfrm flipH="1">
            <a:off x="5078351" y="5880330"/>
            <a:ext cx="399902" cy="0"/>
          </a:xfrm>
          <a:prstGeom prst="straightConnector1">
            <a:avLst/>
          </a:prstGeom>
          <a:noFill/>
          <a:ln w="22225" cap="flat" cmpd="sng" algn="ctr">
            <a:solidFill>
              <a:schemeClr val="tx1"/>
            </a:solidFill>
            <a:prstDash val="solid"/>
            <a:round/>
            <a:headEnd type="none" w="med" len="med"/>
            <a:tailEnd type="triangle"/>
          </a:ln>
          <a:effectLst/>
        </p:spPr>
      </p:cxnSp>
      <p:sp>
        <p:nvSpPr>
          <p:cNvPr id="4" name="Line 5">
            <a:extLst>
              <a:ext uri="{FF2B5EF4-FFF2-40B4-BE49-F238E27FC236}">
                <a16:creationId xmlns:a16="http://schemas.microsoft.com/office/drawing/2014/main" id="{5178FA4B-3859-C626-20C7-7A8E9851D1B7}"/>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72534636"/>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687B9-CF88-A001-C427-792077241347}"/>
            </a:ext>
          </a:extLst>
        </p:cNvPr>
        <p:cNvGrpSpPr/>
        <p:nvPr/>
      </p:nvGrpSpPr>
      <p:grpSpPr>
        <a:xfrm>
          <a:off x="0" y="0"/>
          <a:ext cx="0" cy="0"/>
          <a:chOff x="0" y="0"/>
          <a:chExt cx="0" cy="0"/>
        </a:xfrm>
      </p:grpSpPr>
      <p:sp>
        <p:nvSpPr>
          <p:cNvPr id="19459" name="Rectangle 2">
            <a:extLst>
              <a:ext uri="{FF2B5EF4-FFF2-40B4-BE49-F238E27FC236}">
                <a16:creationId xmlns:a16="http://schemas.microsoft.com/office/drawing/2014/main" id="{26269706-1DD2-D78C-5DBA-1F789519045C}"/>
              </a:ext>
            </a:extLst>
          </p:cNvPr>
          <p:cNvSpPr>
            <a:spLocks noChangeArrowheads="1"/>
          </p:cNvSpPr>
          <p:nvPr/>
        </p:nvSpPr>
        <p:spPr bwMode="auto">
          <a:xfrm>
            <a:off x="546100" y="646113"/>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sz="2400" dirty="0">
                <a:latin typeface="Univers" panose="020B0503020202020204" pitchFamily="34" charset="0"/>
              </a:rPr>
              <a:t>Malla creada con </a:t>
            </a:r>
            <a:r>
              <a:rPr lang="es-ES_tradnl" sz="2400" dirty="0" err="1">
                <a:solidFill>
                  <a:srgbClr val="008080"/>
                </a:solidFill>
                <a:latin typeface="Univers" panose="020B0503020202020204" pitchFamily="34" charset="0"/>
              </a:rPr>
              <a:t>ArrayMesh</a:t>
            </a:r>
            <a:r>
              <a:rPr lang="es-ES_tradnl" sz="2400" dirty="0">
                <a:solidFill>
                  <a:srgbClr val="008080"/>
                </a:solidFill>
                <a:latin typeface="Univers" panose="020B0503020202020204" pitchFamily="34" charset="0"/>
              </a:rPr>
              <a:t>. </a:t>
            </a:r>
            <a:r>
              <a:rPr lang="es-ES_tradnl" sz="2400" dirty="0">
                <a:latin typeface="Univers" panose="020B0503020202020204" pitchFamily="34" charset="0"/>
              </a:rPr>
              <a:t>Lista de triángulos aislados</a:t>
            </a:r>
          </a:p>
          <a:p>
            <a:pPr algn="just">
              <a:lnSpc>
                <a:spcPct val="90000"/>
              </a:lnSpc>
              <a:spcBef>
                <a:spcPct val="0"/>
              </a:spcBef>
              <a:buFont typeface="CommonBullets"/>
              <a:buChar char="!"/>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Iluminación plana, una normal por cada cara </a:t>
            </a:r>
            <a:r>
              <a:rPr lang="es-ES_tradnl" altLang="es-ES" sz="2000" dirty="0">
                <a:latin typeface="Univers" panose="020B0503020202020204" pitchFamily="34" charset="0"/>
              </a:rPr>
              <a:t>	</a:t>
            </a:r>
            <a:r>
              <a:rPr lang="es-ES_tradnl" altLang="es-ES" sz="2000" dirty="0"/>
              <a:t>	</a:t>
            </a:r>
          </a:p>
        </p:txBody>
      </p:sp>
      <p:sp>
        <p:nvSpPr>
          <p:cNvPr id="2" name="5 Marcador de número de diapositiva">
            <a:extLst>
              <a:ext uri="{FF2B5EF4-FFF2-40B4-BE49-F238E27FC236}">
                <a16:creationId xmlns:a16="http://schemas.microsoft.com/office/drawing/2014/main" id="{1092C0F5-3C76-78B3-7214-286388E2886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41</a:t>
            </a:fld>
            <a:endParaRPr lang="en-US" altLang="es-ES" sz="1400" dirty="0"/>
          </a:p>
        </p:txBody>
      </p:sp>
      <p:pic>
        <p:nvPicPr>
          <p:cNvPr id="3" name="Imagen 2">
            <a:extLst>
              <a:ext uri="{FF2B5EF4-FFF2-40B4-BE49-F238E27FC236}">
                <a16:creationId xmlns:a16="http://schemas.microsoft.com/office/drawing/2014/main" id="{3B2323F4-63A1-3122-9B47-4ACEBF33C59C}"/>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Rectangle 8">
            <a:extLst>
              <a:ext uri="{FF2B5EF4-FFF2-40B4-BE49-F238E27FC236}">
                <a16:creationId xmlns:a16="http://schemas.microsoft.com/office/drawing/2014/main" id="{497BEC6D-2578-0ADE-E6D3-19110B287CCC}"/>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pic>
        <p:nvPicPr>
          <p:cNvPr id="12" name="Imagen 11">
            <a:extLst>
              <a:ext uri="{FF2B5EF4-FFF2-40B4-BE49-F238E27FC236}">
                <a16:creationId xmlns:a16="http://schemas.microsoft.com/office/drawing/2014/main" id="{5B8F4243-F509-A1DB-0F4E-E3A2321FF6FB}"/>
              </a:ext>
            </a:extLst>
          </p:cNvPr>
          <p:cNvPicPr>
            <a:picLocks noChangeAspect="1"/>
          </p:cNvPicPr>
          <p:nvPr/>
        </p:nvPicPr>
        <p:blipFill>
          <a:blip r:embed="rId3"/>
          <a:stretch>
            <a:fillRect/>
          </a:stretch>
        </p:blipFill>
        <p:spPr>
          <a:xfrm>
            <a:off x="4937349" y="2149652"/>
            <a:ext cx="4267542" cy="4499964"/>
          </a:xfrm>
          <a:prstGeom prst="rect">
            <a:avLst/>
          </a:prstGeom>
        </p:spPr>
      </p:pic>
      <p:pic>
        <p:nvPicPr>
          <p:cNvPr id="14" name="Imagen 13">
            <a:extLst>
              <a:ext uri="{FF2B5EF4-FFF2-40B4-BE49-F238E27FC236}">
                <a16:creationId xmlns:a16="http://schemas.microsoft.com/office/drawing/2014/main" id="{ADF13CA6-43FC-CF37-4C7A-F01854B12260}"/>
              </a:ext>
            </a:extLst>
          </p:cNvPr>
          <p:cNvPicPr>
            <a:picLocks noChangeAspect="1"/>
          </p:cNvPicPr>
          <p:nvPr/>
        </p:nvPicPr>
        <p:blipFill>
          <a:blip r:embed="rId4"/>
          <a:stretch>
            <a:fillRect/>
          </a:stretch>
        </p:blipFill>
        <p:spPr>
          <a:xfrm>
            <a:off x="684293" y="3230827"/>
            <a:ext cx="3130369" cy="1950640"/>
          </a:xfrm>
          <a:prstGeom prst="rect">
            <a:avLst/>
          </a:prstGeom>
        </p:spPr>
      </p:pic>
      <p:sp>
        <p:nvSpPr>
          <p:cNvPr id="15" name="Text Box 93">
            <a:extLst>
              <a:ext uri="{FF2B5EF4-FFF2-40B4-BE49-F238E27FC236}">
                <a16:creationId xmlns:a16="http://schemas.microsoft.com/office/drawing/2014/main" id="{6DCD5319-DDDD-5785-03E7-7B31F698DE42}"/>
              </a:ext>
            </a:extLst>
          </p:cNvPr>
          <p:cNvSpPr txBox="1">
            <a:spLocks noChangeArrowheads="1"/>
          </p:cNvSpPr>
          <p:nvPr/>
        </p:nvSpPr>
        <p:spPr bwMode="auto">
          <a:xfrm>
            <a:off x="94106" y="5262584"/>
            <a:ext cx="446806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Normales a las caras,                                                    las superiores con la componente “y” positiva, las inferiores con la componente “y” negativa</a:t>
            </a:r>
            <a:endParaRPr lang="es-ES_tradnl" altLang="es-ES" sz="1800" dirty="0">
              <a:solidFill>
                <a:srgbClr val="008080"/>
              </a:solidFill>
            </a:endParaRPr>
          </a:p>
        </p:txBody>
      </p:sp>
      <p:sp>
        <p:nvSpPr>
          <p:cNvPr id="4" name="Line 5">
            <a:extLst>
              <a:ext uri="{FF2B5EF4-FFF2-40B4-BE49-F238E27FC236}">
                <a16:creationId xmlns:a16="http://schemas.microsoft.com/office/drawing/2014/main" id="{6E0DAD07-134F-ABD6-55AC-DA17EECE08F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070503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08971-BD8F-45B1-7EB5-FF8D65C91F80}"/>
            </a:ext>
          </a:extLst>
        </p:cNvPr>
        <p:cNvGrpSpPr/>
        <p:nvPr/>
      </p:nvGrpSpPr>
      <p:grpSpPr>
        <a:xfrm>
          <a:off x="0" y="0"/>
          <a:ext cx="0" cy="0"/>
          <a:chOff x="0" y="0"/>
          <a:chExt cx="0" cy="0"/>
        </a:xfrm>
      </p:grpSpPr>
      <p:sp>
        <p:nvSpPr>
          <p:cNvPr id="19459" name="Rectangle 2">
            <a:extLst>
              <a:ext uri="{FF2B5EF4-FFF2-40B4-BE49-F238E27FC236}">
                <a16:creationId xmlns:a16="http://schemas.microsoft.com/office/drawing/2014/main" id="{6ED5998C-9BE3-0988-C758-D7212C7792E0}"/>
              </a:ext>
            </a:extLst>
          </p:cNvPr>
          <p:cNvSpPr>
            <a:spLocks noChangeArrowheads="1"/>
          </p:cNvSpPr>
          <p:nvPr/>
        </p:nvSpPr>
        <p:spPr bwMode="auto">
          <a:xfrm>
            <a:off x="546100" y="469466"/>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Aislando la malla de la visualización</a:t>
            </a:r>
          </a:p>
          <a:p>
            <a:pPr marL="0" indent="0" algn="just">
              <a:lnSpc>
                <a:spcPct val="90000"/>
              </a:lnSpc>
              <a:spcBef>
                <a:spcPct val="0"/>
              </a:spcBef>
              <a:buNone/>
            </a:pPr>
            <a:endParaRPr lang="es-ES_tradnl" altLang="es-ES" sz="1400" dirty="0">
              <a:latin typeface="Univers" panose="020B0503020202020204" pitchFamily="34" charset="0"/>
            </a:endParaRPr>
          </a:p>
          <a:p>
            <a:pPr lvl="1" algn="just">
              <a:lnSpc>
                <a:spcPct val="90000"/>
              </a:lnSpc>
              <a:spcBef>
                <a:spcPct val="0"/>
              </a:spcBef>
              <a:buFont typeface="Courier New" panose="02070309020205020404" pitchFamily="49" charset="0"/>
              <a:buChar char="o"/>
            </a:pPr>
            <a:r>
              <a:rPr lang="es-ES_tradnl" altLang="es-ES" sz="2200" dirty="0">
                <a:latin typeface="Univers" panose="020B0503020202020204" pitchFamily="34" charset="0"/>
              </a:rPr>
              <a:t>Se crea un nodo que englobe diversas funciones para emplearlas en otros nodos	</a:t>
            </a:r>
          </a:p>
          <a:p>
            <a:pPr lvl="1" algn="just">
              <a:lnSpc>
                <a:spcPct val="90000"/>
              </a:lnSpc>
              <a:spcBef>
                <a:spcPct val="0"/>
              </a:spcBef>
              <a:buFont typeface="Courier New" panose="02070309020205020404" pitchFamily="49" charset="0"/>
              <a:buChar char="o"/>
            </a:pPr>
            <a:endParaRPr lang="es-ES_tradnl" altLang="es-ES" sz="1400" dirty="0">
              <a:latin typeface="Univers" panose="020B0503020202020204" pitchFamily="34" charset="0"/>
            </a:endParaRPr>
          </a:p>
          <a:p>
            <a:pPr lvl="1" algn="just">
              <a:lnSpc>
                <a:spcPct val="90000"/>
              </a:lnSpc>
              <a:spcBef>
                <a:spcPct val="0"/>
              </a:spcBef>
              <a:buFont typeface="Courier New" panose="02070309020205020404" pitchFamily="49" charset="0"/>
              <a:buChar char="o"/>
            </a:pPr>
            <a:r>
              <a:rPr lang="es-ES_tradnl" altLang="es-ES" sz="2200" dirty="0">
                <a:latin typeface="Univers" panose="020B0503020202020204" pitchFamily="34" charset="0"/>
              </a:rPr>
              <a:t>Las funciones se definen como </a:t>
            </a:r>
            <a:r>
              <a:rPr lang="es-ES_tradnl" altLang="es-ES" sz="2200" dirty="0" err="1">
                <a:solidFill>
                  <a:srgbClr val="008080"/>
                </a:solidFill>
                <a:latin typeface="Univers" panose="020B0503020202020204" pitchFamily="34" charset="0"/>
              </a:rPr>
              <a:t>static</a:t>
            </a:r>
            <a:r>
              <a:rPr lang="es-ES_tradnl" altLang="es-ES" sz="2200" dirty="0">
                <a:latin typeface="Univers" panose="020B0503020202020204" pitchFamily="34" charset="0"/>
              </a:rPr>
              <a:t> </a:t>
            </a:r>
          </a:p>
          <a:p>
            <a:pPr lvl="1" algn="just">
              <a:lnSpc>
                <a:spcPct val="90000"/>
              </a:lnSpc>
              <a:spcBef>
                <a:spcPct val="0"/>
              </a:spcBef>
              <a:buFont typeface="Courier New" panose="02070309020205020404" pitchFamily="49" charset="0"/>
              <a:buChar char="o"/>
            </a:pPr>
            <a:endParaRPr lang="es-ES_tradnl" altLang="es-ES" sz="1400" dirty="0">
              <a:latin typeface="Univers" panose="020B0503020202020204" pitchFamily="34" charset="0"/>
            </a:endParaRPr>
          </a:p>
          <a:p>
            <a:pPr lvl="1" algn="just">
              <a:lnSpc>
                <a:spcPct val="90000"/>
              </a:lnSpc>
              <a:spcBef>
                <a:spcPct val="0"/>
              </a:spcBef>
              <a:buFont typeface="Courier New" panose="02070309020205020404" pitchFamily="49" charset="0"/>
              <a:buChar char="o"/>
            </a:pPr>
            <a:r>
              <a:rPr lang="es-ES_tradnl" altLang="es-ES" sz="2200" dirty="0">
                <a:latin typeface="Univers" panose="020B0503020202020204" pitchFamily="34" charset="0"/>
              </a:rPr>
              <a:t>Se usa </a:t>
            </a:r>
            <a:r>
              <a:rPr lang="es-ES_tradnl" altLang="es-ES" sz="2200" dirty="0">
                <a:solidFill>
                  <a:srgbClr val="008080"/>
                </a:solidFill>
                <a:latin typeface="Univers" panose="020B0503020202020204" pitchFamily="34" charset="0"/>
              </a:rPr>
              <a:t>load(ruta al nodo) </a:t>
            </a:r>
            <a:r>
              <a:rPr lang="es-ES_tradnl" altLang="es-ES" sz="2200" dirty="0">
                <a:latin typeface="Univers" panose="020B0503020202020204" pitchFamily="34" charset="0"/>
              </a:rPr>
              <a:t>en los nodos que las utilizan	</a:t>
            </a:r>
          </a:p>
        </p:txBody>
      </p:sp>
      <p:sp>
        <p:nvSpPr>
          <p:cNvPr id="2" name="5 Marcador de número de diapositiva">
            <a:extLst>
              <a:ext uri="{FF2B5EF4-FFF2-40B4-BE49-F238E27FC236}">
                <a16:creationId xmlns:a16="http://schemas.microsoft.com/office/drawing/2014/main" id="{EDF1D433-D435-53A4-3F54-A88F3B02C22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42</a:t>
            </a:fld>
            <a:endParaRPr lang="en-US" altLang="es-ES" sz="1400" dirty="0"/>
          </a:p>
        </p:txBody>
      </p:sp>
      <p:pic>
        <p:nvPicPr>
          <p:cNvPr id="3" name="Imagen 2">
            <a:extLst>
              <a:ext uri="{FF2B5EF4-FFF2-40B4-BE49-F238E27FC236}">
                <a16:creationId xmlns:a16="http://schemas.microsoft.com/office/drawing/2014/main" id="{88DCBAF5-40F7-B3FB-BC79-57D80D4B4DCA}"/>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Rectangle 8">
            <a:extLst>
              <a:ext uri="{FF2B5EF4-FFF2-40B4-BE49-F238E27FC236}">
                <a16:creationId xmlns:a16="http://schemas.microsoft.com/office/drawing/2014/main" id="{3FF3B1BF-061A-AF4A-835A-B014E426046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4" name="CuadroTexto 3">
            <a:extLst>
              <a:ext uri="{FF2B5EF4-FFF2-40B4-BE49-F238E27FC236}">
                <a16:creationId xmlns:a16="http://schemas.microsoft.com/office/drawing/2014/main" id="{2B072050-BA27-3949-4A72-3971762365FD}"/>
              </a:ext>
            </a:extLst>
          </p:cNvPr>
          <p:cNvSpPr txBox="1"/>
          <p:nvPr/>
        </p:nvSpPr>
        <p:spPr>
          <a:xfrm>
            <a:off x="543432" y="3518110"/>
            <a:ext cx="3777115" cy="2554545"/>
          </a:xfrm>
          <a:prstGeom prst="rect">
            <a:avLst/>
          </a:prstGeom>
          <a:noFill/>
          <a:ln w="15875">
            <a:solidFill>
              <a:schemeClr val="tx1"/>
            </a:solidFill>
          </a:ln>
        </p:spPr>
        <p:txBody>
          <a:bodyPr wrap="square" rtlCol="0">
            <a:spAutoFit/>
          </a:bodyPr>
          <a:lstStyle/>
          <a:p>
            <a:r>
              <a:rPr lang="es-ES" altLang="es-ES" sz="2000" dirty="0">
                <a:solidFill>
                  <a:schemeClr val="bg2">
                    <a:lumMod val="75000"/>
                  </a:schemeClr>
                </a:solidFill>
                <a:latin typeface="Univers" panose="020B0503020202020204" pitchFamily="34" charset="0"/>
              </a:rPr>
              <a:t>#operaciones.gd</a:t>
            </a:r>
          </a:p>
          <a:p>
            <a:r>
              <a:rPr lang="es-ES" altLang="es-ES" sz="2000" dirty="0" err="1">
                <a:solidFill>
                  <a:srgbClr val="D60093"/>
                </a:solidFill>
                <a:latin typeface="Univers" panose="020B0503020202020204" pitchFamily="34" charset="0"/>
              </a:rPr>
              <a:t>extends</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Node</a:t>
            </a:r>
            <a:endParaRPr lang="es-ES" altLang="es-ES" sz="2000" dirty="0">
              <a:solidFill>
                <a:srgbClr val="D60093"/>
              </a:solidFill>
              <a:latin typeface="Univers" panose="020B0503020202020204" pitchFamily="34" charset="0"/>
            </a:endParaRPr>
          </a:p>
          <a:p>
            <a:endParaRPr lang="es-ES" altLang="es-ES" sz="2000" dirty="0">
              <a:solidFill>
                <a:srgbClr val="D60093"/>
              </a:solidFill>
              <a:latin typeface="Univers" panose="020B0503020202020204" pitchFamily="34" charset="0"/>
            </a:endParaRPr>
          </a:p>
          <a:p>
            <a:r>
              <a:rPr lang="es-ES" altLang="es-ES" sz="2000" b="1" dirty="0" err="1">
                <a:solidFill>
                  <a:srgbClr val="D60093"/>
                </a:solidFill>
                <a:latin typeface="Univers" panose="020B0503020202020204" pitchFamily="34" charset="0"/>
              </a:rPr>
              <a:t>static</a:t>
            </a:r>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func</a:t>
            </a:r>
            <a:r>
              <a:rPr lang="es-ES" altLang="es-ES" sz="2000" b="1" dirty="0">
                <a:solidFill>
                  <a:srgbClr val="D60093"/>
                </a:solidFill>
                <a:latin typeface="Univers" panose="020B0503020202020204" pitchFamily="34" charset="0"/>
              </a:rPr>
              <a:t> sumar(a, b):</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return</a:t>
            </a:r>
            <a:r>
              <a:rPr lang="es-ES" altLang="es-ES" sz="2000" dirty="0">
                <a:solidFill>
                  <a:srgbClr val="D60093"/>
                </a:solidFill>
                <a:latin typeface="Univers" panose="020B0503020202020204" pitchFamily="34" charset="0"/>
              </a:rPr>
              <a:t> a + b</a:t>
            </a:r>
          </a:p>
          <a:p>
            <a:endParaRPr lang="es-ES" altLang="es-ES" sz="2000" dirty="0">
              <a:solidFill>
                <a:srgbClr val="D60093"/>
              </a:solidFill>
              <a:latin typeface="Univers" panose="020B0503020202020204" pitchFamily="34" charset="0"/>
            </a:endParaRPr>
          </a:p>
          <a:p>
            <a:r>
              <a:rPr lang="es-ES" altLang="es-ES" sz="2000" b="1" dirty="0" err="1">
                <a:solidFill>
                  <a:srgbClr val="D60093"/>
                </a:solidFill>
                <a:latin typeface="Univers" panose="020B0503020202020204" pitchFamily="34" charset="0"/>
              </a:rPr>
              <a:t>static</a:t>
            </a:r>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func</a:t>
            </a:r>
            <a:r>
              <a:rPr lang="es-ES" altLang="es-ES" sz="2000" b="1" dirty="0">
                <a:solidFill>
                  <a:srgbClr val="D60093"/>
                </a:solidFill>
                <a:latin typeface="Univers" panose="020B0503020202020204" pitchFamily="34" charset="0"/>
              </a:rPr>
              <a:t> multiplicar(a, b):</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return</a:t>
            </a:r>
            <a:r>
              <a:rPr lang="es-ES" altLang="es-ES" sz="2000" dirty="0">
                <a:solidFill>
                  <a:srgbClr val="D60093"/>
                </a:solidFill>
                <a:latin typeface="Univers" panose="020B0503020202020204" pitchFamily="34" charset="0"/>
              </a:rPr>
              <a:t> a *b</a:t>
            </a:r>
          </a:p>
        </p:txBody>
      </p:sp>
      <p:sp>
        <p:nvSpPr>
          <p:cNvPr id="8" name="CuadroTexto 7">
            <a:extLst>
              <a:ext uri="{FF2B5EF4-FFF2-40B4-BE49-F238E27FC236}">
                <a16:creationId xmlns:a16="http://schemas.microsoft.com/office/drawing/2014/main" id="{F35E0568-475D-B18C-03EA-0C53C5CFBA1E}"/>
              </a:ext>
            </a:extLst>
          </p:cNvPr>
          <p:cNvSpPr txBox="1"/>
          <p:nvPr/>
        </p:nvSpPr>
        <p:spPr>
          <a:xfrm>
            <a:off x="4746219" y="3518110"/>
            <a:ext cx="5101259" cy="2554545"/>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extends</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Node</a:t>
            </a:r>
            <a:endParaRPr lang="es-ES" altLang="es-ES" sz="2000" dirty="0">
              <a:solidFill>
                <a:srgbClr val="D60093"/>
              </a:solidFill>
              <a:latin typeface="Univers" panose="020B0503020202020204" pitchFamily="34" charset="0"/>
            </a:endParaRPr>
          </a:p>
          <a:p>
            <a:endParaRPr lang="es-ES" altLang="es-ES" sz="2000"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calcular = </a:t>
            </a:r>
            <a:r>
              <a:rPr lang="es-ES" altLang="es-ES" sz="2000" b="1" dirty="0">
                <a:solidFill>
                  <a:srgbClr val="D60093"/>
                </a:solidFill>
                <a:latin typeface="Univers" panose="020B0503020202020204" pitchFamily="34" charset="0"/>
              </a:rPr>
              <a:t>load("res://operaciones.gd")</a:t>
            </a:r>
          </a:p>
          <a:p>
            <a:endParaRPr lang="es-ES" altLang="es-ES" sz="2000"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_</a:t>
            </a:r>
            <a:r>
              <a:rPr lang="es-ES" altLang="es-ES" sz="2000" dirty="0" err="1">
                <a:solidFill>
                  <a:srgbClr val="D60093"/>
                </a:solidFill>
                <a:latin typeface="Univers" panose="020B0503020202020204" pitchFamily="34" charset="0"/>
              </a:rPr>
              <a:t>ready</a:t>
            </a:r>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resultado = </a:t>
            </a:r>
            <a:r>
              <a:rPr lang="es-ES" altLang="es-ES" sz="2000" b="1" dirty="0" err="1">
                <a:solidFill>
                  <a:srgbClr val="D60093"/>
                </a:solidFill>
                <a:latin typeface="Univers" panose="020B0503020202020204" pitchFamily="34" charset="0"/>
              </a:rPr>
              <a:t>calcular.sumar</a:t>
            </a:r>
            <a:r>
              <a:rPr lang="es-ES" altLang="es-ES" sz="2000" b="1" dirty="0">
                <a:solidFill>
                  <a:srgbClr val="D60093"/>
                </a:solidFill>
                <a:latin typeface="Univers" panose="020B0503020202020204" pitchFamily="34" charset="0"/>
              </a:rPr>
              <a:t>(3, 4)</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print</a:t>
            </a:r>
            <a:r>
              <a:rPr lang="es-ES" altLang="es-ES" sz="2000" dirty="0">
                <a:solidFill>
                  <a:srgbClr val="D60093"/>
                </a:solidFill>
                <a:latin typeface="Univers" panose="020B0503020202020204" pitchFamily="34" charset="0"/>
              </a:rPr>
              <a:t>("Resultado:", resultado)</a:t>
            </a:r>
          </a:p>
        </p:txBody>
      </p:sp>
      <p:sp>
        <p:nvSpPr>
          <p:cNvPr id="7" name="Line 5">
            <a:extLst>
              <a:ext uri="{FF2B5EF4-FFF2-40B4-BE49-F238E27FC236}">
                <a16:creationId xmlns:a16="http://schemas.microsoft.com/office/drawing/2014/main" id="{EF8436C5-9448-5BE4-413E-CC505D456557}"/>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843478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3D39F-C6E0-98D1-C92F-B0DA69308A04}"/>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BB43065D-879F-3DBB-21D0-8E6812DAD705}"/>
              </a:ext>
            </a:extLst>
          </p:cNvPr>
          <p:cNvSpPr txBox="1"/>
          <p:nvPr/>
        </p:nvSpPr>
        <p:spPr>
          <a:xfrm>
            <a:off x="552668" y="2318296"/>
            <a:ext cx="10136272" cy="4539704"/>
          </a:xfrm>
          <a:prstGeom prst="rect">
            <a:avLst/>
          </a:prstGeom>
          <a:noFill/>
          <a:ln w="15875">
            <a:noFill/>
          </a:ln>
        </p:spPr>
        <p:txBody>
          <a:bodyPr wrap="square" rtlCol="0">
            <a:spAutoFit/>
          </a:bodyPr>
          <a:lstStyle/>
          <a:p>
            <a:r>
              <a:rPr lang="es-ES" altLang="es-ES" sz="1700" dirty="0" err="1">
                <a:solidFill>
                  <a:srgbClr val="D60093"/>
                </a:solidFill>
                <a:latin typeface="Univers" panose="020B0503020202020204" pitchFamily="34" charset="0"/>
              </a:rPr>
              <a:t>extends</a:t>
            </a:r>
            <a:r>
              <a:rPr lang="es-ES" altLang="es-ES" sz="1700" dirty="0">
                <a:solidFill>
                  <a:srgbClr val="D60093"/>
                </a:solidFill>
                <a:latin typeface="Univers" panose="020B0503020202020204" pitchFamily="34" charset="0"/>
              </a:rPr>
              <a:t> Node3D</a:t>
            </a:r>
          </a:p>
          <a:p>
            <a:endParaRPr lang="es-ES" altLang="es-ES" sz="1700" dirty="0">
              <a:solidFill>
                <a:srgbClr val="D60093"/>
              </a:solidFill>
              <a:latin typeface="Univers" panose="020B0503020202020204" pitchFamily="34" charset="0"/>
            </a:endParaRPr>
          </a:p>
          <a:p>
            <a:r>
              <a:rPr lang="es-ES" altLang="es-ES" sz="1700" dirty="0">
                <a:solidFill>
                  <a:schemeClr val="bg2">
                    <a:lumMod val="75000"/>
                  </a:schemeClr>
                </a:solidFill>
                <a:latin typeface="Univers" panose="020B0503020202020204" pitchFamily="34" charset="0"/>
              </a:rPr>
              <a:t># función para crear un sólido visualizado sin iluminación</a:t>
            </a:r>
          </a:p>
          <a:p>
            <a:r>
              <a:rPr lang="es-ES" altLang="es-ES" sz="1700" dirty="0">
                <a:solidFill>
                  <a:schemeClr val="bg2">
                    <a:lumMod val="75000"/>
                  </a:schemeClr>
                </a:solidFill>
                <a:latin typeface="Univers" panose="020B0503020202020204" pitchFamily="34" charset="0"/>
              </a:rPr>
              <a:t># pasamos un vector de caras y otro de colores para cada cara</a:t>
            </a:r>
          </a:p>
          <a:p>
            <a:r>
              <a:rPr lang="es-ES" altLang="es-ES" sz="1700" b="1" dirty="0" err="1">
                <a:solidFill>
                  <a:srgbClr val="D60093"/>
                </a:solidFill>
                <a:latin typeface="Univers" panose="020B0503020202020204" pitchFamily="34" charset="0"/>
              </a:rPr>
              <a:t>static</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func</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malla_solido</a:t>
            </a:r>
            <a:r>
              <a:rPr lang="es-ES" altLang="es-ES" sz="1700" dirty="0">
                <a:solidFill>
                  <a:srgbClr val="D60093"/>
                </a:solidFill>
                <a:latin typeface="Univers" panose="020B0503020202020204" pitchFamily="34" charset="0"/>
              </a:rPr>
              <a:t>(caras: Array, colores: Array, </a:t>
            </a:r>
          </a:p>
          <a:p>
            <a:r>
              <a:rPr lang="es-ES" altLang="es-ES" sz="1700" dirty="0">
                <a:solidFill>
                  <a:srgbClr val="D60093"/>
                </a:solidFill>
                <a:latin typeface="Univers" panose="020B0503020202020204" pitchFamily="34" charset="0"/>
              </a:rPr>
              <a:t>                                          material: StandardMaterial3D)-&gt;</a:t>
            </a:r>
            <a:r>
              <a:rPr lang="es-ES" altLang="es-ES" sz="1700" dirty="0" err="1">
                <a:solidFill>
                  <a:srgbClr val="D60093"/>
                </a:solidFill>
                <a:latin typeface="Univers" panose="020B0503020202020204" pitchFamily="34" charset="0"/>
              </a:rPr>
              <a:t>ArrayMesh</a:t>
            </a:r>
            <a:r>
              <a:rPr lang="es-ES" altLang="es-ES" sz="1700" dirty="0">
                <a:solidFill>
                  <a:srgbClr val="D60093"/>
                </a:solidFill>
                <a:latin typeface="Univers" panose="020B0503020202020204" pitchFamily="34" charset="0"/>
              </a:rPr>
              <a:t>:</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var</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st</a:t>
            </a:r>
            <a:r>
              <a:rPr lang="es-ES" altLang="es-ES" sz="1700" b="1" dirty="0">
                <a:solidFill>
                  <a:srgbClr val="D60093"/>
                </a:solidFill>
                <a:latin typeface="Univers" panose="020B0503020202020204" pitchFamily="34" charset="0"/>
              </a:rPr>
              <a:t> = </a:t>
            </a:r>
            <a:r>
              <a:rPr lang="es-ES" altLang="es-ES" sz="1700" b="1" dirty="0" err="1">
                <a:solidFill>
                  <a:srgbClr val="D60093"/>
                </a:solidFill>
                <a:latin typeface="Univers" panose="020B0503020202020204" pitchFamily="34" charset="0"/>
              </a:rPr>
              <a:t>SurfaceTool.new</a:t>
            </a:r>
            <a:r>
              <a:rPr lang="es-ES" altLang="es-ES" sz="1700" b="1" dirty="0">
                <a:solidFill>
                  <a:srgbClr val="D60093"/>
                </a:solidFill>
                <a:latin typeface="Univers" panose="020B0503020202020204" pitchFamily="34" charset="0"/>
              </a:rPr>
              <a:t>()</a:t>
            </a:r>
          </a:p>
          <a:p>
            <a:r>
              <a:rPr lang="es-ES" altLang="es-ES" sz="1700" dirty="0">
                <a:solidFill>
                  <a:srgbClr val="D60093"/>
                </a:solidFill>
                <a:latin typeface="Univers" panose="020B0503020202020204" pitchFamily="34" charset="0"/>
              </a:rPr>
              <a:t>      </a:t>
            </a:r>
            <a:r>
              <a:rPr lang="es-ES" altLang="es-ES" sz="1700" dirty="0">
                <a:solidFill>
                  <a:schemeClr val="bg2">
                    <a:lumMod val="75000"/>
                  </a:schemeClr>
                </a:solidFill>
                <a:latin typeface="Univers" panose="020B0503020202020204" pitchFamily="34" charset="0"/>
              </a:rPr>
              <a:t># se desactiva la iluminación</a:t>
            </a: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material.shading_mode</a:t>
            </a:r>
            <a:r>
              <a:rPr lang="es-ES" altLang="es-ES" sz="1700" dirty="0">
                <a:solidFill>
                  <a:srgbClr val="D60093"/>
                </a:solidFill>
                <a:latin typeface="Univers" panose="020B0503020202020204" pitchFamily="34" charset="0"/>
              </a:rPr>
              <a:t> = BaseMaterial3D.SHADING_MODE_UNSHADED</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material.vertex_color_use_as_albedo</a:t>
            </a:r>
            <a:r>
              <a:rPr lang="es-ES" altLang="es-ES" sz="1700" b="1" dirty="0">
                <a:solidFill>
                  <a:srgbClr val="D60093"/>
                </a:solidFill>
                <a:latin typeface="Univers" panose="020B0503020202020204" pitchFamily="34" charset="0"/>
              </a:rPr>
              <a:t> = true</a:t>
            </a: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st.begin</a:t>
            </a:r>
            <a:r>
              <a:rPr lang="es-ES" altLang="es-ES" sz="1700" dirty="0">
                <a:solidFill>
                  <a:srgbClr val="D60093"/>
                </a:solidFill>
                <a:latin typeface="Univers" panose="020B0503020202020204" pitchFamily="34" charset="0"/>
              </a:rPr>
              <a:t>(</a:t>
            </a:r>
            <a:r>
              <a:rPr lang="es-ES" altLang="es-ES" sz="1700" dirty="0" err="1">
                <a:solidFill>
                  <a:srgbClr val="D60093"/>
                </a:solidFill>
                <a:latin typeface="Univers" panose="020B0503020202020204" pitchFamily="34" charset="0"/>
              </a:rPr>
              <a:t>Mesh.PRIMITIVE_TRIANGLES</a:t>
            </a:r>
            <a:r>
              <a:rPr lang="es-ES" altLang="es-ES" sz="1700" dirty="0">
                <a:solidFill>
                  <a:srgbClr val="D60093"/>
                </a:solidFill>
                <a:latin typeface="Univers" panose="020B0503020202020204" pitchFamily="34" charset="0"/>
              </a:rPr>
              <a:t>)</a:t>
            </a:r>
          </a:p>
          <a:p>
            <a:r>
              <a:rPr lang="es-ES" altLang="es-ES" sz="1700"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for</a:t>
            </a:r>
            <a:r>
              <a:rPr lang="es-ES" altLang="es-ES" sz="1700" b="1" dirty="0">
                <a:solidFill>
                  <a:srgbClr val="D60093"/>
                </a:solidFill>
                <a:latin typeface="Univers" panose="020B0503020202020204" pitchFamily="34" charset="0"/>
              </a:rPr>
              <a:t> i in </a:t>
            </a:r>
            <a:r>
              <a:rPr lang="es-ES" altLang="es-ES" sz="1700" b="1" dirty="0" err="1">
                <a:solidFill>
                  <a:srgbClr val="D60093"/>
                </a:solidFill>
                <a:latin typeface="Univers" panose="020B0503020202020204" pitchFamily="34" charset="0"/>
              </a:rPr>
              <a:t>caras.size</a:t>
            </a:r>
            <a:r>
              <a:rPr lang="es-ES" altLang="es-ES" sz="1700" b="1" dirty="0">
                <a:solidFill>
                  <a:srgbClr val="D60093"/>
                </a:solidFill>
                <a:latin typeface="Univers" panose="020B0503020202020204" pitchFamily="34" charset="0"/>
              </a:rPr>
              <a:t>():</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st.set_color</a:t>
            </a:r>
            <a:r>
              <a:rPr lang="es-ES" altLang="es-ES" sz="1700" b="1" dirty="0">
                <a:solidFill>
                  <a:srgbClr val="D60093"/>
                </a:solidFill>
                <a:latin typeface="Univers" panose="020B0503020202020204" pitchFamily="34" charset="0"/>
              </a:rPr>
              <a:t>(colores[i])</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st.add_vertex</a:t>
            </a:r>
            <a:r>
              <a:rPr lang="es-ES" altLang="es-ES" sz="1700" b="1" dirty="0">
                <a:solidFill>
                  <a:srgbClr val="D60093"/>
                </a:solidFill>
                <a:latin typeface="Univers" panose="020B0503020202020204" pitchFamily="34" charset="0"/>
              </a:rPr>
              <a:t>(caras[i][0])</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st.add_vertex</a:t>
            </a:r>
            <a:r>
              <a:rPr lang="es-ES" altLang="es-ES" sz="1700" b="1" dirty="0">
                <a:solidFill>
                  <a:srgbClr val="D60093"/>
                </a:solidFill>
                <a:latin typeface="Univers" panose="020B0503020202020204" pitchFamily="34" charset="0"/>
              </a:rPr>
              <a:t>(caras[i][1])</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st.add_vertex</a:t>
            </a:r>
            <a:r>
              <a:rPr lang="es-ES" altLang="es-ES" sz="1700" b="1" dirty="0">
                <a:solidFill>
                  <a:srgbClr val="D60093"/>
                </a:solidFill>
                <a:latin typeface="Univers" panose="020B0503020202020204" pitchFamily="34" charset="0"/>
              </a:rPr>
              <a:t>(caras[i][2])</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return</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st.commit</a:t>
            </a:r>
            <a:r>
              <a:rPr lang="es-ES" altLang="es-ES" sz="1700" b="1" dirty="0">
                <a:solidFill>
                  <a:srgbClr val="D60093"/>
                </a:solidFill>
                <a:latin typeface="Univers" panose="020B0503020202020204" pitchFamily="34" charset="0"/>
              </a:rPr>
              <a:t>()</a:t>
            </a:r>
          </a:p>
        </p:txBody>
      </p:sp>
      <p:sp>
        <p:nvSpPr>
          <p:cNvPr id="19459" name="Rectangle 2">
            <a:extLst>
              <a:ext uri="{FF2B5EF4-FFF2-40B4-BE49-F238E27FC236}">
                <a16:creationId xmlns:a16="http://schemas.microsoft.com/office/drawing/2014/main" id="{D3028570-422D-E35D-F50A-BAD5A1A180FC}"/>
              </a:ext>
            </a:extLst>
          </p:cNvPr>
          <p:cNvSpPr>
            <a:spLocks noChangeArrowheads="1"/>
          </p:cNvSpPr>
          <p:nvPr/>
        </p:nvSpPr>
        <p:spPr bwMode="auto">
          <a:xfrm>
            <a:off x="539750" y="469900"/>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Aislando la malla de la visualización</a:t>
            </a:r>
          </a:p>
          <a:p>
            <a:pPr algn="just">
              <a:lnSpc>
                <a:spcPct val="90000"/>
              </a:lnSpc>
              <a:spcBef>
                <a:spcPct val="0"/>
              </a:spcBef>
              <a:buFont typeface="CommonBullets"/>
              <a:buChar char="!"/>
            </a:pPr>
            <a:endParaRPr lang="es-ES_tradnl" altLang="es-ES" sz="16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Ejemplo, se crea un Node3D que contenga funciones para distintos modos de visualización que llamo </a:t>
            </a:r>
            <a:r>
              <a:rPr lang="es-ES_tradnl" altLang="es-ES" sz="2400" b="1" dirty="0" err="1">
                <a:latin typeface="Univers" panose="020B0503020202020204" pitchFamily="34" charset="0"/>
              </a:rPr>
              <a:t>modos_malla</a:t>
            </a:r>
            <a:r>
              <a:rPr lang="es-ES_tradnl" altLang="es-ES" sz="2000" dirty="0"/>
              <a:t>	</a:t>
            </a:r>
          </a:p>
        </p:txBody>
      </p:sp>
      <p:sp>
        <p:nvSpPr>
          <p:cNvPr id="2" name="5 Marcador de número de diapositiva">
            <a:extLst>
              <a:ext uri="{FF2B5EF4-FFF2-40B4-BE49-F238E27FC236}">
                <a16:creationId xmlns:a16="http://schemas.microsoft.com/office/drawing/2014/main" id="{31FBA652-24AF-8F5C-0A06-8E2E616A18E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43</a:t>
            </a:fld>
            <a:endParaRPr lang="en-US" altLang="es-ES" sz="1400" dirty="0"/>
          </a:p>
        </p:txBody>
      </p:sp>
      <p:pic>
        <p:nvPicPr>
          <p:cNvPr id="3" name="Imagen 2">
            <a:extLst>
              <a:ext uri="{FF2B5EF4-FFF2-40B4-BE49-F238E27FC236}">
                <a16:creationId xmlns:a16="http://schemas.microsoft.com/office/drawing/2014/main" id="{67DEDAF5-94EF-E9CF-7EDC-56BB79444D4E}"/>
              </a:ext>
            </a:extLst>
          </p:cNvPr>
          <p:cNvPicPr>
            <a:picLocks noChangeAspect="1"/>
          </p:cNvPicPr>
          <p:nvPr/>
        </p:nvPicPr>
        <p:blipFill>
          <a:blip r:embed="rId3"/>
          <a:stretch>
            <a:fillRect/>
          </a:stretch>
        </p:blipFill>
        <p:spPr>
          <a:xfrm>
            <a:off x="9364590" y="6192416"/>
            <a:ext cx="511909" cy="457200"/>
          </a:xfrm>
          <a:prstGeom prst="rect">
            <a:avLst/>
          </a:prstGeom>
        </p:spPr>
      </p:pic>
      <p:sp>
        <p:nvSpPr>
          <p:cNvPr id="5" name="Line 5">
            <a:extLst>
              <a:ext uri="{FF2B5EF4-FFF2-40B4-BE49-F238E27FC236}">
                <a16:creationId xmlns:a16="http://schemas.microsoft.com/office/drawing/2014/main" id="{D41A2F85-8E0A-4508-2454-F8AD82D639A2}"/>
              </a:ext>
            </a:extLst>
          </p:cNvPr>
          <p:cNvSpPr>
            <a:spLocks noChangeShapeType="1"/>
          </p:cNvSpPr>
          <p:nvPr/>
        </p:nvSpPr>
        <p:spPr bwMode="auto">
          <a:xfrm flipV="1">
            <a:off x="3743254" y="391886"/>
            <a:ext cx="2722854" cy="39914"/>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6" name="Rectangle 8">
            <a:extLst>
              <a:ext uri="{FF2B5EF4-FFF2-40B4-BE49-F238E27FC236}">
                <a16:creationId xmlns:a16="http://schemas.microsoft.com/office/drawing/2014/main" id="{207BDB9E-36F0-DEF1-33EA-8E9590459E0F}"/>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pic>
        <p:nvPicPr>
          <p:cNvPr id="7" name="Imagen 6">
            <a:extLst>
              <a:ext uri="{FF2B5EF4-FFF2-40B4-BE49-F238E27FC236}">
                <a16:creationId xmlns:a16="http://schemas.microsoft.com/office/drawing/2014/main" id="{179FC59F-44EE-38D9-AEEB-7698AB53981D}"/>
              </a:ext>
            </a:extLst>
          </p:cNvPr>
          <p:cNvPicPr>
            <a:picLocks noChangeAspect="1"/>
          </p:cNvPicPr>
          <p:nvPr/>
        </p:nvPicPr>
        <p:blipFill>
          <a:blip r:embed="rId4"/>
          <a:stretch>
            <a:fillRect/>
          </a:stretch>
        </p:blipFill>
        <p:spPr>
          <a:xfrm>
            <a:off x="6482833" y="5312757"/>
            <a:ext cx="2656831" cy="1358125"/>
          </a:xfrm>
          <a:prstGeom prst="rect">
            <a:avLst/>
          </a:prstGeom>
        </p:spPr>
      </p:pic>
    </p:spTree>
    <p:extLst>
      <p:ext uri="{BB962C8B-B14F-4D97-AF65-F5344CB8AC3E}">
        <p14:creationId xmlns:p14="http://schemas.microsoft.com/office/powerpoint/2010/main" val="3650571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CC280-A9AA-1510-C21E-98B11165D7DD}"/>
            </a:ext>
          </a:extLst>
        </p:cNvPr>
        <p:cNvGrpSpPr/>
        <p:nvPr/>
      </p:nvGrpSpPr>
      <p:grpSpPr>
        <a:xfrm>
          <a:off x="0" y="0"/>
          <a:ext cx="0" cy="0"/>
          <a:chOff x="0" y="0"/>
          <a:chExt cx="0" cy="0"/>
        </a:xfrm>
      </p:grpSpPr>
      <p:sp>
        <p:nvSpPr>
          <p:cNvPr id="19459" name="Rectangle 2">
            <a:extLst>
              <a:ext uri="{FF2B5EF4-FFF2-40B4-BE49-F238E27FC236}">
                <a16:creationId xmlns:a16="http://schemas.microsoft.com/office/drawing/2014/main" id="{0411E026-61AC-21B3-4FF4-FD011D1ED4A0}"/>
              </a:ext>
            </a:extLst>
          </p:cNvPr>
          <p:cNvSpPr>
            <a:spLocks noChangeArrowheads="1"/>
          </p:cNvSpPr>
          <p:nvPr/>
        </p:nvSpPr>
        <p:spPr bwMode="auto">
          <a:xfrm>
            <a:off x="539750" y="384323"/>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Aislando la malla de la visualización</a:t>
            </a:r>
          </a:p>
          <a:p>
            <a:pPr algn="just">
              <a:lnSpc>
                <a:spcPct val="90000"/>
              </a:lnSpc>
              <a:spcBef>
                <a:spcPct val="0"/>
              </a:spcBef>
              <a:buFont typeface="CommonBullets"/>
              <a:buChar char="!"/>
            </a:pPr>
            <a:endParaRPr lang="es-ES_tradnl" altLang="es-ES" sz="16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Ejemplo, se crea un Node3D que contenga funciones para distintos modos de visualización que llamo </a:t>
            </a:r>
            <a:r>
              <a:rPr lang="es-ES_tradnl" altLang="es-ES" sz="2400" b="1" dirty="0" err="1">
                <a:latin typeface="Univers" panose="020B0503020202020204" pitchFamily="34" charset="0"/>
              </a:rPr>
              <a:t>modos_malla</a:t>
            </a:r>
            <a:r>
              <a:rPr lang="es-ES_tradnl" altLang="es-ES" sz="2400" b="1" dirty="0">
                <a:latin typeface="Univers" panose="020B0503020202020204" pitchFamily="34" charset="0"/>
              </a:rPr>
              <a:t> </a:t>
            </a:r>
            <a:r>
              <a:rPr lang="es-ES_tradnl" altLang="es-ES" sz="2400" dirty="0">
                <a:latin typeface="Univers" panose="020B0503020202020204" pitchFamily="34" charset="0"/>
              </a:rPr>
              <a:t>	</a:t>
            </a:r>
          </a:p>
        </p:txBody>
      </p:sp>
      <p:sp>
        <p:nvSpPr>
          <p:cNvPr id="2" name="5 Marcador de número de diapositiva">
            <a:extLst>
              <a:ext uri="{FF2B5EF4-FFF2-40B4-BE49-F238E27FC236}">
                <a16:creationId xmlns:a16="http://schemas.microsoft.com/office/drawing/2014/main" id="{3E6FCD3B-CE50-DB9A-337D-572341413576}"/>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44</a:t>
            </a:fld>
            <a:endParaRPr lang="en-US" altLang="es-ES" sz="1400" dirty="0"/>
          </a:p>
        </p:txBody>
      </p:sp>
      <p:pic>
        <p:nvPicPr>
          <p:cNvPr id="3" name="Imagen 2">
            <a:extLst>
              <a:ext uri="{FF2B5EF4-FFF2-40B4-BE49-F238E27FC236}">
                <a16:creationId xmlns:a16="http://schemas.microsoft.com/office/drawing/2014/main" id="{C2D2F873-D895-C69E-1DB1-284510CAAE5A}"/>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Rectangle 8">
            <a:extLst>
              <a:ext uri="{FF2B5EF4-FFF2-40B4-BE49-F238E27FC236}">
                <a16:creationId xmlns:a16="http://schemas.microsoft.com/office/drawing/2014/main" id="{AFE538DF-E447-2AE5-7633-5665479C74F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10" name="CuadroTexto 9">
            <a:extLst>
              <a:ext uri="{FF2B5EF4-FFF2-40B4-BE49-F238E27FC236}">
                <a16:creationId xmlns:a16="http://schemas.microsoft.com/office/drawing/2014/main" id="{9BB4AB3B-D8B2-8D6B-3603-2B2E6EAE8A15}"/>
              </a:ext>
            </a:extLst>
          </p:cNvPr>
          <p:cNvSpPr txBox="1"/>
          <p:nvPr/>
        </p:nvSpPr>
        <p:spPr>
          <a:xfrm>
            <a:off x="539750" y="2325827"/>
            <a:ext cx="10308930" cy="4462760"/>
          </a:xfrm>
          <a:prstGeom prst="rect">
            <a:avLst/>
          </a:prstGeom>
          <a:noFill/>
          <a:ln w="15875">
            <a:noFill/>
          </a:ln>
        </p:spPr>
        <p:txBody>
          <a:bodyPr wrap="square" rtlCol="0">
            <a:spAutoFit/>
          </a:bodyPr>
          <a:lstStyle/>
          <a:p>
            <a:r>
              <a:rPr lang="es-ES" altLang="es-ES" sz="1800" dirty="0">
                <a:solidFill>
                  <a:schemeClr val="bg2">
                    <a:lumMod val="75000"/>
                  </a:schemeClr>
                </a:solidFill>
                <a:latin typeface="Univers" panose="020B0503020202020204" pitchFamily="34" charset="0"/>
              </a:rPr>
              <a:t># función para crear un sólido visualizado con iluminación plana</a:t>
            </a:r>
          </a:p>
          <a:p>
            <a:r>
              <a:rPr lang="es-ES" altLang="es-ES" sz="1800" b="1" dirty="0" err="1">
                <a:solidFill>
                  <a:srgbClr val="D60093"/>
                </a:solidFill>
                <a:latin typeface="Univers" panose="020B0503020202020204" pitchFamily="34" charset="0"/>
              </a:rPr>
              <a:t>static</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func</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malla_iluminacion</a:t>
            </a:r>
            <a:r>
              <a:rPr lang="es-ES" altLang="es-ES" sz="1800" dirty="0">
                <a:solidFill>
                  <a:srgbClr val="D60093"/>
                </a:solidFill>
                <a:latin typeface="Univers" panose="020B0503020202020204" pitchFamily="34" charset="0"/>
              </a:rPr>
              <a:t>(caras: Array, albedo: Color, </a:t>
            </a:r>
          </a:p>
          <a:p>
            <a:r>
              <a:rPr lang="es-ES" altLang="es-ES" sz="1800" dirty="0">
                <a:solidFill>
                  <a:srgbClr val="D60093"/>
                </a:solidFill>
                <a:latin typeface="Univers" panose="020B0503020202020204" pitchFamily="34" charset="0"/>
              </a:rPr>
              <a:t>                                                   material: StandardMaterial3D)-&gt;</a:t>
            </a:r>
            <a:r>
              <a:rPr lang="es-ES" altLang="es-ES" sz="1800" dirty="0" err="1">
                <a:solidFill>
                  <a:srgbClr val="D60093"/>
                </a:solidFill>
                <a:latin typeface="Univers" panose="020B0503020202020204" pitchFamily="34" charset="0"/>
              </a:rPr>
              <a:t>ArrayMesh</a:t>
            </a:r>
            <a:r>
              <a:rPr lang="es-ES" altLang="es-ES" sz="1800"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st</a:t>
            </a:r>
            <a:r>
              <a:rPr lang="es-ES" altLang="es-ES" sz="1800" b="1" dirty="0">
                <a:solidFill>
                  <a:srgbClr val="D60093"/>
                </a:solidFill>
                <a:latin typeface="Univers" panose="020B0503020202020204" pitchFamily="34" charset="0"/>
              </a:rPr>
              <a:t> = </a:t>
            </a:r>
            <a:r>
              <a:rPr lang="es-ES" altLang="es-ES" sz="1800" b="1" dirty="0" err="1">
                <a:solidFill>
                  <a:srgbClr val="D60093"/>
                </a:solidFill>
                <a:latin typeface="Univers" panose="020B0503020202020204" pitchFamily="34" charset="0"/>
              </a:rPr>
              <a:t>SurfaceTool.new</a:t>
            </a:r>
            <a:r>
              <a:rPr lang="es-ES" altLang="es-ES" sz="1800" b="1"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dirty="0">
                <a:solidFill>
                  <a:schemeClr val="bg2">
                    <a:lumMod val="75000"/>
                  </a:schemeClr>
                </a:solidFill>
                <a:latin typeface="Univers" panose="020B0503020202020204" pitchFamily="34" charset="0"/>
              </a:rPr>
              <a:t># desactivar la iluminación ambiental para caras a las que no llegue luz directa</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material.disable_ambient_light</a:t>
            </a:r>
            <a:r>
              <a:rPr lang="es-ES" altLang="es-ES" sz="1800" b="1" dirty="0">
                <a:solidFill>
                  <a:srgbClr val="D60093"/>
                </a:solidFill>
                <a:latin typeface="Univers" panose="020B0503020202020204" pitchFamily="34" charset="0"/>
              </a:rPr>
              <a:t>=true</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material.albedo_color</a:t>
            </a:r>
            <a:r>
              <a:rPr lang="es-ES" altLang="es-ES" sz="1800" b="1" dirty="0">
                <a:solidFill>
                  <a:srgbClr val="D60093"/>
                </a:solidFill>
                <a:latin typeface="Univers" panose="020B0503020202020204" pitchFamily="34" charset="0"/>
              </a:rPr>
              <a:t>=albedo</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st.begin</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Mesh.PRIMITIVE_TRIANGLES</a:t>
            </a:r>
            <a:r>
              <a:rPr lang="es-ES" altLang="es-ES" sz="1800"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for</a:t>
            </a:r>
            <a:r>
              <a:rPr lang="es-ES" altLang="es-ES" sz="1800" b="1" dirty="0">
                <a:solidFill>
                  <a:srgbClr val="D60093"/>
                </a:solidFill>
                <a:latin typeface="Univers" panose="020B0503020202020204" pitchFamily="34" charset="0"/>
              </a:rPr>
              <a:t> i in </a:t>
            </a:r>
            <a:r>
              <a:rPr lang="es-ES" altLang="es-ES" sz="1800" b="1" dirty="0" err="1">
                <a:solidFill>
                  <a:srgbClr val="D60093"/>
                </a:solidFill>
                <a:latin typeface="Univers" panose="020B0503020202020204" pitchFamily="34" charset="0"/>
              </a:rPr>
              <a:t>caras.size</a:t>
            </a:r>
            <a:r>
              <a:rPr lang="es-ES" altLang="es-ES" sz="1800" b="1" dirty="0">
                <a:solidFill>
                  <a:srgbClr val="D60093"/>
                </a:solidFill>
                <a:latin typeface="Univers" panose="020B0503020202020204" pitchFamily="34" charset="0"/>
              </a:rPr>
              <a:t>():		</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st.set_normal</a:t>
            </a:r>
            <a:r>
              <a:rPr lang="es-ES" altLang="es-ES" sz="1800" b="1" dirty="0">
                <a:solidFill>
                  <a:srgbClr val="D60093"/>
                </a:solidFill>
                <a:latin typeface="Univers" panose="020B0503020202020204" pitchFamily="34" charset="0"/>
              </a:rPr>
              <a:t>(Plane(caras[i][0], caras[i][1], caras[i][2]).normal)</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st.add_vertex</a:t>
            </a:r>
            <a:r>
              <a:rPr lang="es-ES" altLang="es-ES" sz="1800" b="1" dirty="0">
                <a:solidFill>
                  <a:srgbClr val="D60093"/>
                </a:solidFill>
                <a:latin typeface="Univers" panose="020B0503020202020204" pitchFamily="34" charset="0"/>
              </a:rPr>
              <a:t>(caras[i][0])</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st.add_vertex</a:t>
            </a:r>
            <a:r>
              <a:rPr lang="es-ES" altLang="es-ES" sz="1800" b="1" dirty="0">
                <a:solidFill>
                  <a:srgbClr val="D60093"/>
                </a:solidFill>
                <a:latin typeface="Univers" panose="020B0503020202020204" pitchFamily="34" charset="0"/>
              </a:rPr>
              <a:t>(caras[i][1])</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st.add_vertex</a:t>
            </a:r>
            <a:r>
              <a:rPr lang="es-ES" altLang="es-ES" sz="1800" b="1" dirty="0">
                <a:solidFill>
                  <a:srgbClr val="D60093"/>
                </a:solidFill>
                <a:latin typeface="Univers" panose="020B0503020202020204" pitchFamily="34" charset="0"/>
              </a:rPr>
              <a:t>(caras[i][2])</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return</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st.commit</a:t>
            </a:r>
            <a:r>
              <a:rPr lang="es-ES" altLang="es-ES" sz="1800" b="1" dirty="0">
                <a:solidFill>
                  <a:srgbClr val="D60093"/>
                </a:solidFill>
                <a:latin typeface="Univers" panose="020B0503020202020204" pitchFamily="34" charset="0"/>
              </a:rPr>
              <a:t>()</a:t>
            </a:r>
          </a:p>
          <a:p>
            <a:endParaRPr lang="es-ES" altLang="es-ES" sz="1600" b="1" dirty="0">
              <a:solidFill>
                <a:srgbClr val="D60093"/>
              </a:solidFill>
              <a:latin typeface="Univers" panose="020B0503020202020204" pitchFamily="34" charset="0"/>
            </a:endParaRPr>
          </a:p>
          <a:p>
            <a:endParaRPr lang="es-ES" altLang="es-ES" sz="1600" b="1" dirty="0">
              <a:solidFill>
                <a:srgbClr val="D60093"/>
              </a:solidFill>
              <a:latin typeface="Univers" panose="020B0503020202020204" pitchFamily="34" charset="0"/>
            </a:endParaRPr>
          </a:p>
        </p:txBody>
      </p:sp>
      <p:sp>
        <p:nvSpPr>
          <p:cNvPr id="7" name="Line 5">
            <a:extLst>
              <a:ext uri="{FF2B5EF4-FFF2-40B4-BE49-F238E27FC236}">
                <a16:creationId xmlns:a16="http://schemas.microsoft.com/office/drawing/2014/main" id="{387C8CB0-09D5-671E-5819-5C8276499C59}"/>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5" name="Imagen 4">
            <a:extLst>
              <a:ext uri="{FF2B5EF4-FFF2-40B4-BE49-F238E27FC236}">
                <a16:creationId xmlns:a16="http://schemas.microsoft.com/office/drawing/2014/main" id="{4FAFDAC5-4358-88C8-34E8-1DE3CD9854E8}"/>
              </a:ext>
            </a:extLst>
          </p:cNvPr>
          <p:cNvPicPr>
            <a:picLocks noChangeAspect="1"/>
          </p:cNvPicPr>
          <p:nvPr/>
        </p:nvPicPr>
        <p:blipFill>
          <a:blip r:embed="rId3"/>
          <a:stretch>
            <a:fillRect/>
          </a:stretch>
        </p:blipFill>
        <p:spPr>
          <a:xfrm>
            <a:off x="6482833" y="5312757"/>
            <a:ext cx="2656831" cy="1358125"/>
          </a:xfrm>
          <a:prstGeom prst="rect">
            <a:avLst/>
          </a:prstGeom>
        </p:spPr>
      </p:pic>
    </p:spTree>
    <p:extLst>
      <p:ext uri="{BB962C8B-B14F-4D97-AF65-F5344CB8AC3E}">
        <p14:creationId xmlns:p14="http://schemas.microsoft.com/office/powerpoint/2010/main" val="609608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2F307-F65C-EA2A-0EF6-07B7A503396F}"/>
            </a:ext>
          </a:extLst>
        </p:cNvPr>
        <p:cNvGrpSpPr/>
        <p:nvPr/>
      </p:nvGrpSpPr>
      <p:grpSpPr>
        <a:xfrm>
          <a:off x="0" y="0"/>
          <a:ext cx="0" cy="0"/>
          <a:chOff x="0" y="0"/>
          <a:chExt cx="0" cy="0"/>
        </a:xfrm>
      </p:grpSpPr>
      <p:sp>
        <p:nvSpPr>
          <p:cNvPr id="19459" name="Rectangle 2">
            <a:extLst>
              <a:ext uri="{FF2B5EF4-FFF2-40B4-BE49-F238E27FC236}">
                <a16:creationId xmlns:a16="http://schemas.microsoft.com/office/drawing/2014/main" id="{217EC319-4D45-41F6-B582-F0898C2AF69F}"/>
              </a:ext>
            </a:extLst>
          </p:cNvPr>
          <p:cNvSpPr>
            <a:spLocks noChangeArrowheads="1"/>
          </p:cNvSpPr>
          <p:nvPr/>
        </p:nvSpPr>
        <p:spPr bwMode="auto">
          <a:xfrm>
            <a:off x="546100" y="646113"/>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Aislando la malla de la visualización</a:t>
            </a:r>
          </a:p>
          <a:p>
            <a:pPr algn="just">
              <a:lnSpc>
                <a:spcPct val="90000"/>
              </a:lnSpc>
              <a:spcBef>
                <a:spcPct val="0"/>
              </a:spcBef>
              <a:buFont typeface="CommonBullets"/>
              <a:buChar char="!"/>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Ejemplo de un octaedro usando el nodo </a:t>
            </a:r>
            <a:r>
              <a:rPr lang="es-ES_tradnl" altLang="es-ES" sz="2400" b="1" dirty="0" err="1">
                <a:latin typeface="Univers" panose="020B0503020202020204" pitchFamily="34" charset="0"/>
              </a:rPr>
              <a:t>modos_malla</a:t>
            </a:r>
            <a:endParaRPr lang="es-ES_tradnl" altLang="es-ES" sz="2000" dirty="0"/>
          </a:p>
        </p:txBody>
      </p:sp>
      <p:sp>
        <p:nvSpPr>
          <p:cNvPr id="2" name="5 Marcador de número de diapositiva">
            <a:extLst>
              <a:ext uri="{FF2B5EF4-FFF2-40B4-BE49-F238E27FC236}">
                <a16:creationId xmlns:a16="http://schemas.microsoft.com/office/drawing/2014/main" id="{05E15BF1-25D8-419C-BEF3-42E845CC359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45</a:t>
            </a:fld>
            <a:endParaRPr lang="en-US" altLang="es-ES" sz="1400" dirty="0"/>
          </a:p>
        </p:txBody>
      </p:sp>
      <p:pic>
        <p:nvPicPr>
          <p:cNvPr id="3" name="Imagen 2">
            <a:extLst>
              <a:ext uri="{FF2B5EF4-FFF2-40B4-BE49-F238E27FC236}">
                <a16:creationId xmlns:a16="http://schemas.microsoft.com/office/drawing/2014/main" id="{D7CB9395-3A7F-06EA-64C4-5058F7FFAFD7}"/>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Rectangle 8">
            <a:extLst>
              <a:ext uri="{FF2B5EF4-FFF2-40B4-BE49-F238E27FC236}">
                <a16:creationId xmlns:a16="http://schemas.microsoft.com/office/drawing/2014/main" id="{E906FE75-7332-D307-20CD-F3DBB85AFC4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10" name="CuadroTexto 9">
            <a:extLst>
              <a:ext uri="{FF2B5EF4-FFF2-40B4-BE49-F238E27FC236}">
                <a16:creationId xmlns:a16="http://schemas.microsoft.com/office/drawing/2014/main" id="{67DF2931-7FD2-3E5C-5399-F9B8678337EE}"/>
              </a:ext>
            </a:extLst>
          </p:cNvPr>
          <p:cNvSpPr txBox="1"/>
          <p:nvPr/>
        </p:nvSpPr>
        <p:spPr>
          <a:xfrm>
            <a:off x="1066399" y="2232241"/>
            <a:ext cx="7651951" cy="5032147"/>
          </a:xfrm>
          <a:prstGeom prst="rect">
            <a:avLst/>
          </a:prstGeom>
          <a:noFill/>
          <a:ln w="15875">
            <a:noFill/>
          </a:ln>
        </p:spPr>
        <p:txBody>
          <a:bodyPr wrap="square" rtlCol="0">
            <a:spAutoFit/>
          </a:bodyPr>
          <a:lstStyle/>
          <a:p>
            <a:r>
              <a:rPr lang="es-ES" altLang="es-ES" sz="1700" dirty="0">
                <a:solidFill>
                  <a:schemeClr val="bg2">
                    <a:lumMod val="75000"/>
                  </a:schemeClr>
                </a:solidFill>
                <a:latin typeface="Univers" panose="020B0503020202020204" pitchFamily="34" charset="0"/>
              </a:rPr>
              <a:t># figura octaedro</a:t>
            </a:r>
          </a:p>
          <a:p>
            <a:r>
              <a:rPr lang="es-ES" altLang="es-ES" sz="1700" dirty="0" err="1">
                <a:solidFill>
                  <a:srgbClr val="D60093"/>
                </a:solidFill>
                <a:latin typeface="Univers" panose="020B0503020202020204" pitchFamily="34" charset="0"/>
              </a:rPr>
              <a:t>extends</a:t>
            </a:r>
            <a:r>
              <a:rPr lang="es-ES" altLang="es-ES" sz="1700" dirty="0">
                <a:solidFill>
                  <a:srgbClr val="D60093"/>
                </a:solidFill>
                <a:latin typeface="Univers" panose="020B0503020202020204" pitchFamily="34" charset="0"/>
              </a:rPr>
              <a:t> Node3D</a:t>
            </a:r>
          </a:p>
          <a:p>
            <a:r>
              <a:rPr lang="es-ES" altLang="es-ES" sz="1700" dirty="0">
                <a:solidFill>
                  <a:srgbClr val="D60093"/>
                </a:solidFill>
                <a:latin typeface="Univers" panose="020B0503020202020204" pitchFamily="34" charset="0"/>
              </a:rPr>
              <a:t>@export </a:t>
            </a:r>
            <a:r>
              <a:rPr lang="es-ES" altLang="es-ES" sz="1700" dirty="0" err="1">
                <a:solidFill>
                  <a:srgbClr val="D60093"/>
                </a:solidFill>
                <a:latin typeface="Univers" panose="020B0503020202020204" pitchFamily="34" charset="0"/>
              </a:rPr>
              <a:t>var</a:t>
            </a:r>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v_superior</a:t>
            </a:r>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float</a:t>
            </a:r>
            <a:r>
              <a:rPr lang="es-ES" altLang="es-ES" sz="1700" dirty="0">
                <a:solidFill>
                  <a:srgbClr val="D60093"/>
                </a:solidFill>
                <a:latin typeface="Univers" panose="020B0503020202020204" pitchFamily="34" charset="0"/>
              </a:rPr>
              <a:t> =1.0</a:t>
            </a:r>
          </a:p>
          <a:p>
            <a:r>
              <a:rPr lang="es-ES" altLang="es-ES" sz="1700" dirty="0">
                <a:solidFill>
                  <a:srgbClr val="D60093"/>
                </a:solidFill>
                <a:latin typeface="Univers" panose="020B0503020202020204" pitchFamily="34" charset="0"/>
              </a:rPr>
              <a:t>@export </a:t>
            </a:r>
            <a:r>
              <a:rPr lang="es-ES" altLang="es-ES" sz="1700" dirty="0" err="1">
                <a:solidFill>
                  <a:srgbClr val="D60093"/>
                </a:solidFill>
                <a:latin typeface="Univers" panose="020B0503020202020204" pitchFamily="34" charset="0"/>
              </a:rPr>
              <a:t>var</a:t>
            </a:r>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v_inferior</a:t>
            </a:r>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float</a:t>
            </a:r>
            <a:r>
              <a:rPr lang="es-ES" altLang="es-ES" sz="1700" dirty="0">
                <a:solidFill>
                  <a:srgbClr val="D60093"/>
                </a:solidFill>
                <a:latin typeface="Univers" panose="020B0503020202020204" pitchFamily="34" charset="0"/>
              </a:rPr>
              <a:t> =-1.0</a:t>
            </a:r>
          </a:p>
          <a:p>
            <a:r>
              <a:rPr lang="es-ES" altLang="es-ES" sz="1700" dirty="0">
                <a:solidFill>
                  <a:srgbClr val="D60093"/>
                </a:solidFill>
                <a:latin typeface="Univers" panose="020B0503020202020204" pitchFamily="34" charset="0"/>
              </a:rPr>
              <a:t>@export </a:t>
            </a:r>
            <a:r>
              <a:rPr lang="es-ES" altLang="es-ES" sz="1700" dirty="0" err="1">
                <a:solidFill>
                  <a:srgbClr val="D60093"/>
                </a:solidFill>
                <a:latin typeface="Univers" panose="020B0503020202020204" pitchFamily="34" charset="0"/>
              </a:rPr>
              <a:t>var</a:t>
            </a:r>
            <a:r>
              <a:rPr lang="es-ES" altLang="es-ES" sz="1700" dirty="0">
                <a:solidFill>
                  <a:srgbClr val="D60093"/>
                </a:solidFill>
                <a:latin typeface="Univers" panose="020B0503020202020204" pitchFamily="34" charset="0"/>
              </a:rPr>
              <a:t> lado: </a:t>
            </a:r>
            <a:r>
              <a:rPr lang="es-ES" altLang="es-ES" sz="1700" dirty="0" err="1">
                <a:solidFill>
                  <a:srgbClr val="D60093"/>
                </a:solidFill>
                <a:latin typeface="Univers" panose="020B0503020202020204" pitchFamily="34" charset="0"/>
              </a:rPr>
              <a:t>float</a:t>
            </a:r>
            <a:r>
              <a:rPr lang="es-ES" altLang="es-ES" sz="1700" dirty="0">
                <a:solidFill>
                  <a:srgbClr val="D60093"/>
                </a:solidFill>
                <a:latin typeface="Univers" panose="020B0503020202020204" pitchFamily="34" charset="0"/>
              </a:rPr>
              <a:t> =1.0</a:t>
            </a:r>
          </a:p>
          <a:p>
            <a:r>
              <a:rPr lang="es-ES" altLang="es-ES" sz="1700" dirty="0">
                <a:solidFill>
                  <a:schemeClr val="bg2">
                    <a:lumMod val="75000"/>
                  </a:schemeClr>
                </a:solidFill>
                <a:latin typeface="Univers" panose="020B0503020202020204" pitchFamily="34" charset="0"/>
              </a:rPr>
              <a:t># variables globales al script</a:t>
            </a:r>
          </a:p>
          <a:p>
            <a:r>
              <a:rPr lang="es-ES" altLang="es-ES" sz="1700" dirty="0" err="1">
                <a:solidFill>
                  <a:srgbClr val="D60093"/>
                </a:solidFill>
                <a:latin typeface="Univers" panose="020B0503020202020204" pitchFamily="34" charset="0"/>
              </a:rPr>
              <a:t>var</a:t>
            </a:r>
            <a:r>
              <a:rPr lang="es-ES" altLang="es-ES" sz="1700" dirty="0">
                <a:solidFill>
                  <a:srgbClr val="D60093"/>
                </a:solidFill>
                <a:latin typeface="Univers" panose="020B0503020202020204" pitchFamily="34" charset="0"/>
              </a:rPr>
              <a:t> octaedro =MeshInstance3D.new()</a:t>
            </a:r>
          </a:p>
          <a:p>
            <a:r>
              <a:rPr lang="es-ES" altLang="es-ES" sz="1700" dirty="0" err="1">
                <a:solidFill>
                  <a:srgbClr val="D60093"/>
                </a:solidFill>
                <a:latin typeface="Univers" panose="020B0503020202020204" pitchFamily="34" charset="0"/>
              </a:rPr>
              <a:t>var</a:t>
            </a:r>
            <a:r>
              <a:rPr lang="es-ES" altLang="es-ES" sz="1700" dirty="0">
                <a:solidFill>
                  <a:srgbClr val="D60093"/>
                </a:solidFill>
                <a:latin typeface="Univers" panose="020B0503020202020204" pitchFamily="34" charset="0"/>
              </a:rPr>
              <a:t> material =StandardMaterial3D.new()</a:t>
            </a:r>
          </a:p>
          <a:p>
            <a:r>
              <a:rPr lang="es-ES" altLang="es-ES" sz="1700" dirty="0">
                <a:solidFill>
                  <a:schemeClr val="bg2">
                    <a:lumMod val="75000"/>
                  </a:schemeClr>
                </a:solidFill>
                <a:latin typeface="Univers" panose="020B0503020202020204" pitchFamily="34" charset="0"/>
              </a:rPr>
              <a:t># cargar el nodo externo </a:t>
            </a:r>
            <a:r>
              <a:rPr lang="es-ES" altLang="es-ES" sz="1700" dirty="0">
                <a:solidFill>
                  <a:srgbClr val="D60093"/>
                </a:solidFill>
                <a:latin typeface="Univers" panose="020B0503020202020204" pitchFamily="34" charset="0"/>
              </a:rPr>
              <a:t>	</a:t>
            </a:r>
          </a:p>
          <a:p>
            <a:r>
              <a:rPr lang="es-ES" altLang="es-ES" sz="1700" b="1" dirty="0" err="1">
                <a:solidFill>
                  <a:srgbClr val="D60093"/>
                </a:solidFill>
                <a:latin typeface="Univers" panose="020B0503020202020204" pitchFamily="34" charset="0"/>
              </a:rPr>
              <a:t>var</a:t>
            </a:r>
            <a:r>
              <a:rPr lang="es-ES" altLang="es-ES" sz="1700" b="1" dirty="0">
                <a:solidFill>
                  <a:srgbClr val="D60093"/>
                </a:solidFill>
                <a:latin typeface="Univers" panose="020B0503020202020204" pitchFamily="34" charset="0"/>
              </a:rPr>
              <a:t> modo = load("res://modos_malla.gd")</a:t>
            </a:r>
            <a:endParaRPr lang="es-ES" altLang="es-ES" sz="1700" dirty="0">
              <a:solidFill>
                <a:schemeClr val="bg2">
                  <a:lumMod val="75000"/>
                </a:schemeClr>
              </a:solidFill>
              <a:latin typeface="Univers" panose="020B0503020202020204" pitchFamily="34" charset="0"/>
            </a:endParaRPr>
          </a:p>
          <a:p>
            <a:r>
              <a:rPr lang="es-ES" altLang="es-ES" sz="1700" dirty="0">
                <a:solidFill>
                  <a:schemeClr val="bg2">
                    <a:lumMod val="75000"/>
                  </a:schemeClr>
                </a:solidFill>
                <a:latin typeface="Univers" panose="020B0503020202020204" pitchFamily="34" charset="0"/>
              </a:rPr>
              <a:t># crear los puntos</a:t>
            </a:r>
            <a:endParaRPr lang="es-ES" altLang="es-ES" sz="1700" dirty="0">
              <a:solidFill>
                <a:srgbClr val="D60093"/>
              </a:solidFill>
              <a:latin typeface="Univers" panose="020B0503020202020204" pitchFamily="34" charset="0"/>
            </a:endParaRPr>
          </a:p>
          <a:p>
            <a:r>
              <a:rPr lang="es-ES" altLang="es-ES" sz="1700" b="1" dirty="0" err="1">
                <a:solidFill>
                  <a:srgbClr val="D60093"/>
                </a:solidFill>
                <a:latin typeface="Univers" panose="020B0503020202020204" pitchFamily="34" charset="0"/>
              </a:rPr>
              <a:t>var</a:t>
            </a:r>
            <a:r>
              <a:rPr lang="es-ES" altLang="es-ES" sz="1700" b="1" dirty="0">
                <a:solidFill>
                  <a:srgbClr val="D60093"/>
                </a:solidFill>
                <a:latin typeface="Univers" panose="020B0503020202020204" pitchFamily="34" charset="0"/>
              </a:rPr>
              <a:t> p1 = Vector3(-lado/2.0, 0, -lado/2.0) </a:t>
            </a:r>
          </a:p>
          <a:p>
            <a:r>
              <a:rPr lang="es-ES" altLang="es-ES" sz="1700" b="1" dirty="0" err="1">
                <a:solidFill>
                  <a:srgbClr val="D60093"/>
                </a:solidFill>
                <a:latin typeface="Univers" panose="020B0503020202020204" pitchFamily="34" charset="0"/>
              </a:rPr>
              <a:t>var</a:t>
            </a:r>
            <a:r>
              <a:rPr lang="es-ES" altLang="es-ES" sz="1700" b="1" dirty="0">
                <a:solidFill>
                  <a:srgbClr val="D60093"/>
                </a:solidFill>
                <a:latin typeface="Univers" panose="020B0503020202020204" pitchFamily="34" charset="0"/>
              </a:rPr>
              <a:t> p2 = Vector3( lado/2.0, 0, -lado/2.0)</a:t>
            </a:r>
          </a:p>
          <a:p>
            <a:r>
              <a:rPr lang="es-ES" altLang="es-ES" sz="1700" b="1" dirty="0" err="1">
                <a:solidFill>
                  <a:srgbClr val="D60093"/>
                </a:solidFill>
                <a:latin typeface="Univers" panose="020B0503020202020204" pitchFamily="34" charset="0"/>
              </a:rPr>
              <a:t>var</a:t>
            </a:r>
            <a:r>
              <a:rPr lang="es-ES" altLang="es-ES" sz="1700" b="1" dirty="0">
                <a:solidFill>
                  <a:srgbClr val="D60093"/>
                </a:solidFill>
                <a:latin typeface="Univers" panose="020B0503020202020204" pitchFamily="34" charset="0"/>
              </a:rPr>
              <a:t> p3 = Vector3( lado/2.0, 0, lado/2.0)</a:t>
            </a:r>
          </a:p>
          <a:p>
            <a:r>
              <a:rPr lang="es-ES" altLang="es-ES" sz="1700" b="1" dirty="0" err="1">
                <a:solidFill>
                  <a:srgbClr val="D60093"/>
                </a:solidFill>
                <a:latin typeface="Univers" panose="020B0503020202020204" pitchFamily="34" charset="0"/>
              </a:rPr>
              <a:t>var</a:t>
            </a:r>
            <a:r>
              <a:rPr lang="es-ES" altLang="es-ES" sz="1700" b="1" dirty="0">
                <a:solidFill>
                  <a:srgbClr val="D60093"/>
                </a:solidFill>
                <a:latin typeface="Univers" panose="020B0503020202020204" pitchFamily="34" charset="0"/>
              </a:rPr>
              <a:t> p4 = Vector3(-lado/2.0, 0, lado/2.0)</a:t>
            </a:r>
          </a:p>
          <a:p>
            <a:r>
              <a:rPr lang="es-ES" altLang="es-ES" sz="1700" b="1" dirty="0" err="1">
                <a:solidFill>
                  <a:srgbClr val="D60093"/>
                </a:solidFill>
                <a:latin typeface="Univers" panose="020B0503020202020204" pitchFamily="34" charset="0"/>
              </a:rPr>
              <a:t>var</a:t>
            </a:r>
            <a:r>
              <a:rPr lang="es-ES" altLang="es-ES" sz="1700" b="1" dirty="0">
                <a:solidFill>
                  <a:srgbClr val="D60093"/>
                </a:solidFill>
                <a:latin typeface="Univers" panose="020B0503020202020204" pitchFamily="34" charset="0"/>
              </a:rPr>
              <a:t> p5 = Vector3(0, </a:t>
            </a:r>
            <a:r>
              <a:rPr lang="es-ES" altLang="es-ES" sz="1700" b="1" dirty="0" err="1">
                <a:solidFill>
                  <a:srgbClr val="D60093"/>
                </a:solidFill>
                <a:latin typeface="Univers" panose="020B0503020202020204" pitchFamily="34" charset="0"/>
              </a:rPr>
              <a:t>v_superior</a:t>
            </a:r>
            <a:r>
              <a:rPr lang="es-ES" altLang="es-ES" sz="1700" b="1" dirty="0">
                <a:solidFill>
                  <a:srgbClr val="D60093"/>
                </a:solidFill>
                <a:latin typeface="Univers" panose="020B0503020202020204" pitchFamily="34" charset="0"/>
              </a:rPr>
              <a:t>, 0) </a:t>
            </a:r>
          </a:p>
          <a:p>
            <a:r>
              <a:rPr lang="es-ES" altLang="es-ES" sz="1700" b="1" dirty="0" err="1">
                <a:solidFill>
                  <a:srgbClr val="D60093"/>
                </a:solidFill>
                <a:latin typeface="Univers" panose="020B0503020202020204" pitchFamily="34" charset="0"/>
              </a:rPr>
              <a:t>var</a:t>
            </a:r>
            <a:r>
              <a:rPr lang="es-ES" altLang="es-ES" sz="1700" b="1" dirty="0">
                <a:solidFill>
                  <a:srgbClr val="D60093"/>
                </a:solidFill>
                <a:latin typeface="Univers" panose="020B0503020202020204" pitchFamily="34" charset="0"/>
              </a:rPr>
              <a:t> p6 = Vector3(0, </a:t>
            </a:r>
            <a:r>
              <a:rPr lang="es-ES" altLang="es-ES" sz="1700" b="1" dirty="0" err="1">
                <a:solidFill>
                  <a:srgbClr val="D60093"/>
                </a:solidFill>
                <a:latin typeface="Univers" panose="020B0503020202020204" pitchFamily="34" charset="0"/>
              </a:rPr>
              <a:t>v_inferior</a:t>
            </a:r>
            <a:r>
              <a:rPr lang="es-ES" altLang="es-ES" sz="1700" b="1" dirty="0">
                <a:solidFill>
                  <a:srgbClr val="D60093"/>
                </a:solidFill>
                <a:latin typeface="Univers" panose="020B0503020202020204" pitchFamily="34" charset="0"/>
              </a:rPr>
              <a:t>, 0)</a:t>
            </a:r>
          </a:p>
          <a:p>
            <a:endParaRPr lang="es-ES" altLang="es-ES" sz="1600" b="1" dirty="0">
              <a:solidFill>
                <a:srgbClr val="D60093"/>
              </a:solidFill>
              <a:latin typeface="Univers" panose="020B0503020202020204" pitchFamily="34" charset="0"/>
            </a:endParaRPr>
          </a:p>
          <a:p>
            <a:endParaRPr lang="es-ES" altLang="es-ES" sz="1600" b="1" dirty="0">
              <a:solidFill>
                <a:srgbClr val="D60093"/>
              </a:solidFill>
              <a:latin typeface="Univers" panose="020B0503020202020204" pitchFamily="34" charset="0"/>
            </a:endParaRPr>
          </a:p>
        </p:txBody>
      </p:sp>
      <p:pic>
        <p:nvPicPr>
          <p:cNvPr id="8" name="Imagen 7">
            <a:extLst>
              <a:ext uri="{FF2B5EF4-FFF2-40B4-BE49-F238E27FC236}">
                <a16:creationId xmlns:a16="http://schemas.microsoft.com/office/drawing/2014/main" id="{DF7AE6B9-26A9-B1E4-5CDF-E73449E3D11D}"/>
              </a:ext>
            </a:extLst>
          </p:cNvPr>
          <p:cNvPicPr>
            <a:picLocks noChangeAspect="1"/>
          </p:cNvPicPr>
          <p:nvPr/>
        </p:nvPicPr>
        <p:blipFill>
          <a:blip r:embed="rId3"/>
          <a:stretch>
            <a:fillRect/>
          </a:stretch>
        </p:blipFill>
        <p:spPr>
          <a:xfrm>
            <a:off x="6613429" y="2637952"/>
            <a:ext cx="2461473" cy="2019475"/>
          </a:xfrm>
          <a:prstGeom prst="rect">
            <a:avLst/>
          </a:prstGeom>
        </p:spPr>
      </p:pic>
      <p:sp>
        <p:nvSpPr>
          <p:cNvPr id="4" name="Line 5">
            <a:extLst>
              <a:ext uri="{FF2B5EF4-FFF2-40B4-BE49-F238E27FC236}">
                <a16:creationId xmlns:a16="http://schemas.microsoft.com/office/drawing/2014/main" id="{28F8F97F-6F4D-E8EF-5764-A9DF8737301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689099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69A5C-496A-271E-9B9D-41C98E3DC2BE}"/>
            </a:ext>
          </a:extLst>
        </p:cNvPr>
        <p:cNvGrpSpPr/>
        <p:nvPr/>
      </p:nvGrpSpPr>
      <p:grpSpPr>
        <a:xfrm>
          <a:off x="0" y="0"/>
          <a:ext cx="0" cy="0"/>
          <a:chOff x="0" y="0"/>
          <a:chExt cx="0" cy="0"/>
        </a:xfrm>
      </p:grpSpPr>
      <p:sp>
        <p:nvSpPr>
          <p:cNvPr id="19459" name="Rectangle 2">
            <a:extLst>
              <a:ext uri="{FF2B5EF4-FFF2-40B4-BE49-F238E27FC236}">
                <a16:creationId xmlns:a16="http://schemas.microsoft.com/office/drawing/2014/main" id="{723A8EAB-5C3D-3571-4E90-C6C506860F7B}"/>
              </a:ext>
            </a:extLst>
          </p:cNvPr>
          <p:cNvSpPr>
            <a:spLocks noChangeArrowheads="1"/>
          </p:cNvSpPr>
          <p:nvPr/>
        </p:nvSpPr>
        <p:spPr bwMode="auto">
          <a:xfrm>
            <a:off x="546100" y="371623"/>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Aislando la malla de la visualización</a:t>
            </a:r>
          </a:p>
          <a:p>
            <a:pPr algn="just">
              <a:lnSpc>
                <a:spcPct val="90000"/>
              </a:lnSpc>
              <a:spcBef>
                <a:spcPct val="0"/>
              </a:spcBef>
              <a:buFont typeface="CommonBullets"/>
              <a:buChar char="!"/>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Ejemplo de un octaedro usando el nodo </a:t>
            </a:r>
            <a:r>
              <a:rPr lang="es-ES_tradnl" altLang="es-ES" sz="2400" b="1" dirty="0" err="1">
                <a:latin typeface="Univers" panose="020B0503020202020204" pitchFamily="34" charset="0"/>
              </a:rPr>
              <a:t>modos_malla</a:t>
            </a:r>
            <a:endParaRPr lang="es-ES_tradnl" altLang="es-ES" sz="2000" dirty="0"/>
          </a:p>
        </p:txBody>
      </p:sp>
      <p:sp>
        <p:nvSpPr>
          <p:cNvPr id="2" name="5 Marcador de número de diapositiva">
            <a:extLst>
              <a:ext uri="{FF2B5EF4-FFF2-40B4-BE49-F238E27FC236}">
                <a16:creationId xmlns:a16="http://schemas.microsoft.com/office/drawing/2014/main" id="{AD20AC86-FFCA-4AB7-B08B-554CAA881B2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46</a:t>
            </a:fld>
            <a:endParaRPr lang="en-US" altLang="es-ES" sz="1400" dirty="0"/>
          </a:p>
        </p:txBody>
      </p:sp>
      <p:pic>
        <p:nvPicPr>
          <p:cNvPr id="3" name="Imagen 2">
            <a:extLst>
              <a:ext uri="{FF2B5EF4-FFF2-40B4-BE49-F238E27FC236}">
                <a16:creationId xmlns:a16="http://schemas.microsoft.com/office/drawing/2014/main" id="{8C46CB15-59FF-74CF-2318-F9580224EE90}"/>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Rectangle 8">
            <a:extLst>
              <a:ext uri="{FF2B5EF4-FFF2-40B4-BE49-F238E27FC236}">
                <a16:creationId xmlns:a16="http://schemas.microsoft.com/office/drawing/2014/main" id="{9897251E-A18B-6DB8-2B7A-F6AD776B594A}"/>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10" name="CuadroTexto 9">
            <a:extLst>
              <a:ext uri="{FF2B5EF4-FFF2-40B4-BE49-F238E27FC236}">
                <a16:creationId xmlns:a16="http://schemas.microsoft.com/office/drawing/2014/main" id="{05353F1B-C537-9CBB-6199-A615BB5A7478}"/>
              </a:ext>
            </a:extLst>
          </p:cNvPr>
          <p:cNvSpPr txBox="1"/>
          <p:nvPr/>
        </p:nvSpPr>
        <p:spPr>
          <a:xfrm>
            <a:off x="546100" y="1941269"/>
            <a:ext cx="7651951" cy="4916731"/>
          </a:xfrm>
          <a:prstGeom prst="rect">
            <a:avLst/>
          </a:prstGeom>
          <a:noFill/>
          <a:ln w="15875">
            <a:noFill/>
          </a:ln>
        </p:spPr>
        <p:txBody>
          <a:bodyPr wrap="square" rtlCol="0">
            <a:spAutoFit/>
          </a:bodyPr>
          <a:lstStyle/>
          <a:p>
            <a:r>
              <a:rPr lang="es-ES" altLang="es-ES" sz="1750" dirty="0">
                <a:solidFill>
                  <a:schemeClr val="bg2">
                    <a:lumMod val="75000"/>
                  </a:schemeClr>
                </a:solidFill>
                <a:latin typeface="Univers" panose="020B0503020202020204" pitchFamily="34" charset="0"/>
              </a:rPr>
              <a:t># figura octaedro</a:t>
            </a:r>
          </a:p>
          <a:p>
            <a:r>
              <a:rPr lang="es-ES" altLang="es-ES" sz="1750" dirty="0">
                <a:solidFill>
                  <a:schemeClr val="bg2">
                    <a:lumMod val="75000"/>
                  </a:schemeClr>
                </a:solidFill>
                <a:latin typeface="Univers" panose="020B0503020202020204" pitchFamily="34" charset="0"/>
              </a:rPr>
              <a:t># crear un vector de caras como triángulos aislados</a:t>
            </a:r>
            <a:endParaRPr lang="es-ES" altLang="es-ES" sz="1750" dirty="0">
              <a:solidFill>
                <a:srgbClr val="D60093"/>
              </a:solidFill>
              <a:latin typeface="Univers" panose="020B0503020202020204" pitchFamily="34" charset="0"/>
            </a:endParaRPr>
          </a:p>
          <a:p>
            <a:r>
              <a:rPr lang="es-ES" altLang="es-ES" sz="1750" b="1" dirty="0" err="1">
                <a:solidFill>
                  <a:srgbClr val="D60093"/>
                </a:solidFill>
                <a:latin typeface="Univers" panose="020B0503020202020204" pitchFamily="34" charset="0"/>
              </a:rPr>
              <a:t>var</a:t>
            </a:r>
            <a:r>
              <a:rPr lang="es-ES" altLang="es-ES" sz="1750" b="1" dirty="0">
                <a:solidFill>
                  <a:srgbClr val="D60093"/>
                </a:solidFill>
                <a:latin typeface="Univers" panose="020B0503020202020204" pitchFamily="34" charset="0"/>
              </a:rPr>
              <a:t> caras= [[p1, p2, p5], [p2, p3, p5], [p3, p4, p5], [p4, p1, p5],</a:t>
            </a:r>
          </a:p>
          <a:p>
            <a:r>
              <a:rPr lang="es-ES" altLang="es-ES" sz="1750" b="1" dirty="0">
                <a:solidFill>
                  <a:srgbClr val="D60093"/>
                </a:solidFill>
                <a:latin typeface="Univers" panose="020B0503020202020204" pitchFamily="34" charset="0"/>
              </a:rPr>
              <a:t>	   [p2, p1, p6], [p3, p2, p6], [p4, p3, p6], [p1, p4, p6]]</a:t>
            </a:r>
          </a:p>
          <a:p>
            <a:r>
              <a:rPr lang="es-ES" altLang="es-ES" sz="1750" dirty="0">
                <a:solidFill>
                  <a:schemeClr val="bg2">
                    <a:lumMod val="75000"/>
                  </a:schemeClr>
                </a:solidFill>
                <a:latin typeface="Univers" panose="020B0503020202020204" pitchFamily="34" charset="0"/>
              </a:rPr>
              <a:t># crear un vector de colores</a:t>
            </a:r>
          </a:p>
          <a:p>
            <a:r>
              <a:rPr lang="es-ES" altLang="es-ES" sz="1750" b="1" dirty="0" err="1">
                <a:solidFill>
                  <a:srgbClr val="D60093"/>
                </a:solidFill>
                <a:latin typeface="Univers" panose="020B0503020202020204" pitchFamily="34" charset="0"/>
              </a:rPr>
              <a:t>var</a:t>
            </a:r>
            <a:r>
              <a:rPr lang="es-ES" altLang="es-ES" sz="1750" b="1" dirty="0">
                <a:solidFill>
                  <a:srgbClr val="D60093"/>
                </a:solidFill>
                <a:latin typeface="Univers" panose="020B0503020202020204" pitchFamily="34" charset="0"/>
              </a:rPr>
              <a:t> colores=[Color(0.0, 0.0, 0.5, 0.5), Color(0.0, 1.0, 0.0, 0.5), </a:t>
            </a:r>
          </a:p>
          <a:p>
            <a:r>
              <a:rPr lang="es-ES" altLang="es-ES" sz="1750" b="1" dirty="0">
                <a:solidFill>
                  <a:srgbClr val="D60093"/>
                </a:solidFill>
                <a:latin typeface="Univers" panose="020B0503020202020204" pitchFamily="34" charset="0"/>
              </a:rPr>
              <a:t>	      Color(1.0, 0.0, 0.5, 0.5), Color(0.5, 1.0, 0.0, 0.5),</a:t>
            </a:r>
          </a:p>
          <a:p>
            <a:r>
              <a:rPr lang="es-ES" altLang="es-ES" sz="1750" b="1" dirty="0">
                <a:solidFill>
                  <a:srgbClr val="D60093"/>
                </a:solidFill>
                <a:latin typeface="Univers" panose="020B0503020202020204" pitchFamily="34" charset="0"/>
              </a:rPr>
              <a:t>	      Color(0.2, 1.0, 0.5, 0.5), Color(1.0, 1.0, 0.0, 0.5),</a:t>
            </a:r>
          </a:p>
          <a:p>
            <a:r>
              <a:rPr lang="es-ES" altLang="es-ES" sz="1750" b="1" dirty="0">
                <a:solidFill>
                  <a:srgbClr val="D60093"/>
                </a:solidFill>
                <a:latin typeface="Univers" panose="020B0503020202020204" pitchFamily="34" charset="0"/>
              </a:rPr>
              <a:t>	      Color(0.2, 0.2, 1.0, 0.5), Color(0.0, 1.0, 1.0, 0.5)]</a:t>
            </a:r>
          </a:p>
          <a:p>
            <a:r>
              <a:rPr lang="es-ES" altLang="es-ES" sz="1750" dirty="0">
                <a:solidFill>
                  <a:schemeClr val="bg2">
                    <a:lumMod val="75000"/>
                  </a:schemeClr>
                </a:solidFill>
                <a:latin typeface="Univers" panose="020B0503020202020204" pitchFamily="34" charset="0"/>
              </a:rPr>
              <a:t># color para la iluminación</a:t>
            </a:r>
          </a:p>
          <a:p>
            <a:r>
              <a:rPr lang="es-ES" altLang="es-ES" sz="1750" b="1" dirty="0" err="1">
                <a:solidFill>
                  <a:srgbClr val="D60093"/>
                </a:solidFill>
                <a:latin typeface="Univers" panose="020B0503020202020204" pitchFamily="34" charset="0"/>
              </a:rPr>
              <a:t>var</a:t>
            </a:r>
            <a:r>
              <a:rPr lang="es-ES" altLang="es-ES" sz="1750" b="1" dirty="0">
                <a:solidFill>
                  <a:srgbClr val="D60093"/>
                </a:solidFill>
                <a:latin typeface="Univers" panose="020B0503020202020204" pitchFamily="34" charset="0"/>
              </a:rPr>
              <a:t> albedo=Color(0.9,0.4,0.1, 1.0)</a:t>
            </a:r>
          </a:p>
          <a:p>
            <a:endParaRPr lang="es-ES" altLang="es-ES" sz="1750" b="1" dirty="0">
              <a:solidFill>
                <a:srgbClr val="D60093"/>
              </a:solidFill>
              <a:latin typeface="Univers" panose="020B0503020202020204" pitchFamily="34" charset="0"/>
            </a:endParaRPr>
          </a:p>
          <a:p>
            <a:r>
              <a:rPr lang="es-ES" altLang="es-ES" sz="1750" dirty="0" err="1">
                <a:solidFill>
                  <a:srgbClr val="D60093"/>
                </a:solidFill>
                <a:latin typeface="Univers" panose="020B0503020202020204" pitchFamily="34" charset="0"/>
              </a:rPr>
              <a:t>func</a:t>
            </a:r>
            <a:r>
              <a:rPr lang="es-ES" altLang="es-ES" sz="1750" dirty="0">
                <a:solidFill>
                  <a:srgbClr val="D60093"/>
                </a:solidFill>
                <a:latin typeface="Univers" panose="020B0503020202020204" pitchFamily="34" charset="0"/>
              </a:rPr>
              <a:t> _</a:t>
            </a:r>
            <a:r>
              <a:rPr lang="es-ES" altLang="es-ES" sz="1750" dirty="0" err="1">
                <a:solidFill>
                  <a:srgbClr val="D60093"/>
                </a:solidFill>
                <a:latin typeface="Univers" panose="020B0503020202020204" pitchFamily="34" charset="0"/>
              </a:rPr>
              <a:t>ready</a:t>
            </a:r>
            <a:r>
              <a:rPr lang="es-ES" altLang="es-ES" sz="1750" dirty="0">
                <a:solidFill>
                  <a:srgbClr val="D60093"/>
                </a:solidFill>
                <a:latin typeface="Univers" panose="020B0503020202020204" pitchFamily="34" charset="0"/>
              </a:rPr>
              <a:t>() -&gt; </a:t>
            </a:r>
            <a:r>
              <a:rPr lang="es-ES" altLang="es-ES" sz="1750" dirty="0" err="1">
                <a:solidFill>
                  <a:srgbClr val="D60093"/>
                </a:solidFill>
                <a:latin typeface="Univers" panose="020B0503020202020204" pitchFamily="34" charset="0"/>
              </a:rPr>
              <a:t>void</a:t>
            </a:r>
            <a:r>
              <a:rPr lang="es-ES" altLang="es-ES" sz="1750" dirty="0">
                <a:solidFill>
                  <a:srgbClr val="D60093"/>
                </a:solidFill>
                <a:latin typeface="Univers" panose="020B0503020202020204" pitchFamily="34" charset="0"/>
              </a:rPr>
              <a:t>:</a:t>
            </a:r>
          </a:p>
          <a:p>
            <a:r>
              <a:rPr lang="es-ES" altLang="es-ES" sz="1750" b="1" dirty="0">
                <a:solidFill>
                  <a:srgbClr val="D60093"/>
                </a:solidFill>
                <a:latin typeface="Univers" panose="020B0503020202020204" pitchFamily="34" charset="0"/>
              </a:rPr>
              <a:t>       </a:t>
            </a:r>
            <a:r>
              <a:rPr lang="es-ES" altLang="es-ES" sz="1750" dirty="0">
                <a:solidFill>
                  <a:schemeClr val="bg2">
                    <a:lumMod val="75000"/>
                  </a:schemeClr>
                </a:solidFill>
                <a:latin typeface="Univers" panose="020B0503020202020204" pitchFamily="34" charset="0"/>
              </a:rPr>
              <a:t># visualizado inicialmente como sólido con caras de distinto color</a:t>
            </a:r>
          </a:p>
          <a:p>
            <a:r>
              <a:rPr lang="es-ES" altLang="es-ES" sz="1750" b="1" dirty="0">
                <a:solidFill>
                  <a:srgbClr val="D60093"/>
                </a:solidFill>
                <a:latin typeface="Univers" panose="020B0503020202020204" pitchFamily="34" charset="0"/>
              </a:rPr>
              <a:t>        </a:t>
            </a:r>
            <a:r>
              <a:rPr lang="es-ES" altLang="es-ES" sz="1750" b="1" dirty="0" err="1">
                <a:solidFill>
                  <a:srgbClr val="D60093"/>
                </a:solidFill>
                <a:latin typeface="Univers" panose="020B0503020202020204" pitchFamily="34" charset="0"/>
              </a:rPr>
              <a:t>octaedro.mesh</a:t>
            </a:r>
            <a:r>
              <a:rPr lang="es-ES" altLang="es-ES" sz="1750" b="1" dirty="0">
                <a:solidFill>
                  <a:srgbClr val="D60093"/>
                </a:solidFill>
                <a:latin typeface="Univers" panose="020B0503020202020204" pitchFamily="34" charset="0"/>
              </a:rPr>
              <a:t> = </a:t>
            </a:r>
            <a:r>
              <a:rPr lang="es-ES" altLang="es-ES" sz="1750" b="1" dirty="0" err="1">
                <a:solidFill>
                  <a:srgbClr val="D60093"/>
                </a:solidFill>
                <a:latin typeface="Univers" panose="020B0503020202020204" pitchFamily="34" charset="0"/>
              </a:rPr>
              <a:t>modo.malla_solido</a:t>
            </a:r>
            <a:r>
              <a:rPr lang="es-ES" altLang="es-ES" sz="1750" b="1" dirty="0">
                <a:solidFill>
                  <a:srgbClr val="D60093"/>
                </a:solidFill>
                <a:latin typeface="Univers" panose="020B0503020202020204" pitchFamily="34" charset="0"/>
              </a:rPr>
              <a:t>(caras, colores, material)</a:t>
            </a:r>
          </a:p>
          <a:p>
            <a:r>
              <a:rPr lang="es-ES" altLang="es-ES" sz="1750"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octaedro.material_override</a:t>
            </a:r>
            <a:r>
              <a:rPr lang="es-ES" altLang="es-ES" sz="1750" dirty="0">
                <a:solidFill>
                  <a:srgbClr val="D60093"/>
                </a:solidFill>
                <a:latin typeface="Univers" panose="020B0503020202020204" pitchFamily="34" charset="0"/>
              </a:rPr>
              <a:t>=material</a:t>
            </a:r>
          </a:p>
          <a:p>
            <a:r>
              <a:rPr lang="es-ES" altLang="es-ES" sz="1750"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add_child</a:t>
            </a:r>
            <a:r>
              <a:rPr lang="es-ES" altLang="es-ES" sz="1750" dirty="0">
                <a:solidFill>
                  <a:srgbClr val="D60093"/>
                </a:solidFill>
                <a:latin typeface="Univers" panose="020B0503020202020204" pitchFamily="34" charset="0"/>
              </a:rPr>
              <a:t>(octaedro)</a:t>
            </a:r>
          </a:p>
          <a:p>
            <a:endParaRPr lang="es-ES" altLang="es-ES" sz="1600" b="1" dirty="0">
              <a:solidFill>
                <a:srgbClr val="D60093"/>
              </a:solidFill>
              <a:latin typeface="Univers" panose="020B0503020202020204" pitchFamily="34" charset="0"/>
            </a:endParaRPr>
          </a:p>
        </p:txBody>
      </p:sp>
      <p:pic>
        <p:nvPicPr>
          <p:cNvPr id="7" name="Imagen 6">
            <a:extLst>
              <a:ext uri="{FF2B5EF4-FFF2-40B4-BE49-F238E27FC236}">
                <a16:creationId xmlns:a16="http://schemas.microsoft.com/office/drawing/2014/main" id="{3A57A12A-F331-B056-97B5-155C223CACD9}"/>
              </a:ext>
            </a:extLst>
          </p:cNvPr>
          <p:cNvPicPr>
            <a:picLocks noChangeAspect="1"/>
          </p:cNvPicPr>
          <p:nvPr/>
        </p:nvPicPr>
        <p:blipFill>
          <a:blip r:embed="rId3"/>
          <a:stretch>
            <a:fillRect/>
          </a:stretch>
        </p:blipFill>
        <p:spPr>
          <a:xfrm>
            <a:off x="7649022" y="2620678"/>
            <a:ext cx="2461473" cy="2019475"/>
          </a:xfrm>
          <a:prstGeom prst="rect">
            <a:avLst/>
          </a:prstGeom>
        </p:spPr>
      </p:pic>
      <p:sp>
        <p:nvSpPr>
          <p:cNvPr id="4" name="Line 5">
            <a:extLst>
              <a:ext uri="{FF2B5EF4-FFF2-40B4-BE49-F238E27FC236}">
                <a16:creationId xmlns:a16="http://schemas.microsoft.com/office/drawing/2014/main" id="{1900D24B-1AD7-10BA-D733-98BB262A10F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56405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FD010-9B99-0BE5-8745-34F4A3AA94A0}"/>
            </a:ext>
          </a:extLst>
        </p:cNvPr>
        <p:cNvGrpSpPr/>
        <p:nvPr/>
      </p:nvGrpSpPr>
      <p:grpSpPr>
        <a:xfrm>
          <a:off x="0" y="0"/>
          <a:ext cx="0" cy="0"/>
          <a:chOff x="0" y="0"/>
          <a:chExt cx="0" cy="0"/>
        </a:xfrm>
      </p:grpSpPr>
      <p:sp>
        <p:nvSpPr>
          <p:cNvPr id="19459" name="Rectangle 2">
            <a:extLst>
              <a:ext uri="{FF2B5EF4-FFF2-40B4-BE49-F238E27FC236}">
                <a16:creationId xmlns:a16="http://schemas.microsoft.com/office/drawing/2014/main" id="{D0F662B5-F6BC-8B42-A0F1-0F68AC64B0F7}"/>
              </a:ext>
            </a:extLst>
          </p:cNvPr>
          <p:cNvSpPr>
            <a:spLocks noChangeArrowheads="1"/>
          </p:cNvSpPr>
          <p:nvPr/>
        </p:nvSpPr>
        <p:spPr bwMode="auto">
          <a:xfrm>
            <a:off x="546100" y="646113"/>
            <a:ext cx="9207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742950" indent="-285750"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Objetos (mallas)</a:t>
            </a:r>
          </a:p>
          <a:p>
            <a:pPr algn="just">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Aislando la malla de la visualización</a:t>
            </a:r>
          </a:p>
          <a:p>
            <a:pPr algn="just">
              <a:lnSpc>
                <a:spcPct val="90000"/>
              </a:lnSpc>
              <a:spcBef>
                <a:spcPct val="0"/>
              </a:spcBef>
              <a:buFont typeface="CommonBullets"/>
              <a:buChar char="!"/>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Ejemplo de un octaedro usando el nodo </a:t>
            </a:r>
            <a:r>
              <a:rPr lang="es-ES_tradnl" altLang="es-ES" sz="2400" b="1" dirty="0" err="1">
                <a:latin typeface="Univers" panose="020B0503020202020204" pitchFamily="34" charset="0"/>
              </a:rPr>
              <a:t>modos_malla</a:t>
            </a:r>
            <a:endParaRPr lang="es-ES_tradnl" altLang="es-ES" sz="2400" b="1" dirty="0">
              <a:latin typeface="Univers" panose="020B0503020202020204" pitchFamily="34" charset="0"/>
            </a:endParaRPr>
          </a:p>
          <a:p>
            <a:pPr marL="0" indent="0" algn="just">
              <a:lnSpc>
                <a:spcPct val="90000"/>
              </a:lnSpc>
              <a:spcBef>
                <a:spcPct val="0"/>
              </a:spcBef>
              <a:buNone/>
            </a:pPr>
            <a:endParaRPr lang="es-ES_tradnl" altLang="es-ES" sz="1200" b="1" dirty="0">
              <a:latin typeface="Univers" panose="020B0503020202020204" pitchFamily="34" charset="0"/>
            </a:endParaRPr>
          </a:p>
          <a:p>
            <a:pPr lvl="1" algn="just">
              <a:lnSpc>
                <a:spcPct val="90000"/>
              </a:lnSpc>
              <a:spcBef>
                <a:spcPct val="0"/>
              </a:spcBef>
              <a:buFont typeface="Courier New" panose="02070309020205020404" pitchFamily="49" charset="0"/>
              <a:buChar char="o"/>
            </a:pPr>
            <a:r>
              <a:rPr lang="es-ES_tradnl" altLang="es-ES" sz="2000" dirty="0">
                <a:latin typeface="Univers" panose="020B0503020202020204" pitchFamily="34" charset="0"/>
              </a:rPr>
              <a:t>Se añade al nodo octaedro un evento para cambiar el modo</a:t>
            </a:r>
            <a:endParaRPr lang="es-ES_tradnl" altLang="es-ES" sz="2000" dirty="0"/>
          </a:p>
        </p:txBody>
      </p:sp>
      <p:sp>
        <p:nvSpPr>
          <p:cNvPr id="2" name="5 Marcador de número de diapositiva">
            <a:extLst>
              <a:ext uri="{FF2B5EF4-FFF2-40B4-BE49-F238E27FC236}">
                <a16:creationId xmlns:a16="http://schemas.microsoft.com/office/drawing/2014/main" id="{9279C538-C071-86BF-A5BB-B3BF2D79F37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47</a:t>
            </a:fld>
            <a:endParaRPr lang="en-US" altLang="es-ES" sz="1400" dirty="0"/>
          </a:p>
        </p:txBody>
      </p:sp>
      <p:pic>
        <p:nvPicPr>
          <p:cNvPr id="3" name="Imagen 2">
            <a:extLst>
              <a:ext uri="{FF2B5EF4-FFF2-40B4-BE49-F238E27FC236}">
                <a16:creationId xmlns:a16="http://schemas.microsoft.com/office/drawing/2014/main" id="{84D9C8D6-F8F6-5C41-AA39-CBC4960E107D}"/>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Rectangle 8">
            <a:extLst>
              <a:ext uri="{FF2B5EF4-FFF2-40B4-BE49-F238E27FC236}">
                <a16:creationId xmlns:a16="http://schemas.microsoft.com/office/drawing/2014/main" id="{879EFCE8-E010-C6A8-97A4-06158B125BB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10" name="CuadroTexto 9">
            <a:extLst>
              <a:ext uri="{FF2B5EF4-FFF2-40B4-BE49-F238E27FC236}">
                <a16:creationId xmlns:a16="http://schemas.microsoft.com/office/drawing/2014/main" id="{0DC9A94B-1E2E-39FA-08D9-1D029EE53551}"/>
              </a:ext>
            </a:extLst>
          </p:cNvPr>
          <p:cNvSpPr txBox="1"/>
          <p:nvPr/>
        </p:nvSpPr>
        <p:spPr>
          <a:xfrm>
            <a:off x="509421" y="2795701"/>
            <a:ext cx="9758917" cy="3739485"/>
          </a:xfrm>
          <a:prstGeom prst="rect">
            <a:avLst/>
          </a:prstGeom>
          <a:noFill/>
          <a:ln w="15875">
            <a:noFill/>
          </a:ln>
        </p:spPr>
        <p:txBody>
          <a:bodyPr wrap="square" rtlCol="0">
            <a:spAutoFit/>
          </a:bodyPr>
          <a:lstStyle/>
          <a:p>
            <a:r>
              <a:rPr lang="es-ES" altLang="es-ES" sz="1700" dirty="0">
                <a:solidFill>
                  <a:schemeClr val="bg2">
                    <a:lumMod val="75000"/>
                  </a:schemeClr>
                </a:solidFill>
                <a:latin typeface="Univers" panose="020B0503020202020204" pitchFamily="34" charset="0"/>
              </a:rPr>
              <a:t># función para manejar un evento</a:t>
            </a:r>
          </a:p>
          <a:p>
            <a:r>
              <a:rPr lang="es-ES" altLang="es-ES" sz="1700" b="1" dirty="0" err="1">
                <a:solidFill>
                  <a:srgbClr val="D60093"/>
                </a:solidFill>
                <a:latin typeface="Univers" panose="020B0503020202020204" pitchFamily="34" charset="0"/>
              </a:rPr>
              <a:t>func</a:t>
            </a:r>
            <a:r>
              <a:rPr lang="es-ES" altLang="es-ES" sz="1700" b="1" dirty="0">
                <a:solidFill>
                  <a:srgbClr val="D60093"/>
                </a:solidFill>
                <a:latin typeface="Univers" panose="020B0503020202020204" pitchFamily="34" charset="0"/>
              </a:rPr>
              <a:t> _input(</a:t>
            </a:r>
            <a:r>
              <a:rPr lang="es-ES" altLang="es-ES" sz="1700" b="1" dirty="0" err="1">
                <a:solidFill>
                  <a:srgbClr val="D60093"/>
                </a:solidFill>
                <a:latin typeface="Univers" panose="020B0503020202020204" pitchFamily="34" charset="0"/>
              </a:rPr>
              <a:t>event</a:t>
            </a:r>
            <a:r>
              <a:rPr lang="es-ES" altLang="es-ES" sz="1700" b="1" dirty="0">
                <a:solidFill>
                  <a:srgbClr val="D60093"/>
                </a:solidFill>
                <a:latin typeface="Univers" panose="020B0503020202020204" pitchFamily="34" charset="0"/>
              </a:rPr>
              <a:t>):</a:t>
            </a:r>
          </a:p>
          <a:p>
            <a:r>
              <a:rPr lang="es-ES" altLang="es-ES" sz="1700" dirty="0">
                <a:solidFill>
                  <a:schemeClr val="bg2">
                    <a:lumMod val="75000"/>
                  </a:schemeClr>
                </a:solidFill>
                <a:latin typeface="Univers" panose="020B0503020202020204" pitchFamily="34" charset="0"/>
              </a:rPr>
              <a:t>        # se cambia el material y se rehace la malla,  </a:t>
            </a:r>
          </a:p>
          <a:p>
            <a:r>
              <a:rPr lang="es-ES" altLang="es-ES" sz="1700" dirty="0">
                <a:solidFill>
                  <a:schemeClr val="bg2">
                    <a:lumMod val="75000"/>
                  </a:schemeClr>
                </a:solidFill>
                <a:latin typeface="Univers" panose="020B0503020202020204" pitchFamily="34" charset="0"/>
              </a:rPr>
              <a:t>        # lo que permite cambiar el modo de visualización al ejecutar</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var</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nuevo_material</a:t>
            </a:r>
            <a:r>
              <a:rPr lang="es-ES" altLang="es-ES" sz="1700" b="1" dirty="0">
                <a:solidFill>
                  <a:srgbClr val="D60093"/>
                </a:solidFill>
                <a:latin typeface="Univers" panose="020B0503020202020204" pitchFamily="34" charset="0"/>
              </a:rPr>
              <a:t> =StandardMaterial3D.new()</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if</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event</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is</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InputEventKey</a:t>
            </a:r>
            <a:r>
              <a:rPr lang="es-ES" altLang="es-ES" sz="1700" b="1" dirty="0">
                <a:solidFill>
                  <a:srgbClr val="D60093"/>
                </a:solidFill>
                <a:latin typeface="Univers" panose="020B0503020202020204" pitchFamily="34" charset="0"/>
              </a:rPr>
              <a:t> and </a:t>
            </a:r>
            <a:r>
              <a:rPr lang="es-ES" altLang="es-ES" sz="1700" b="1" dirty="0" err="1">
                <a:solidFill>
                  <a:srgbClr val="D60093"/>
                </a:solidFill>
                <a:latin typeface="Univers" panose="020B0503020202020204" pitchFamily="34" charset="0"/>
              </a:rPr>
              <a:t>event.pressed</a:t>
            </a:r>
            <a:r>
              <a:rPr lang="es-ES" altLang="es-ES" sz="1700" b="1" dirty="0">
                <a:solidFill>
                  <a:srgbClr val="D60093"/>
                </a:solidFill>
                <a:latin typeface="Univers" panose="020B0503020202020204" pitchFamily="34" charset="0"/>
              </a:rPr>
              <a:t>:</a:t>
            </a:r>
          </a:p>
          <a:p>
            <a:r>
              <a:rPr lang="es-ES" altLang="es-ES" sz="1700" b="1" dirty="0">
                <a:solidFill>
                  <a:srgbClr val="D60093"/>
                </a:solidFill>
                <a:latin typeface="Univers" panose="020B0503020202020204" pitchFamily="34" charset="0"/>
              </a:rPr>
              <a:t>             match </a:t>
            </a:r>
            <a:r>
              <a:rPr lang="es-ES" altLang="es-ES" sz="1700" b="1" dirty="0" err="1">
                <a:solidFill>
                  <a:srgbClr val="D60093"/>
                </a:solidFill>
                <a:latin typeface="Univers" panose="020B0503020202020204" pitchFamily="34" charset="0"/>
              </a:rPr>
              <a:t>event.keycode</a:t>
            </a:r>
            <a:r>
              <a:rPr lang="es-ES" altLang="es-ES" sz="1700" b="1" dirty="0">
                <a:solidFill>
                  <a:srgbClr val="D60093"/>
                </a:solidFill>
                <a:latin typeface="Univers" panose="020B0503020202020204" pitchFamily="34" charset="0"/>
              </a:rPr>
              <a:t>:</a:t>
            </a:r>
          </a:p>
          <a:p>
            <a:r>
              <a:rPr lang="es-ES" altLang="es-ES" sz="1700" b="1" dirty="0">
                <a:solidFill>
                  <a:srgbClr val="D60093"/>
                </a:solidFill>
                <a:latin typeface="Univers" panose="020B0503020202020204" pitchFamily="34" charset="0"/>
              </a:rPr>
              <a:t>                     KEY_1:</a:t>
            </a:r>
          </a:p>
          <a:p>
            <a:r>
              <a:rPr lang="es-ES" altLang="es-ES" sz="1700"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octaedro.mesh</a:t>
            </a:r>
            <a:r>
              <a:rPr lang="es-ES" altLang="es-ES" sz="1700" b="1" dirty="0">
                <a:solidFill>
                  <a:srgbClr val="D60093"/>
                </a:solidFill>
                <a:latin typeface="Univers" panose="020B0503020202020204" pitchFamily="34" charset="0"/>
              </a:rPr>
              <a:t> = </a:t>
            </a:r>
            <a:r>
              <a:rPr lang="es-ES" altLang="es-ES" sz="1700" b="1" dirty="0" err="1">
                <a:solidFill>
                  <a:srgbClr val="D60093"/>
                </a:solidFill>
                <a:latin typeface="Univers" panose="020B0503020202020204" pitchFamily="34" charset="0"/>
              </a:rPr>
              <a:t>modo.malla_solido</a:t>
            </a:r>
            <a:r>
              <a:rPr lang="es-ES" altLang="es-ES" sz="1700" b="1" dirty="0">
                <a:solidFill>
                  <a:srgbClr val="D60093"/>
                </a:solidFill>
                <a:latin typeface="Univers" panose="020B0503020202020204" pitchFamily="34" charset="0"/>
              </a:rPr>
              <a:t>(caras, colores, </a:t>
            </a:r>
            <a:r>
              <a:rPr lang="es-ES" altLang="es-ES" sz="1700" b="1" dirty="0" err="1">
                <a:solidFill>
                  <a:srgbClr val="D60093"/>
                </a:solidFill>
                <a:latin typeface="Univers" panose="020B0503020202020204" pitchFamily="34" charset="0"/>
              </a:rPr>
              <a:t>nuevo_material</a:t>
            </a:r>
            <a:r>
              <a:rPr lang="es-ES" altLang="es-ES" sz="1700" b="1" dirty="0">
                <a:solidFill>
                  <a:srgbClr val="D60093"/>
                </a:solidFill>
                <a:latin typeface="Univers" panose="020B0503020202020204" pitchFamily="34" charset="0"/>
              </a:rPr>
              <a:t>)</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octaedro.material_override</a:t>
            </a:r>
            <a:r>
              <a:rPr lang="es-ES" altLang="es-ES" sz="1700" b="1" dirty="0">
                <a:solidFill>
                  <a:srgbClr val="D60093"/>
                </a:solidFill>
                <a:latin typeface="Univers" panose="020B0503020202020204" pitchFamily="34" charset="0"/>
              </a:rPr>
              <a:t>=</a:t>
            </a:r>
            <a:r>
              <a:rPr lang="es-ES" altLang="es-ES" sz="1700" b="1" dirty="0" err="1">
                <a:solidFill>
                  <a:srgbClr val="D60093"/>
                </a:solidFill>
                <a:latin typeface="Univers" panose="020B0503020202020204" pitchFamily="34" charset="0"/>
              </a:rPr>
              <a:t>nuevo_material</a:t>
            </a:r>
            <a:endParaRPr lang="es-ES" altLang="es-ES" sz="1700" b="1" dirty="0">
              <a:solidFill>
                <a:srgbClr val="D60093"/>
              </a:solidFill>
              <a:latin typeface="Univers" panose="020B0503020202020204" pitchFamily="34" charset="0"/>
            </a:endParaRPr>
          </a:p>
          <a:p>
            <a:r>
              <a:rPr lang="es-ES" altLang="es-ES" sz="1700" dirty="0">
                <a:solidFill>
                  <a:srgbClr val="D60093"/>
                </a:solidFill>
                <a:latin typeface="Univers" panose="020B0503020202020204" pitchFamily="34" charset="0"/>
              </a:rPr>
              <a:t>	</a:t>
            </a:r>
            <a:r>
              <a:rPr lang="es-ES" altLang="es-ES" sz="1700" b="1" dirty="0">
                <a:solidFill>
                  <a:srgbClr val="D60093"/>
                </a:solidFill>
                <a:latin typeface="Univers" panose="020B0503020202020204" pitchFamily="34" charset="0"/>
              </a:rPr>
              <a:t>     KEY_2:</a:t>
            </a:r>
          </a:p>
          <a:p>
            <a:r>
              <a:rPr lang="es-ES" altLang="es-ES" sz="1700"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octaedro.mesh</a:t>
            </a:r>
            <a:r>
              <a:rPr lang="es-ES" altLang="es-ES" sz="1700" b="1" dirty="0">
                <a:solidFill>
                  <a:srgbClr val="D60093"/>
                </a:solidFill>
                <a:latin typeface="Univers" panose="020B0503020202020204" pitchFamily="34" charset="0"/>
              </a:rPr>
              <a:t> = </a:t>
            </a:r>
            <a:r>
              <a:rPr lang="es-ES" altLang="es-ES" sz="1700" b="1" dirty="0" err="1">
                <a:solidFill>
                  <a:srgbClr val="D60093"/>
                </a:solidFill>
                <a:latin typeface="Univers" panose="020B0503020202020204" pitchFamily="34" charset="0"/>
              </a:rPr>
              <a:t>modo.malla_iluminacion</a:t>
            </a:r>
            <a:r>
              <a:rPr lang="es-ES" altLang="es-ES" sz="1700" b="1" dirty="0">
                <a:solidFill>
                  <a:srgbClr val="D60093"/>
                </a:solidFill>
                <a:latin typeface="Univers" panose="020B0503020202020204" pitchFamily="34" charset="0"/>
              </a:rPr>
              <a:t>(caras, albedo, </a:t>
            </a:r>
            <a:r>
              <a:rPr lang="es-ES" altLang="es-ES" sz="1700" b="1" dirty="0" err="1">
                <a:solidFill>
                  <a:srgbClr val="D60093"/>
                </a:solidFill>
                <a:latin typeface="Univers" panose="020B0503020202020204" pitchFamily="34" charset="0"/>
              </a:rPr>
              <a:t>nuevo_material</a:t>
            </a:r>
            <a:r>
              <a:rPr lang="es-ES" altLang="es-ES" sz="1700" b="1" dirty="0">
                <a:solidFill>
                  <a:srgbClr val="D60093"/>
                </a:solidFill>
                <a:latin typeface="Univers" panose="020B0503020202020204" pitchFamily="34" charset="0"/>
              </a:rPr>
              <a:t>)</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octaedro.material_override</a:t>
            </a:r>
            <a:r>
              <a:rPr lang="es-ES" altLang="es-ES" sz="1700" b="1" dirty="0">
                <a:solidFill>
                  <a:srgbClr val="D60093"/>
                </a:solidFill>
                <a:latin typeface="Univers" panose="020B0503020202020204" pitchFamily="34" charset="0"/>
              </a:rPr>
              <a:t>=</a:t>
            </a:r>
            <a:r>
              <a:rPr lang="es-ES" altLang="es-ES" sz="1700" b="1" dirty="0" err="1">
                <a:solidFill>
                  <a:srgbClr val="D60093"/>
                </a:solidFill>
                <a:latin typeface="Univers" panose="020B0503020202020204" pitchFamily="34" charset="0"/>
              </a:rPr>
              <a:t>nuevo_material</a:t>
            </a:r>
            <a:r>
              <a:rPr lang="es-ES" altLang="es-ES" sz="1700" b="1" dirty="0">
                <a:solidFill>
                  <a:srgbClr val="D60093"/>
                </a:solidFill>
                <a:latin typeface="Univers" panose="020B0503020202020204" pitchFamily="34" charset="0"/>
              </a:rPr>
              <a:t> </a:t>
            </a:r>
          </a:p>
          <a:p>
            <a:endParaRPr lang="es-ES" altLang="es-ES" sz="1600" b="1" dirty="0">
              <a:solidFill>
                <a:srgbClr val="D60093"/>
              </a:solidFill>
              <a:latin typeface="Univers" panose="020B0503020202020204" pitchFamily="34" charset="0"/>
            </a:endParaRPr>
          </a:p>
        </p:txBody>
      </p:sp>
      <p:pic>
        <p:nvPicPr>
          <p:cNvPr id="7" name="Imagen 6">
            <a:extLst>
              <a:ext uri="{FF2B5EF4-FFF2-40B4-BE49-F238E27FC236}">
                <a16:creationId xmlns:a16="http://schemas.microsoft.com/office/drawing/2014/main" id="{44BF3394-A2DB-48CA-2146-33895F8D0942}"/>
              </a:ext>
            </a:extLst>
          </p:cNvPr>
          <p:cNvPicPr>
            <a:picLocks noChangeAspect="1"/>
          </p:cNvPicPr>
          <p:nvPr/>
        </p:nvPicPr>
        <p:blipFill>
          <a:blip r:embed="rId3"/>
          <a:stretch>
            <a:fillRect/>
          </a:stretch>
        </p:blipFill>
        <p:spPr>
          <a:xfrm>
            <a:off x="7606560" y="2631725"/>
            <a:ext cx="2269939" cy="1862334"/>
          </a:xfrm>
          <a:prstGeom prst="rect">
            <a:avLst/>
          </a:prstGeom>
        </p:spPr>
      </p:pic>
      <p:sp>
        <p:nvSpPr>
          <p:cNvPr id="4" name="Line 5">
            <a:extLst>
              <a:ext uri="{FF2B5EF4-FFF2-40B4-BE49-F238E27FC236}">
                <a16:creationId xmlns:a16="http://schemas.microsoft.com/office/drawing/2014/main" id="{469C3D6B-B89F-572E-C1E8-9260BB0BE77C}"/>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112331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8E5A-8187-CE3B-838B-544698C10E5B}"/>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456E052A-A7D7-C64B-A92C-BAB1A88EED1A}"/>
              </a:ext>
            </a:extLst>
          </p:cNvPr>
          <p:cNvSpPr>
            <a:spLocks noChangeArrowheads="1"/>
          </p:cNvSpPr>
          <p:nvPr/>
        </p:nvSpPr>
        <p:spPr bwMode="auto">
          <a:xfrm>
            <a:off x="555471" y="459791"/>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 (ejemplo octaedro)</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882F9B94-0B11-FCD5-1BB5-031E8FC6E730}"/>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769CD5CF-93A0-B45B-0364-910D8A99923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48</a:t>
            </a:fld>
            <a:endParaRPr lang="en-US" altLang="es-ES" sz="1400" dirty="0"/>
          </a:p>
        </p:txBody>
      </p:sp>
      <p:pic>
        <p:nvPicPr>
          <p:cNvPr id="11" name="Imagen 10">
            <a:extLst>
              <a:ext uri="{FF2B5EF4-FFF2-40B4-BE49-F238E27FC236}">
                <a16:creationId xmlns:a16="http://schemas.microsoft.com/office/drawing/2014/main" id="{CBDA5903-75AA-5614-1D2C-7D3946802794}"/>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CuadroTexto 3">
            <a:extLst>
              <a:ext uri="{FF2B5EF4-FFF2-40B4-BE49-F238E27FC236}">
                <a16:creationId xmlns:a16="http://schemas.microsoft.com/office/drawing/2014/main" id="{B9E19B41-3B1F-EB9F-93E3-62139ADD9BD2}"/>
              </a:ext>
            </a:extLst>
          </p:cNvPr>
          <p:cNvSpPr txBox="1"/>
          <p:nvPr/>
        </p:nvSpPr>
        <p:spPr>
          <a:xfrm>
            <a:off x="980060" y="2054802"/>
            <a:ext cx="8896439" cy="4401205"/>
          </a:xfrm>
          <a:prstGeom prst="rect">
            <a:avLst/>
          </a:prstGeom>
          <a:noFill/>
          <a:ln w="15875">
            <a:noFill/>
          </a:ln>
        </p:spPr>
        <p:txBody>
          <a:bodyPr wrap="square" rtlCol="0">
            <a:spAutoFit/>
          </a:bodyPr>
          <a:lstStyle/>
          <a:p>
            <a:r>
              <a:rPr lang="es-ES" altLang="es-ES" sz="2000" dirty="0" err="1">
                <a:solidFill>
                  <a:srgbClr val="D60093"/>
                </a:solidFill>
                <a:latin typeface="Univers" panose="020B0503020202020204" pitchFamily="34" charset="0"/>
              </a:rPr>
              <a:t>extends</a:t>
            </a:r>
            <a:r>
              <a:rPr lang="es-ES" altLang="es-ES" sz="2000" dirty="0">
                <a:solidFill>
                  <a:srgbClr val="D60093"/>
                </a:solidFill>
                <a:latin typeface="Univers" panose="020B0503020202020204" pitchFamily="34" charset="0"/>
              </a:rPr>
              <a:t> Node3D  </a:t>
            </a:r>
            <a:r>
              <a:rPr lang="es-ES" altLang="es-ES" sz="2000" dirty="0">
                <a:solidFill>
                  <a:schemeClr val="bg2">
                    <a:lumMod val="75000"/>
                  </a:schemeClr>
                </a:solidFill>
                <a:latin typeface="Univers" panose="020B0503020202020204" pitchFamily="34" charset="0"/>
              </a:rPr>
              <a:t># se crea en un node_3D</a:t>
            </a:r>
          </a:p>
          <a:p>
            <a:r>
              <a:rPr lang="es-ES" altLang="es-ES" sz="2000" dirty="0">
                <a:solidFill>
                  <a:srgbClr val="D60093"/>
                </a:solidFill>
                <a:latin typeface="Univers" panose="020B0503020202020204" pitchFamily="34" charset="0"/>
              </a:rPr>
              <a:t>…</a:t>
            </a:r>
          </a:p>
          <a:p>
            <a:r>
              <a:rPr lang="es-ES" altLang="es-ES" sz="2000" dirty="0">
                <a:solidFill>
                  <a:schemeClr val="bg2">
                    <a:lumMod val="75000"/>
                  </a:schemeClr>
                </a:solidFill>
                <a:latin typeface="Univers" panose="020B0503020202020204" pitchFamily="34" charset="0"/>
              </a:rPr>
              <a:t># variables globales al script</a:t>
            </a: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octaedro =MeshInstance3D.new()</a:t>
            </a: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material =StandardMaterial3D.new()</a:t>
            </a:r>
          </a:p>
          <a:p>
            <a:r>
              <a:rPr lang="es-ES" altLang="es-ES" sz="2000" b="1" dirty="0" err="1">
                <a:solidFill>
                  <a:srgbClr val="D60093"/>
                </a:solidFill>
                <a:latin typeface="Univers" panose="020B0503020202020204" pitchFamily="34" charset="0"/>
              </a:rPr>
              <a:t>var</a:t>
            </a:r>
            <a:r>
              <a:rPr lang="es-ES" altLang="es-ES" sz="2000" b="1" dirty="0">
                <a:solidFill>
                  <a:srgbClr val="D60093"/>
                </a:solidFill>
                <a:latin typeface="Univers" panose="020B0503020202020204" pitchFamily="34" charset="0"/>
              </a:rPr>
              <a:t> modo = load("res://modos_malla_2.gd")</a:t>
            </a:r>
          </a:p>
          <a:p>
            <a:endParaRPr lang="es-ES" altLang="es-ES" sz="2000" dirty="0">
              <a:solidFill>
                <a:schemeClr val="bg2">
                  <a:lumMod val="75000"/>
                </a:schemeClr>
              </a:solidFill>
              <a:latin typeface="Univers" panose="020B0503020202020204" pitchFamily="34" charset="0"/>
            </a:endParaRPr>
          </a:p>
          <a:p>
            <a:r>
              <a:rPr lang="es-ES" altLang="es-ES" sz="2000" dirty="0">
                <a:solidFill>
                  <a:schemeClr val="bg2">
                    <a:lumMod val="75000"/>
                  </a:schemeClr>
                </a:solidFill>
                <a:latin typeface="Univers" panose="020B0503020202020204" pitchFamily="34" charset="0"/>
              </a:rPr>
              <a:t># lista de vértices</a:t>
            </a:r>
          </a:p>
          <a:p>
            <a:r>
              <a:rPr lang="es-ES" altLang="es-ES" sz="2000" b="1" dirty="0" err="1">
                <a:solidFill>
                  <a:srgbClr val="D60093"/>
                </a:solidFill>
                <a:latin typeface="Univers" panose="020B0503020202020204" pitchFamily="34" charset="0"/>
              </a:rPr>
              <a:t>var</a:t>
            </a:r>
            <a:r>
              <a:rPr lang="es-ES" altLang="es-ES" sz="2000" b="1" dirty="0">
                <a:solidFill>
                  <a:srgbClr val="D60093"/>
                </a:solidFill>
                <a:latin typeface="Univers" panose="020B0503020202020204" pitchFamily="34" charset="0"/>
              </a:rPr>
              <a:t> vértices = [Vector3(-lado/2.0, 0, -lado/2.0),    </a:t>
            </a:r>
            <a:r>
              <a:rPr lang="es-ES" altLang="es-ES" sz="2000" dirty="0">
                <a:solidFill>
                  <a:schemeClr val="bg2">
                    <a:lumMod val="75000"/>
                  </a:schemeClr>
                </a:solidFill>
                <a:latin typeface="Univers" panose="020B0503020202020204" pitchFamily="34" charset="0"/>
              </a:rPr>
              <a:t># 0 </a:t>
            </a:r>
          </a:p>
          <a:p>
            <a:r>
              <a:rPr lang="es-ES" altLang="es-ES" sz="2000" b="1" dirty="0">
                <a:solidFill>
                  <a:srgbClr val="D60093"/>
                </a:solidFill>
                <a:latin typeface="Univers" panose="020B0503020202020204" pitchFamily="34" charset="0"/>
              </a:rPr>
              <a:t>	            Vector3( lado/2.0, 0, -lado/2.0),    </a:t>
            </a:r>
            <a:r>
              <a:rPr lang="es-ES" altLang="es-ES" sz="2000" dirty="0">
                <a:solidFill>
                  <a:schemeClr val="bg2">
                    <a:lumMod val="75000"/>
                  </a:schemeClr>
                </a:solidFill>
                <a:latin typeface="Univers" panose="020B0503020202020204" pitchFamily="34" charset="0"/>
              </a:rPr>
              <a:t># 1</a:t>
            </a:r>
          </a:p>
          <a:p>
            <a:r>
              <a:rPr lang="es-ES" altLang="es-ES" sz="2000" b="1" dirty="0">
                <a:solidFill>
                  <a:srgbClr val="D60093"/>
                </a:solidFill>
                <a:latin typeface="Univers" panose="020B0503020202020204" pitchFamily="34" charset="0"/>
              </a:rPr>
              <a:t>	            Vector3( lado/2.0, 0, lado/2.0),     </a:t>
            </a:r>
            <a:r>
              <a:rPr lang="es-ES" altLang="es-ES" sz="2000" dirty="0">
                <a:solidFill>
                  <a:schemeClr val="bg2">
                    <a:lumMod val="75000"/>
                  </a:schemeClr>
                </a:solidFill>
                <a:latin typeface="Univers" panose="020B0503020202020204" pitchFamily="34" charset="0"/>
              </a:rPr>
              <a:t># 2</a:t>
            </a:r>
          </a:p>
          <a:p>
            <a:r>
              <a:rPr lang="es-ES" altLang="es-ES" sz="2000" b="1" dirty="0">
                <a:solidFill>
                  <a:srgbClr val="D60093"/>
                </a:solidFill>
                <a:latin typeface="Univers" panose="020B0503020202020204" pitchFamily="34" charset="0"/>
              </a:rPr>
              <a:t>	            Vector3(-lado/2.0, 0, lado/2.0),     </a:t>
            </a:r>
            <a:r>
              <a:rPr lang="es-ES" altLang="es-ES" sz="2000" dirty="0">
                <a:solidFill>
                  <a:schemeClr val="bg2">
                    <a:lumMod val="75000"/>
                  </a:schemeClr>
                </a:solidFill>
                <a:latin typeface="Univers" panose="020B0503020202020204" pitchFamily="34" charset="0"/>
              </a:rPr>
              <a:t># 3</a:t>
            </a:r>
          </a:p>
          <a:p>
            <a:r>
              <a:rPr lang="es-ES" altLang="es-ES" sz="2000" b="1" dirty="0">
                <a:solidFill>
                  <a:srgbClr val="D60093"/>
                </a:solidFill>
                <a:latin typeface="Univers" panose="020B0503020202020204" pitchFamily="34" charset="0"/>
              </a:rPr>
              <a:t>	            Vector3(0, </a:t>
            </a:r>
            <a:r>
              <a:rPr lang="es-ES" altLang="es-ES" sz="2000" b="1" dirty="0" err="1">
                <a:solidFill>
                  <a:srgbClr val="D60093"/>
                </a:solidFill>
                <a:latin typeface="Univers" panose="020B0503020202020204" pitchFamily="34" charset="0"/>
              </a:rPr>
              <a:t>v_superior</a:t>
            </a:r>
            <a:r>
              <a:rPr lang="es-ES" altLang="es-ES" sz="2000" b="1" dirty="0">
                <a:solidFill>
                  <a:srgbClr val="D60093"/>
                </a:solidFill>
                <a:latin typeface="Univers" panose="020B0503020202020204" pitchFamily="34" charset="0"/>
              </a:rPr>
              <a:t>, 0),              </a:t>
            </a:r>
            <a:r>
              <a:rPr lang="es-ES" altLang="es-ES" sz="2000" dirty="0">
                <a:solidFill>
                  <a:schemeClr val="bg2">
                    <a:lumMod val="75000"/>
                  </a:schemeClr>
                </a:solidFill>
                <a:latin typeface="Univers" panose="020B0503020202020204" pitchFamily="34" charset="0"/>
              </a:rPr>
              <a:t># 4</a:t>
            </a:r>
          </a:p>
          <a:p>
            <a:r>
              <a:rPr lang="es-ES" altLang="es-ES" sz="2000" b="1" dirty="0">
                <a:solidFill>
                  <a:schemeClr val="bg2">
                    <a:lumMod val="75000"/>
                  </a:schemeClr>
                </a:solidFill>
                <a:latin typeface="Univers" panose="020B0503020202020204" pitchFamily="34" charset="0"/>
              </a:rPr>
              <a:t>	            </a:t>
            </a:r>
            <a:r>
              <a:rPr lang="es-ES" altLang="es-ES" sz="2000" b="1" dirty="0">
                <a:solidFill>
                  <a:srgbClr val="D60093"/>
                </a:solidFill>
                <a:latin typeface="Univers" panose="020B0503020202020204" pitchFamily="34" charset="0"/>
              </a:rPr>
              <a:t>Vector3(0, </a:t>
            </a:r>
            <a:r>
              <a:rPr lang="es-ES" altLang="es-ES" sz="2000" b="1" dirty="0" err="1">
                <a:solidFill>
                  <a:srgbClr val="D60093"/>
                </a:solidFill>
                <a:latin typeface="Univers" panose="020B0503020202020204" pitchFamily="34" charset="0"/>
              </a:rPr>
              <a:t>v_inferior</a:t>
            </a:r>
            <a:r>
              <a:rPr lang="es-ES" altLang="es-ES" sz="2000" b="1" dirty="0">
                <a:solidFill>
                  <a:srgbClr val="D60093"/>
                </a:solidFill>
                <a:latin typeface="Univers" panose="020B0503020202020204" pitchFamily="34" charset="0"/>
              </a:rPr>
              <a:t>, 0)]                </a:t>
            </a:r>
            <a:r>
              <a:rPr lang="es-ES" altLang="es-ES" sz="2000" dirty="0">
                <a:solidFill>
                  <a:schemeClr val="bg2">
                    <a:lumMod val="75000"/>
                  </a:schemeClr>
                </a:solidFill>
                <a:latin typeface="Univers" panose="020B0503020202020204" pitchFamily="34" charset="0"/>
              </a:rPr>
              <a:t># 5</a:t>
            </a:r>
          </a:p>
        </p:txBody>
      </p:sp>
      <p:pic>
        <p:nvPicPr>
          <p:cNvPr id="5" name="Imagen 4">
            <a:extLst>
              <a:ext uri="{FF2B5EF4-FFF2-40B4-BE49-F238E27FC236}">
                <a16:creationId xmlns:a16="http://schemas.microsoft.com/office/drawing/2014/main" id="{0F76262A-7EA9-8314-B66E-5D4E9958EC80}"/>
              </a:ext>
            </a:extLst>
          </p:cNvPr>
          <p:cNvPicPr>
            <a:picLocks noChangeAspect="1"/>
          </p:cNvPicPr>
          <p:nvPr/>
        </p:nvPicPr>
        <p:blipFill>
          <a:blip r:embed="rId3"/>
          <a:stretch>
            <a:fillRect/>
          </a:stretch>
        </p:blipFill>
        <p:spPr>
          <a:xfrm>
            <a:off x="7533257" y="2202156"/>
            <a:ext cx="2198272" cy="2362066"/>
          </a:xfrm>
          <a:prstGeom prst="rect">
            <a:avLst/>
          </a:prstGeom>
        </p:spPr>
      </p:pic>
      <p:sp>
        <p:nvSpPr>
          <p:cNvPr id="6" name="Line 5">
            <a:extLst>
              <a:ext uri="{FF2B5EF4-FFF2-40B4-BE49-F238E27FC236}">
                <a16:creationId xmlns:a16="http://schemas.microsoft.com/office/drawing/2014/main" id="{95B9C216-7CA4-D91E-ECC8-41A63A152D3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847424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76B70-9557-F365-00A7-D52CC9711F0D}"/>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E68219AE-2551-17AE-75F8-6BF05F5A8ECB}"/>
              </a:ext>
            </a:extLst>
          </p:cNvPr>
          <p:cNvPicPr>
            <a:picLocks noChangeAspect="1"/>
          </p:cNvPicPr>
          <p:nvPr/>
        </p:nvPicPr>
        <p:blipFill>
          <a:blip r:embed="rId2"/>
          <a:stretch>
            <a:fillRect/>
          </a:stretch>
        </p:blipFill>
        <p:spPr>
          <a:xfrm>
            <a:off x="7942227" y="2047996"/>
            <a:ext cx="2198272" cy="2362066"/>
          </a:xfrm>
          <a:prstGeom prst="rect">
            <a:avLst/>
          </a:prstGeom>
        </p:spPr>
      </p:pic>
      <p:sp>
        <p:nvSpPr>
          <p:cNvPr id="12291" name="Rectangle 5">
            <a:extLst>
              <a:ext uri="{FF2B5EF4-FFF2-40B4-BE49-F238E27FC236}">
                <a16:creationId xmlns:a16="http://schemas.microsoft.com/office/drawing/2014/main" id="{8C14B8BA-791D-1DDA-FAE0-1D50AC613704}"/>
              </a:ext>
            </a:extLst>
          </p:cNvPr>
          <p:cNvSpPr>
            <a:spLocks noChangeArrowheads="1"/>
          </p:cNvSpPr>
          <p:nvPr/>
        </p:nvSpPr>
        <p:spPr bwMode="auto">
          <a:xfrm>
            <a:off x="555471" y="459791"/>
            <a:ext cx="8896439"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4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 (ejemplo octaedro)</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8ADD2BF2-F4AE-C9D0-BDF3-EF60DEF8503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F2B304F3-E4EB-4269-0604-2042E9A1C36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49</a:t>
            </a:fld>
            <a:endParaRPr lang="en-US" altLang="es-ES" sz="1400" dirty="0"/>
          </a:p>
        </p:txBody>
      </p:sp>
      <p:pic>
        <p:nvPicPr>
          <p:cNvPr id="11" name="Imagen 10">
            <a:extLst>
              <a:ext uri="{FF2B5EF4-FFF2-40B4-BE49-F238E27FC236}">
                <a16:creationId xmlns:a16="http://schemas.microsoft.com/office/drawing/2014/main" id="{BF03B85A-DD62-2279-DAA7-EED7E8D1A19A}"/>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CuadroTexto 3">
            <a:extLst>
              <a:ext uri="{FF2B5EF4-FFF2-40B4-BE49-F238E27FC236}">
                <a16:creationId xmlns:a16="http://schemas.microsoft.com/office/drawing/2014/main" id="{5DBA5F7D-6499-FEDC-BCCE-DFBA7CFC2F4A}"/>
              </a:ext>
            </a:extLst>
          </p:cNvPr>
          <p:cNvSpPr txBox="1"/>
          <p:nvPr/>
        </p:nvSpPr>
        <p:spPr>
          <a:xfrm>
            <a:off x="555471" y="1841242"/>
            <a:ext cx="9176057" cy="4708981"/>
          </a:xfrm>
          <a:prstGeom prst="rect">
            <a:avLst/>
          </a:prstGeom>
          <a:noFill/>
          <a:ln w="15875">
            <a:noFill/>
          </a:ln>
        </p:spPr>
        <p:txBody>
          <a:bodyPr wrap="square" rtlCol="0">
            <a:spAutoFit/>
          </a:bodyPr>
          <a:lstStyle/>
          <a:p>
            <a:r>
              <a:rPr lang="es-ES" altLang="es-ES" sz="2000" b="1" dirty="0">
                <a:solidFill>
                  <a:schemeClr val="bg2">
                    <a:lumMod val="75000"/>
                  </a:schemeClr>
                </a:solidFill>
                <a:latin typeface="Univers" panose="020B0503020202020204" pitchFamily="34" charset="0"/>
              </a:rPr>
              <a:t># lista de caras</a:t>
            </a:r>
          </a:p>
          <a:p>
            <a:r>
              <a:rPr lang="es-ES" altLang="es-ES" sz="2000" b="1" dirty="0" err="1">
                <a:solidFill>
                  <a:srgbClr val="D60093"/>
                </a:solidFill>
                <a:latin typeface="Univers" panose="020B0503020202020204" pitchFamily="34" charset="0"/>
              </a:rPr>
              <a:t>var</a:t>
            </a:r>
            <a:r>
              <a:rPr lang="es-ES" altLang="es-ES" sz="2000" b="1" dirty="0">
                <a:solidFill>
                  <a:srgbClr val="D60093"/>
                </a:solidFill>
                <a:latin typeface="Univers" panose="020B0503020202020204" pitchFamily="34" charset="0"/>
              </a:rPr>
              <a:t> caras = [[0, 1, 4], [1, 2, 4], [2, 3, 4], [3, 0, 4],</a:t>
            </a:r>
          </a:p>
          <a:p>
            <a:r>
              <a:rPr lang="es-ES" altLang="es-ES" sz="2000" b="1" dirty="0">
                <a:solidFill>
                  <a:srgbClr val="D60093"/>
                </a:solidFill>
                <a:latin typeface="Univers" panose="020B0503020202020204" pitchFamily="34" charset="0"/>
              </a:rPr>
              <a:t>	        [1, 0, 5], [2, 1, 5], [3, 2, 5], [0, 3, 5]]</a:t>
            </a:r>
          </a:p>
          <a:p>
            <a:endParaRPr lang="es-ES" altLang="es-ES" sz="2000" b="1" dirty="0">
              <a:solidFill>
                <a:schemeClr val="bg2">
                  <a:lumMod val="75000"/>
                </a:schemeClr>
              </a:solidFill>
              <a:latin typeface="Univers" panose="020B0503020202020204" pitchFamily="34" charset="0"/>
            </a:endParaRPr>
          </a:p>
          <a:p>
            <a:r>
              <a:rPr lang="es-ES" altLang="es-ES" sz="2000" b="1" dirty="0">
                <a:solidFill>
                  <a:schemeClr val="bg2">
                    <a:lumMod val="75000"/>
                  </a:schemeClr>
                </a:solidFill>
                <a:latin typeface="Univers" panose="020B0503020202020204" pitchFamily="34" charset="0"/>
              </a:rPr>
              <a:t># lista de colores</a:t>
            </a: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colores = [Color(0.0, 0.0, 0.5, 0.5), Color(0.0, 1.0, 0.0, 0.5), </a:t>
            </a:r>
          </a:p>
          <a:p>
            <a:r>
              <a:rPr lang="es-ES" altLang="es-ES" sz="2000" dirty="0">
                <a:solidFill>
                  <a:srgbClr val="D60093"/>
                </a:solidFill>
                <a:latin typeface="Univers" panose="020B0503020202020204" pitchFamily="34" charset="0"/>
              </a:rPr>
              <a:t>	           Color(1.0, 0.0, 0.5, 0.5), Color(0.5, 1.0, 0.0, 0.5),</a:t>
            </a:r>
          </a:p>
          <a:p>
            <a:r>
              <a:rPr lang="es-ES" altLang="es-ES" sz="2000" dirty="0">
                <a:solidFill>
                  <a:srgbClr val="D60093"/>
                </a:solidFill>
                <a:latin typeface="Univers" panose="020B0503020202020204" pitchFamily="34" charset="0"/>
              </a:rPr>
              <a:t>	           Color(0.2, 1.0, 0.5, 0.5), Color(1.0, 1.0, 0.0, 0.5),</a:t>
            </a:r>
          </a:p>
          <a:p>
            <a:r>
              <a:rPr lang="es-ES" altLang="es-ES" sz="2000" dirty="0">
                <a:solidFill>
                  <a:srgbClr val="D60093"/>
                </a:solidFill>
                <a:latin typeface="Univers" panose="020B0503020202020204" pitchFamily="34" charset="0"/>
              </a:rPr>
              <a:t>	           Color(0.2, 0.2, 1.0, 0.5), Color(0.0, 1.0, 1.0, 0.5)]</a:t>
            </a:r>
          </a:p>
          <a:p>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albedo = Color(0.9,0.4,0.1, 1.0)</a:t>
            </a:r>
          </a:p>
          <a:p>
            <a:endParaRPr lang="es-ES" altLang="es-ES" sz="2000" b="1"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_</a:t>
            </a:r>
            <a:r>
              <a:rPr lang="es-ES" altLang="es-ES" sz="2000" dirty="0" err="1">
                <a:solidFill>
                  <a:srgbClr val="D60093"/>
                </a:solidFill>
                <a:latin typeface="Univers" panose="020B0503020202020204" pitchFamily="34" charset="0"/>
              </a:rPr>
              <a:t>ready</a:t>
            </a:r>
            <a:r>
              <a:rPr lang="es-ES" altLang="es-ES" sz="2000" dirty="0">
                <a:solidFill>
                  <a:srgbClr val="D60093"/>
                </a:solidFill>
                <a:latin typeface="Univers" panose="020B0503020202020204" pitchFamily="34" charset="0"/>
              </a:rPr>
              <a:t>() -&gt; </a:t>
            </a:r>
            <a:r>
              <a:rPr lang="es-ES" altLang="es-ES" sz="2000" dirty="0" err="1">
                <a:solidFill>
                  <a:srgbClr val="D60093"/>
                </a:solidFill>
                <a:latin typeface="Univers" panose="020B0503020202020204" pitchFamily="34" charset="0"/>
              </a:rPr>
              <a:t>void</a:t>
            </a:r>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octaedro.mesh</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modo.malla_solido</a:t>
            </a:r>
            <a:r>
              <a:rPr lang="es-ES" altLang="es-ES" sz="2000" dirty="0">
                <a:solidFill>
                  <a:srgbClr val="D60093"/>
                </a:solidFill>
                <a:latin typeface="Univers" panose="020B0503020202020204" pitchFamily="34" charset="0"/>
              </a:rPr>
              <a:t>(vértices, caras, colores, material)</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octaedro.material_override</a:t>
            </a:r>
            <a:r>
              <a:rPr lang="es-ES" altLang="es-ES" sz="2000" dirty="0">
                <a:solidFill>
                  <a:srgbClr val="D60093"/>
                </a:solidFill>
                <a:latin typeface="Univers" panose="020B0503020202020204" pitchFamily="34" charset="0"/>
              </a:rPr>
              <a:t>=material</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add_child</a:t>
            </a:r>
            <a:r>
              <a:rPr lang="es-ES" altLang="es-ES" sz="2000" dirty="0">
                <a:solidFill>
                  <a:srgbClr val="D60093"/>
                </a:solidFill>
                <a:latin typeface="Univers" panose="020B0503020202020204" pitchFamily="34" charset="0"/>
              </a:rPr>
              <a:t>(octaedro)</a:t>
            </a:r>
          </a:p>
        </p:txBody>
      </p:sp>
      <p:sp>
        <p:nvSpPr>
          <p:cNvPr id="6" name="Line 5">
            <a:extLst>
              <a:ext uri="{FF2B5EF4-FFF2-40B4-BE49-F238E27FC236}">
                <a16:creationId xmlns:a16="http://schemas.microsoft.com/office/drawing/2014/main" id="{D8688221-218B-1B18-5757-85B8443A308C}"/>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420377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94021-BBB2-F16C-3532-7FCFE8B46EFD}"/>
            </a:ext>
          </a:extLst>
        </p:cNvPr>
        <p:cNvGrpSpPr/>
        <p:nvPr/>
      </p:nvGrpSpPr>
      <p:grpSpPr>
        <a:xfrm>
          <a:off x="0" y="0"/>
          <a:ext cx="0" cy="0"/>
          <a:chOff x="0" y="0"/>
          <a:chExt cx="0" cy="0"/>
        </a:xfrm>
      </p:grpSpPr>
      <p:sp>
        <p:nvSpPr>
          <p:cNvPr id="11269" name="Rectangle 4">
            <a:extLst>
              <a:ext uri="{FF2B5EF4-FFF2-40B4-BE49-F238E27FC236}">
                <a16:creationId xmlns:a16="http://schemas.microsoft.com/office/drawing/2014/main" id="{2D1F721D-4CD0-C2B8-BD01-5FBB0CFB4DA9}"/>
              </a:ext>
            </a:extLst>
          </p:cNvPr>
          <p:cNvSpPr>
            <a:spLocks noChangeArrowheads="1"/>
          </p:cNvSpPr>
          <p:nvPr/>
        </p:nvSpPr>
        <p:spPr bwMode="auto">
          <a:xfrm>
            <a:off x="709613" y="452598"/>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indent="276225">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1.</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Preámbulo. Sistema coordenadas 3D</a:t>
            </a:r>
          </a:p>
          <a:p>
            <a:pPr lvl="1" algn="just">
              <a:spcBef>
                <a:spcPct val="0"/>
              </a:spcBef>
              <a:buFont typeface="Univers" panose="020B0503020202020204" pitchFamily="34" charset="0"/>
              <a:buNone/>
            </a:pPr>
            <a:endParaRPr lang="es-ES_tradnl" altLang="es-ES" sz="1800" dirty="0">
              <a:solidFill>
                <a:srgbClr val="008080"/>
              </a:solidFill>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latin typeface="Univers" panose="020B0503020202020204" pitchFamily="34" charset="0"/>
            </a:endParaRPr>
          </a:p>
        </p:txBody>
      </p:sp>
      <p:sp>
        <p:nvSpPr>
          <p:cNvPr id="4" name="Rectangle 8">
            <a:extLst>
              <a:ext uri="{FF2B5EF4-FFF2-40B4-BE49-F238E27FC236}">
                <a16:creationId xmlns:a16="http://schemas.microsoft.com/office/drawing/2014/main" id="{4CAEAF93-FD4F-3110-E688-9A6B064B7F28}"/>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5 Marcador de número de diapositiva">
            <a:extLst>
              <a:ext uri="{FF2B5EF4-FFF2-40B4-BE49-F238E27FC236}">
                <a16:creationId xmlns:a16="http://schemas.microsoft.com/office/drawing/2014/main" id="{55491B6A-38A9-2AC8-3D3B-5C92F50A529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a:t>
            </a:fld>
            <a:endParaRPr lang="en-US" altLang="es-ES" sz="1400" dirty="0"/>
          </a:p>
        </p:txBody>
      </p:sp>
      <p:pic>
        <p:nvPicPr>
          <p:cNvPr id="6" name="Imagen 5">
            <a:extLst>
              <a:ext uri="{FF2B5EF4-FFF2-40B4-BE49-F238E27FC236}">
                <a16:creationId xmlns:a16="http://schemas.microsoft.com/office/drawing/2014/main" id="{3E28E24C-F580-E486-30AA-16AF17BDA123}"/>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10" name="Imagen 9">
            <a:extLst>
              <a:ext uri="{FF2B5EF4-FFF2-40B4-BE49-F238E27FC236}">
                <a16:creationId xmlns:a16="http://schemas.microsoft.com/office/drawing/2014/main" id="{1F2B29C6-01A6-09E5-FEED-96AC11CCB3AE}"/>
              </a:ext>
            </a:extLst>
          </p:cNvPr>
          <p:cNvPicPr>
            <a:picLocks noChangeAspect="1"/>
          </p:cNvPicPr>
          <p:nvPr/>
        </p:nvPicPr>
        <p:blipFill>
          <a:blip r:embed="rId3"/>
          <a:stretch>
            <a:fillRect/>
          </a:stretch>
        </p:blipFill>
        <p:spPr>
          <a:xfrm>
            <a:off x="2612285" y="985998"/>
            <a:ext cx="5328066" cy="5389308"/>
          </a:xfrm>
          <a:prstGeom prst="rect">
            <a:avLst/>
          </a:prstGeom>
        </p:spPr>
      </p:pic>
      <p:sp>
        <p:nvSpPr>
          <p:cNvPr id="11" name="Text Box 93">
            <a:extLst>
              <a:ext uri="{FF2B5EF4-FFF2-40B4-BE49-F238E27FC236}">
                <a16:creationId xmlns:a16="http://schemas.microsoft.com/office/drawing/2014/main" id="{5A1AB6AC-1320-5415-E2A1-FA92132C49DF}"/>
              </a:ext>
            </a:extLst>
          </p:cNvPr>
          <p:cNvSpPr txBox="1">
            <a:spLocks noChangeArrowheads="1"/>
          </p:cNvSpPr>
          <p:nvPr/>
        </p:nvSpPr>
        <p:spPr bwMode="auto">
          <a:xfrm>
            <a:off x="2203463" y="6425232"/>
            <a:ext cx="41356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600" dirty="0"/>
              <a:t>Fuente: </a:t>
            </a:r>
            <a:r>
              <a:rPr lang="es-ES_tradnl" altLang="es-ES" sz="1600" dirty="0">
                <a:solidFill>
                  <a:srgbClr val="008080"/>
                </a:solidFill>
              </a:rPr>
              <a:t>https://twitter.com/FreyaHolmer</a:t>
            </a:r>
          </a:p>
        </p:txBody>
      </p:sp>
      <p:sp>
        <p:nvSpPr>
          <p:cNvPr id="2" name="Line 5">
            <a:extLst>
              <a:ext uri="{FF2B5EF4-FFF2-40B4-BE49-F238E27FC236}">
                <a16:creationId xmlns:a16="http://schemas.microsoft.com/office/drawing/2014/main" id="{401E6DEE-029D-D2CC-A6B2-4AEE1800FA4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681850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F742C-0CA5-A551-0ED0-BDF17EAD6C16}"/>
            </a:ext>
          </a:extLst>
        </p:cNvPr>
        <p:cNvGrpSpPr/>
        <p:nvPr/>
      </p:nvGrpSpPr>
      <p:grpSpPr>
        <a:xfrm>
          <a:off x="0" y="0"/>
          <a:ext cx="0" cy="0"/>
          <a:chOff x="0" y="0"/>
          <a:chExt cx="0" cy="0"/>
        </a:xfrm>
      </p:grpSpPr>
      <p:sp>
        <p:nvSpPr>
          <p:cNvPr id="12291" name="Rectangle 5">
            <a:extLst>
              <a:ext uri="{FF2B5EF4-FFF2-40B4-BE49-F238E27FC236}">
                <a16:creationId xmlns:a16="http://schemas.microsoft.com/office/drawing/2014/main" id="{F0864734-B661-9130-B4EC-2500C785356F}"/>
              </a:ext>
            </a:extLst>
          </p:cNvPr>
          <p:cNvSpPr>
            <a:spLocks noChangeArrowheads="1"/>
          </p:cNvSpPr>
          <p:nvPr/>
        </p:nvSpPr>
        <p:spPr bwMode="auto">
          <a:xfrm>
            <a:off x="555471" y="406001"/>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a:t>
            </a:r>
          </a:p>
          <a:p>
            <a:pPr algn="just">
              <a:spcBef>
                <a:spcPct val="0"/>
              </a:spcBef>
              <a:buFont typeface="CommonBullets"/>
              <a:buChar char="!"/>
            </a:pPr>
            <a:endParaRPr lang="es-ES_tradnl" sz="10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Cambios en las funciones de visualización por uso de estas listas</a:t>
            </a:r>
          </a:p>
          <a:p>
            <a:pPr marL="0" indent="0" algn="just">
              <a:spcBef>
                <a:spcPct val="0"/>
              </a:spcBef>
              <a:buNone/>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59321C96-EEC6-2384-BF94-61E7CA09875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44BE6F86-1C4A-1FC4-CAD5-E283F74E22A4}"/>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50</a:t>
            </a:fld>
            <a:endParaRPr lang="en-US" altLang="es-ES" sz="1400" dirty="0"/>
          </a:p>
        </p:txBody>
      </p:sp>
      <p:pic>
        <p:nvPicPr>
          <p:cNvPr id="11" name="Imagen 10">
            <a:extLst>
              <a:ext uri="{FF2B5EF4-FFF2-40B4-BE49-F238E27FC236}">
                <a16:creationId xmlns:a16="http://schemas.microsoft.com/office/drawing/2014/main" id="{EA9738C3-689E-1F7D-CDBF-AF204836C479}"/>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CuadroTexto 5">
            <a:extLst>
              <a:ext uri="{FF2B5EF4-FFF2-40B4-BE49-F238E27FC236}">
                <a16:creationId xmlns:a16="http://schemas.microsoft.com/office/drawing/2014/main" id="{3CF1F1E2-4889-C82B-6129-D65256A9ED39}"/>
              </a:ext>
            </a:extLst>
          </p:cNvPr>
          <p:cNvSpPr txBox="1"/>
          <p:nvPr/>
        </p:nvSpPr>
        <p:spPr>
          <a:xfrm>
            <a:off x="555471" y="2267451"/>
            <a:ext cx="9708190" cy="5016758"/>
          </a:xfrm>
          <a:prstGeom prst="rect">
            <a:avLst/>
          </a:prstGeom>
          <a:noFill/>
          <a:ln w="15875">
            <a:noFill/>
          </a:ln>
        </p:spPr>
        <p:txBody>
          <a:bodyPr wrap="square" rtlCol="0">
            <a:spAutoFit/>
          </a:bodyPr>
          <a:lstStyle/>
          <a:p>
            <a:r>
              <a:rPr lang="es-ES" altLang="es-ES" sz="1600" dirty="0" err="1">
                <a:solidFill>
                  <a:srgbClr val="D60093"/>
                </a:solidFill>
                <a:latin typeface="Univers" panose="020B0503020202020204" pitchFamily="34" charset="0"/>
              </a:rPr>
              <a:t>extends</a:t>
            </a:r>
            <a:r>
              <a:rPr lang="es-ES" altLang="es-ES" sz="1600" dirty="0">
                <a:solidFill>
                  <a:srgbClr val="D60093"/>
                </a:solidFill>
                <a:latin typeface="Univers" panose="020B0503020202020204" pitchFamily="34" charset="0"/>
              </a:rPr>
              <a:t> Node3D</a:t>
            </a:r>
          </a:p>
          <a:p>
            <a:endParaRPr lang="es-ES" altLang="es-ES" sz="1600" dirty="0">
              <a:solidFill>
                <a:srgbClr val="D60093"/>
              </a:solidFill>
              <a:latin typeface="Univers" panose="020B0503020202020204" pitchFamily="34" charset="0"/>
            </a:endParaRPr>
          </a:p>
          <a:p>
            <a:r>
              <a:rPr lang="es-ES" altLang="es-ES" sz="1600" dirty="0">
                <a:solidFill>
                  <a:schemeClr val="bg2">
                    <a:lumMod val="75000"/>
                  </a:schemeClr>
                </a:solidFill>
                <a:latin typeface="Univers" panose="020B0503020202020204" pitchFamily="34" charset="0"/>
              </a:rPr>
              <a:t># función para crear un sólido visualizado de forma plana</a:t>
            </a:r>
          </a:p>
          <a:p>
            <a:r>
              <a:rPr lang="es-ES" altLang="es-ES" sz="1600" dirty="0">
                <a:solidFill>
                  <a:schemeClr val="bg2">
                    <a:lumMod val="75000"/>
                  </a:schemeClr>
                </a:solidFill>
                <a:latin typeface="Univers" panose="020B0503020202020204" pitchFamily="34" charset="0"/>
              </a:rPr>
              <a:t># pasamos un vector de </a:t>
            </a:r>
            <a:r>
              <a:rPr lang="es-ES" altLang="es-ES" sz="1600" dirty="0" err="1">
                <a:solidFill>
                  <a:schemeClr val="bg2">
                    <a:lumMod val="75000"/>
                  </a:schemeClr>
                </a:solidFill>
                <a:latin typeface="Univers" panose="020B0503020202020204" pitchFamily="34" charset="0"/>
              </a:rPr>
              <a:t>vétices</a:t>
            </a:r>
            <a:r>
              <a:rPr lang="es-ES" altLang="es-ES" sz="1600" dirty="0">
                <a:solidFill>
                  <a:schemeClr val="bg2">
                    <a:lumMod val="75000"/>
                  </a:schemeClr>
                </a:solidFill>
                <a:latin typeface="Univers" panose="020B0503020202020204" pitchFamily="34" charset="0"/>
              </a:rPr>
              <a:t>, un vector de caras y otro de colores para cada cara</a:t>
            </a:r>
          </a:p>
          <a:p>
            <a:r>
              <a:rPr lang="es-ES" altLang="es-ES" sz="1600" b="1" dirty="0" err="1">
                <a:solidFill>
                  <a:srgbClr val="D60093"/>
                </a:solidFill>
                <a:latin typeface="Univers" panose="020B0503020202020204" pitchFamily="34" charset="0"/>
              </a:rPr>
              <a:t>static</a:t>
            </a:r>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func</a:t>
            </a:r>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malla_solido</a:t>
            </a:r>
            <a:r>
              <a:rPr lang="es-ES" altLang="es-ES" sz="1600" b="1" dirty="0">
                <a:solidFill>
                  <a:srgbClr val="D60093"/>
                </a:solidFill>
                <a:latin typeface="Univers" panose="020B0503020202020204" pitchFamily="34" charset="0"/>
              </a:rPr>
              <a:t>(vértices: Array, caras: Array, colores: Array, </a:t>
            </a:r>
          </a:p>
          <a:p>
            <a:r>
              <a:rPr lang="es-ES" altLang="es-ES" sz="1600" b="1" dirty="0">
                <a:solidFill>
                  <a:srgbClr val="D60093"/>
                </a:solidFill>
                <a:latin typeface="Univers" panose="020B0503020202020204" pitchFamily="34" charset="0"/>
              </a:rPr>
              <a:t>                                         material: StandardMaterial3D)-&gt;</a:t>
            </a:r>
            <a:r>
              <a:rPr lang="es-ES" altLang="es-ES" sz="1600" b="1" dirty="0" err="1">
                <a:solidFill>
                  <a:srgbClr val="D60093"/>
                </a:solidFill>
                <a:latin typeface="Univers" panose="020B0503020202020204" pitchFamily="34" charset="0"/>
              </a:rPr>
              <a:t>ArrayMesh</a:t>
            </a:r>
            <a:r>
              <a:rPr lang="es-ES" altLang="es-ES" sz="1600" b="1"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a:t>
            </a:r>
            <a:r>
              <a:rPr lang="es-ES" altLang="es-ES" sz="1600" dirty="0">
                <a:solidFill>
                  <a:srgbClr val="D60093"/>
                </a:solidFill>
                <a:latin typeface="Univers" panose="020B0503020202020204" pitchFamily="34" charset="0"/>
              </a:rPr>
              <a:t> = </a:t>
            </a:r>
            <a:r>
              <a:rPr lang="es-ES" altLang="es-ES" sz="1600" dirty="0" err="1">
                <a:solidFill>
                  <a:srgbClr val="D60093"/>
                </a:solidFill>
                <a:latin typeface="Univers" panose="020B0503020202020204" pitchFamily="34" charset="0"/>
              </a:rPr>
              <a:t>SurfaceTool.new</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a:solidFill>
                  <a:schemeClr val="bg2">
                    <a:lumMod val="75000"/>
                  </a:schemeClr>
                </a:solidFill>
                <a:latin typeface="Univers" panose="020B0503020202020204" pitchFamily="34" charset="0"/>
              </a:rPr>
              <a:t># se desactiva la iluminación</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material.shading_mode</a:t>
            </a:r>
            <a:r>
              <a:rPr lang="es-ES" altLang="es-ES" sz="1600" dirty="0">
                <a:solidFill>
                  <a:srgbClr val="D60093"/>
                </a:solidFill>
                <a:latin typeface="Univers" panose="020B0503020202020204" pitchFamily="34" charset="0"/>
              </a:rPr>
              <a:t> = BaseMaterial3D.SHADING_MODE_UNSHADED</a:t>
            </a: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material.vertex_color_use_as_albedo</a:t>
            </a:r>
            <a:r>
              <a:rPr lang="es-ES" altLang="es-ES" sz="1600" b="1" dirty="0">
                <a:solidFill>
                  <a:srgbClr val="D60093"/>
                </a:solidFill>
                <a:latin typeface="Univers" panose="020B0503020202020204" pitchFamily="34" charset="0"/>
              </a:rPr>
              <a:t> = true</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st.begin</a:t>
            </a:r>
            <a:r>
              <a:rPr lang="es-ES" altLang="es-ES" sz="1600" dirty="0">
                <a:solidFill>
                  <a:srgbClr val="D60093"/>
                </a:solidFill>
                <a:latin typeface="Univers" panose="020B0503020202020204" pitchFamily="34" charset="0"/>
              </a:rPr>
              <a:t>(</a:t>
            </a:r>
            <a:r>
              <a:rPr lang="es-ES" altLang="es-ES" sz="1600" dirty="0" err="1">
                <a:solidFill>
                  <a:srgbClr val="D60093"/>
                </a:solidFill>
                <a:latin typeface="Univers" panose="020B0503020202020204" pitchFamily="34" charset="0"/>
              </a:rPr>
              <a:t>Mesh.PRIMITIVE_TRIANGLES</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for</a:t>
            </a:r>
            <a:r>
              <a:rPr lang="es-ES" altLang="es-ES" sz="1600" dirty="0">
                <a:solidFill>
                  <a:srgbClr val="D60093"/>
                </a:solidFill>
                <a:latin typeface="Univers" panose="020B0503020202020204" pitchFamily="34" charset="0"/>
              </a:rPr>
              <a:t> i in </a:t>
            </a:r>
            <a:r>
              <a:rPr lang="es-ES" altLang="es-ES" sz="1600" dirty="0" err="1">
                <a:solidFill>
                  <a:srgbClr val="D60093"/>
                </a:solidFill>
                <a:latin typeface="Univers" panose="020B0503020202020204" pitchFamily="34" charset="0"/>
              </a:rPr>
              <a:t>caras.size</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st.set_color</a:t>
            </a:r>
            <a:r>
              <a:rPr lang="es-ES" altLang="es-ES" sz="1600" dirty="0">
                <a:solidFill>
                  <a:srgbClr val="D60093"/>
                </a:solidFill>
                <a:latin typeface="Univers" panose="020B0503020202020204" pitchFamily="34" charset="0"/>
              </a:rPr>
              <a:t>(colores[i])</a:t>
            </a:r>
          </a:p>
          <a:p>
            <a:r>
              <a:rPr lang="es-ES" altLang="es-ES" sz="1600" b="1" dirty="0">
                <a:solidFill>
                  <a:srgbClr val="D60093"/>
                </a:solidFill>
                <a:latin typeface="Univers" panose="020B0503020202020204" pitchFamily="34" charset="0"/>
              </a:rPr>
              <a:t>           </a:t>
            </a:r>
            <a:r>
              <a:rPr lang="es-ES" altLang="es-ES" sz="1600" dirty="0">
                <a:solidFill>
                  <a:schemeClr val="bg2">
                    <a:lumMod val="75000"/>
                  </a:schemeClr>
                </a:solidFill>
                <a:latin typeface="Univers" panose="020B0503020202020204" pitchFamily="34" charset="0"/>
              </a:rPr>
              <a:t># se accede a los vértices usando como índices los valores contenidos en la lista de caras</a:t>
            </a: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st.add_vertex</a:t>
            </a:r>
            <a:r>
              <a:rPr lang="es-ES" altLang="es-ES" sz="1600" b="1" dirty="0">
                <a:solidFill>
                  <a:srgbClr val="D60093"/>
                </a:solidFill>
                <a:latin typeface="Univers" panose="020B0503020202020204" pitchFamily="34" charset="0"/>
              </a:rPr>
              <a:t>( vértices[caras[i][0]] )</a:t>
            </a: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st.add_vertex</a:t>
            </a:r>
            <a:r>
              <a:rPr lang="es-ES" altLang="es-ES" sz="1600" b="1" dirty="0">
                <a:solidFill>
                  <a:srgbClr val="D60093"/>
                </a:solidFill>
                <a:latin typeface="Univers" panose="020B0503020202020204" pitchFamily="34" charset="0"/>
              </a:rPr>
              <a:t>( vértices[caras[i][1]] )</a:t>
            </a: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st.add_vertex</a:t>
            </a:r>
            <a:r>
              <a:rPr lang="es-ES" altLang="es-ES" sz="1600" b="1" dirty="0">
                <a:solidFill>
                  <a:srgbClr val="D60093"/>
                </a:solidFill>
                <a:latin typeface="Univers" panose="020B0503020202020204" pitchFamily="34" charset="0"/>
              </a:rPr>
              <a:t>( vértices[caras[i][2]] )</a:t>
            </a:r>
          </a:p>
          <a:p>
            <a:r>
              <a:rPr lang="es-ES" altLang="es-ES" sz="1600" b="1"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return</a:t>
            </a:r>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st.commit</a:t>
            </a:r>
            <a:r>
              <a:rPr lang="es-ES" altLang="es-ES" sz="1600" dirty="0">
                <a:solidFill>
                  <a:srgbClr val="D60093"/>
                </a:solidFill>
                <a:latin typeface="Univers" panose="020B0503020202020204" pitchFamily="34" charset="0"/>
              </a:rPr>
              <a:t>()</a:t>
            </a:r>
          </a:p>
          <a:p>
            <a:endParaRPr lang="es-ES" altLang="es-ES" sz="1600" b="1" dirty="0">
              <a:solidFill>
                <a:srgbClr val="D60093"/>
              </a:solidFill>
              <a:latin typeface="Univers" panose="020B0503020202020204" pitchFamily="34" charset="0"/>
            </a:endParaRPr>
          </a:p>
          <a:p>
            <a:r>
              <a:rPr lang="es-ES" altLang="es-ES" sz="1600" b="1" dirty="0">
                <a:solidFill>
                  <a:srgbClr val="D60093"/>
                </a:solidFill>
                <a:latin typeface="Univers" panose="020B0503020202020204" pitchFamily="34" charset="0"/>
              </a:rPr>
              <a:t>	</a:t>
            </a:r>
          </a:p>
        </p:txBody>
      </p:sp>
      <p:sp>
        <p:nvSpPr>
          <p:cNvPr id="4" name="Line 5">
            <a:extLst>
              <a:ext uri="{FF2B5EF4-FFF2-40B4-BE49-F238E27FC236}">
                <a16:creationId xmlns:a16="http://schemas.microsoft.com/office/drawing/2014/main" id="{E85042B4-7306-1A44-47B8-EE83A2E2FD2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174303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DA4CA-5C52-C279-A72A-E25367473A06}"/>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FCFE9D3B-EA34-B6A8-6012-E34F25DBDA9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C3814230-9101-F288-5057-B588C3E771E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51</a:t>
            </a:fld>
            <a:endParaRPr lang="en-US" altLang="es-ES" sz="1400" dirty="0"/>
          </a:p>
        </p:txBody>
      </p:sp>
      <p:pic>
        <p:nvPicPr>
          <p:cNvPr id="11" name="Imagen 10">
            <a:extLst>
              <a:ext uri="{FF2B5EF4-FFF2-40B4-BE49-F238E27FC236}">
                <a16:creationId xmlns:a16="http://schemas.microsoft.com/office/drawing/2014/main" id="{DEAA42DD-15B5-CB5D-8EBB-61AD3F09B972}"/>
              </a:ext>
            </a:extLst>
          </p:cNvPr>
          <p:cNvPicPr>
            <a:picLocks noChangeAspect="1"/>
          </p:cNvPicPr>
          <p:nvPr/>
        </p:nvPicPr>
        <p:blipFill>
          <a:blip r:embed="rId2"/>
          <a:stretch>
            <a:fillRect/>
          </a:stretch>
        </p:blipFill>
        <p:spPr>
          <a:xfrm>
            <a:off x="9364590" y="6192416"/>
            <a:ext cx="511909" cy="457200"/>
          </a:xfrm>
          <a:prstGeom prst="rect">
            <a:avLst/>
          </a:prstGeom>
        </p:spPr>
      </p:pic>
      <p:sp>
        <p:nvSpPr>
          <p:cNvPr id="6" name="CuadroTexto 5">
            <a:extLst>
              <a:ext uri="{FF2B5EF4-FFF2-40B4-BE49-F238E27FC236}">
                <a16:creationId xmlns:a16="http://schemas.microsoft.com/office/drawing/2014/main" id="{33474A5D-C966-C0A6-41A9-5932EA7566D9}"/>
              </a:ext>
            </a:extLst>
          </p:cNvPr>
          <p:cNvSpPr txBox="1"/>
          <p:nvPr/>
        </p:nvSpPr>
        <p:spPr>
          <a:xfrm>
            <a:off x="555471" y="2236052"/>
            <a:ext cx="9708190" cy="4770537"/>
          </a:xfrm>
          <a:prstGeom prst="rect">
            <a:avLst/>
          </a:prstGeom>
          <a:noFill/>
          <a:ln w="15875">
            <a:noFill/>
          </a:ln>
        </p:spPr>
        <p:txBody>
          <a:bodyPr wrap="square" rtlCol="0">
            <a:spAutoFit/>
          </a:bodyPr>
          <a:lstStyle/>
          <a:p>
            <a:r>
              <a:rPr lang="es-ES" altLang="es-ES" sz="1600" dirty="0" err="1">
                <a:solidFill>
                  <a:srgbClr val="D60093"/>
                </a:solidFill>
                <a:latin typeface="Univers" panose="020B0503020202020204" pitchFamily="34" charset="0"/>
              </a:rPr>
              <a:t>extends</a:t>
            </a:r>
            <a:r>
              <a:rPr lang="es-ES" altLang="es-ES" sz="1600" dirty="0">
                <a:solidFill>
                  <a:srgbClr val="D60093"/>
                </a:solidFill>
                <a:latin typeface="Univers" panose="020B0503020202020204" pitchFamily="34" charset="0"/>
              </a:rPr>
              <a:t> Node3D</a:t>
            </a:r>
          </a:p>
          <a:p>
            <a:endParaRPr lang="es-ES" altLang="es-ES" sz="1600" dirty="0">
              <a:solidFill>
                <a:srgbClr val="D60093"/>
              </a:solidFill>
              <a:latin typeface="Univers" panose="020B0503020202020204" pitchFamily="34" charset="0"/>
            </a:endParaRPr>
          </a:p>
          <a:p>
            <a:r>
              <a:rPr lang="es-ES" altLang="es-ES" sz="1600" dirty="0">
                <a:solidFill>
                  <a:schemeClr val="bg2">
                    <a:lumMod val="75000"/>
                  </a:schemeClr>
                </a:solidFill>
                <a:latin typeface="Univers" panose="020B0503020202020204" pitchFamily="34" charset="0"/>
              </a:rPr>
              <a:t># función para crear un sólido visualizado con iluminación plana</a:t>
            </a:r>
          </a:p>
          <a:p>
            <a:r>
              <a:rPr lang="es-ES" altLang="es-ES" sz="1600" b="1" dirty="0" err="1">
                <a:solidFill>
                  <a:srgbClr val="D60093"/>
                </a:solidFill>
                <a:latin typeface="Univers" panose="020B0503020202020204" pitchFamily="34" charset="0"/>
              </a:rPr>
              <a:t>static</a:t>
            </a:r>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func</a:t>
            </a:r>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malla_iluminacion</a:t>
            </a:r>
            <a:r>
              <a:rPr lang="es-ES" altLang="es-ES" sz="1600" b="1" dirty="0">
                <a:solidFill>
                  <a:srgbClr val="D60093"/>
                </a:solidFill>
                <a:latin typeface="Univers" panose="020B0503020202020204" pitchFamily="34" charset="0"/>
              </a:rPr>
              <a:t>(vértices: Array, caras: Array, albedo: Color, </a:t>
            </a:r>
          </a:p>
          <a:p>
            <a:r>
              <a:rPr lang="es-ES" altLang="es-ES" sz="1600" b="1" dirty="0">
                <a:solidFill>
                  <a:srgbClr val="D60093"/>
                </a:solidFill>
                <a:latin typeface="Univers" panose="020B0503020202020204" pitchFamily="34" charset="0"/>
              </a:rPr>
              <a:t>			  material: StandardMaterial3D)-&gt;</a:t>
            </a:r>
            <a:r>
              <a:rPr lang="es-ES" altLang="es-ES" sz="1600" b="1" dirty="0" err="1">
                <a:solidFill>
                  <a:srgbClr val="D60093"/>
                </a:solidFill>
                <a:latin typeface="Univers" panose="020B0503020202020204" pitchFamily="34" charset="0"/>
              </a:rPr>
              <a:t>ArrayMesh</a:t>
            </a:r>
            <a:r>
              <a:rPr lang="es-ES" altLang="es-ES" sz="1600" b="1"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a:t>
            </a:r>
            <a:r>
              <a:rPr lang="es-ES" altLang="es-ES" sz="1600" dirty="0">
                <a:solidFill>
                  <a:srgbClr val="D60093"/>
                </a:solidFill>
                <a:latin typeface="Univers" panose="020B0503020202020204" pitchFamily="34" charset="0"/>
              </a:rPr>
              <a:t> = </a:t>
            </a:r>
            <a:r>
              <a:rPr lang="es-ES" altLang="es-ES" sz="1600" dirty="0" err="1">
                <a:solidFill>
                  <a:srgbClr val="D60093"/>
                </a:solidFill>
                <a:latin typeface="Univers" panose="020B0503020202020204" pitchFamily="34" charset="0"/>
              </a:rPr>
              <a:t>SurfaceTool.new</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b="1" dirty="0">
                <a:solidFill>
                  <a:srgbClr val="D60093"/>
                </a:solidFill>
                <a:latin typeface="Univers" panose="020B0503020202020204" pitchFamily="34" charset="0"/>
              </a:rPr>
              <a:t> </a:t>
            </a:r>
            <a:r>
              <a:rPr lang="es-ES" altLang="es-ES" sz="1600" dirty="0">
                <a:solidFill>
                  <a:schemeClr val="bg2">
                    <a:lumMod val="75000"/>
                  </a:schemeClr>
                </a:solidFill>
                <a:latin typeface="Univers" panose="020B0503020202020204" pitchFamily="34" charset="0"/>
              </a:rPr>
              <a:t># desactivar la iluminación ambiental para caras a las que no llegue luz directa</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material.disable_ambient_light</a:t>
            </a:r>
            <a:r>
              <a:rPr lang="es-ES" altLang="es-ES" sz="1600" dirty="0">
                <a:solidFill>
                  <a:srgbClr val="D60093"/>
                </a:solidFill>
                <a:latin typeface="Univers" panose="020B0503020202020204" pitchFamily="34" charset="0"/>
              </a:rPr>
              <a:t>=true</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material.albedo_color</a:t>
            </a:r>
            <a:r>
              <a:rPr lang="es-ES" altLang="es-ES" sz="1600" dirty="0">
                <a:solidFill>
                  <a:srgbClr val="D60093"/>
                </a:solidFill>
                <a:latin typeface="Univers" panose="020B0503020202020204" pitchFamily="34" charset="0"/>
              </a:rPr>
              <a:t>=albedo</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st.begin</a:t>
            </a:r>
            <a:r>
              <a:rPr lang="es-ES" altLang="es-ES" sz="1600" dirty="0">
                <a:solidFill>
                  <a:srgbClr val="D60093"/>
                </a:solidFill>
                <a:latin typeface="Univers" panose="020B0503020202020204" pitchFamily="34" charset="0"/>
              </a:rPr>
              <a:t>(</a:t>
            </a:r>
            <a:r>
              <a:rPr lang="es-ES" altLang="es-ES" sz="1600" dirty="0" err="1">
                <a:solidFill>
                  <a:srgbClr val="D60093"/>
                </a:solidFill>
                <a:latin typeface="Univers" panose="020B0503020202020204" pitchFamily="34" charset="0"/>
              </a:rPr>
              <a:t>Mesh.PRIMITIVE_TRIANGLES</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for</a:t>
            </a:r>
            <a:r>
              <a:rPr lang="es-ES" altLang="es-ES" sz="1600" dirty="0">
                <a:solidFill>
                  <a:srgbClr val="D60093"/>
                </a:solidFill>
                <a:latin typeface="Univers" panose="020B0503020202020204" pitchFamily="34" charset="0"/>
              </a:rPr>
              <a:t> i in </a:t>
            </a:r>
            <a:r>
              <a:rPr lang="es-ES" altLang="es-ES" sz="1600" dirty="0" err="1">
                <a:solidFill>
                  <a:srgbClr val="D60093"/>
                </a:solidFill>
                <a:latin typeface="Univers" panose="020B0503020202020204" pitchFamily="34" charset="0"/>
              </a:rPr>
              <a:t>caras.size</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b="1" dirty="0">
                <a:solidFill>
                  <a:srgbClr val="D60093"/>
                </a:solidFill>
                <a:latin typeface="Univers" panose="020B0503020202020204" pitchFamily="34" charset="0"/>
              </a:rPr>
              <a:t> </a:t>
            </a:r>
            <a:r>
              <a:rPr lang="es-ES" altLang="es-ES" sz="1600" dirty="0">
                <a:solidFill>
                  <a:schemeClr val="bg2">
                    <a:lumMod val="75000"/>
                  </a:schemeClr>
                </a:solidFill>
                <a:latin typeface="Univers" panose="020B0503020202020204" pitchFamily="34" charset="0"/>
              </a:rPr>
              <a:t># se accede a los vértices usando como índices los valores contenidos en la lista de caras</a:t>
            </a:r>
            <a:endParaRPr lang="es-ES" altLang="es-ES" sz="1600" dirty="0">
              <a:solidFill>
                <a:srgbClr val="D60093"/>
              </a:solidFill>
              <a:latin typeface="Univers" panose="020B0503020202020204" pitchFamily="34" charset="0"/>
            </a:endParaRP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st.set_normal</a:t>
            </a:r>
            <a:r>
              <a:rPr lang="es-ES" altLang="es-ES" sz="1600" b="1" dirty="0">
                <a:solidFill>
                  <a:srgbClr val="D60093"/>
                </a:solidFill>
                <a:latin typeface="Univers" panose="020B0503020202020204" pitchFamily="34" charset="0"/>
              </a:rPr>
              <a:t> (Plane(vértices[caras[i][0]], vértices[caras[i][1]],</a:t>
            </a:r>
          </a:p>
          <a:p>
            <a:r>
              <a:rPr lang="es-ES" altLang="es-ES" sz="1600" b="1" dirty="0">
                <a:solidFill>
                  <a:srgbClr val="D60093"/>
                </a:solidFill>
                <a:latin typeface="Univers" panose="020B0503020202020204" pitchFamily="34" charset="0"/>
              </a:rPr>
              <a:t>		               vértices[caras[i][2]]).normal)</a:t>
            </a:r>
            <a:endParaRPr lang="es-ES" altLang="es-ES" sz="1600" dirty="0">
              <a:solidFill>
                <a:srgbClr val="D60093"/>
              </a:solidFill>
              <a:latin typeface="Univers" panose="020B0503020202020204" pitchFamily="34" charset="0"/>
            </a:endParaRP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st.add_vertex</a:t>
            </a:r>
            <a:r>
              <a:rPr lang="es-ES" altLang="es-ES" sz="1600" b="1" dirty="0">
                <a:solidFill>
                  <a:srgbClr val="D60093"/>
                </a:solidFill>
                <a:latin typeface="Univers" panose="020B0503020202020204" pitchFamily="34" charset="0"/>
              </a:rPr>
              <a:t>( vértices[caras[i][0]] )</a:t>
            </a: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st.add_vertex</a:t>
            </a:r>
            <a:r>
              <a:rPr lang="es-ES" altLang="es-ES" sz="1600" b="1" dirty="0">
                <a:solidFill>
                  <a:srgbClr val="D60093"/>
                </a:solidFill>
                <a:latin typeface="Univers" panose="020B0503020202020204" pitchFamily="34" charset="0"/>
              </a:rPr>
              <a:t>( vértices[caras[i][1]] )</a:t>
            </a: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st.add_vertex</a:t>
            </a:r>
            <a:r>
              <a:rPr lang="es-ES" altLang="es-ES" sz="1600" b="1" dirty="0">
                <a:solidFill>
                  <a:srgbClr val="D60093"/>
                </a:solidFill>
                <a:latin typeface="Univers" panose="020B0503020202020204" pitchFamily="34" charset="0"/>
              </a:rPr>
              <a:t>( vértices[caras[i][2]] )</a:t>
            </a:r>
          </a:p>
          <a:p>
            <a:r>
              <a:rPr lang="es-ES" altLang="es-ES" sz="1600" b="1"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return</a:t>
            </a:r>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st.commit</a:t>
            </a:r>
            <a:r>
              <a:rPr lang="es-ES" altLang="es-ES" sz="1600" dirty="0">
                <a:solidFill>
                  <a:srgbClr val="D60093"/>
                </a:solidFill>
                <a:latin typeface="Univers" panose="020B0503020202020204" pitchFamily="34" charset="0"/>
              </a:rPr>
              <a:t>()</a:t>
            </a:r>
          </a:p>
          <a:p>
            <a:endParaRPr lang="es-ES" altLang="es-ES" sz="1600" dirty="0">
              <a:solidFill>
                <a:srgbClr val="D60093"/>
              </a:solidFill>
              <a:latin typeface="Univers" panose="020B0503020202020204" pitchFamily="34" charset="0"/>
            </a:endParaRPr>
          </a:p>
        </p:txBody>
      </p:sp>
      <p:sp>
        <p:nvSpPr>
          <p:cNvPr id="4" name="Line 5">
            <a:extLst>
              <a:ext uri="{FF2B5EF4-FFF2-40B4-BE49-F238E27FC236}">
                <a16:creationId xmlns:a16="http://schemas.microsoft.com/office/drawing/2014/main" id="{ED479B3D-39AC-A5CE-6920-CCBC1B536047}"/>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Rectangle 5">
            <a:extLst>
              <a:ext uri="{FF2B5EF4-FFF2-40B4-BE49-F238E27FC236}">
                <a16:creationId xmlns:a16="http://schemas.microsoft.com/office/drawing/2014/main" id="{14CC4075-05DB-DDC2-03FF-1929C8DA1342}"/>
              </a:ext>
            </a:extLst>
          </p:cNvPr>
          <p:cNvSpPr>
            <a:spLocks noChangeArrowheads="1"/>
          </p:cNvSpPr>
          <p:nvPr/>
        </p:nvSpPr>
        <p:spPr bwMode="auto">
          <a:xfrm>
            <a:off x="555471" y="417259"/>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a:t>
            </a:r>
          </a:p>
          <a:p>
            <a:pPr algn="just">
              <a:spcBef>
                <a:spcPct val="0"/>
              </a:spcBef>
              <a:buFont typeface="CommonBullets"/>
              <a:buChar char="!"/>
            </a:pPr>
            <a:endParaRPr lang="es-ES_tradnl" sz="10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Cambios en las funciones de visualización por uso de estas listas</a:t>
            </a:r>
          </a:p>
          <a:p>
            <a:pPr marL="0" indent="0" algn="just">
              <a:spcBef>
                <a:spcPct val="0"/>
              </a:spcBef>
              <a:buNone/>
            </a:pPr>
            <a:endParaRPr lang="es-ES_tradnl" sz="2200" dirty="0">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Tree>
    <p:extLst>
      <p:ext uri="{BB962C8B-B14F-4D97-AF65-F5344CB8AC3E}">
        <p14:creationId xmlns:p14="http://schemas.microsoft.com/office/powerpoint/2010/main" val="174589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A4F96-FB71-5C8C-9B8B-2C834447C95C}"/>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E4D76D33-81A0-2043-80DA-8563F96D716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D4734671-6C54-5124-94FD-BA0704C972CE}"/>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52</a:t>
            </a:fld>
            <a:endParaRPr lang="en-US" altLang="es-ES" sz="1400" dirty="0"/>
          </a:p>
        </p:txBody>
      </p:sp>
      <p:pic>
        <p:nvPicPr>
          <p:cNvPr id="11" name="Imagen 10">
            <a:extLst>
              <a:ext uri="{FF2B5EF4-FFF2-40B4-BE49-F238E27FC236}">
                <a16:creationId xmlns:a16="http://schemas.microsoft.com/office/drawing/2014/main" id="{C3E9D3B8-69F2-55B7-776B-3369A6E59A74}"/>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10B424BC-8BF9-BD78-FDAB-B3516BDE3E4C}"/>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Rectangle 5">
            <a:extLst>
              <a:ext uri="{FF2B5EF4-FFF2-40B4-BE49-F238E27FC236}">
                <a16:creationId xmlns:a16="http://schemas.microsoft.com/office/drawing/2014/main" id="{389EC30E-6178-F79A-064A-FFA098F613D1}"/>
              </a:ext>
            </a:extLst>
          </p:cNvPr>
          <p:cNvSpPr>
            <a:spLocks noChangeArrowheads="1"/>
          </p:cNvSpPr>
          <p:nvPr/>
        </p:nvSpPr>
        <p:spPr bwMode="auto">
          <a:xfrm>
            <a:off x="555471" y="417259"/>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a:t>
            </a:r>
          </a:p>
          <a:p>
            <a:pPr algn="just">
              <a:spcBef>
                <a:spcPct val="0"/>
              </a:spcBef>
              <a:buFont typeface="CommonBullets"/>
              <a:buChar char="!"/>
            </a:pPr>
            <a:endParaRPr lang="es-ES_tradnl" sz="10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Ejemplo cono (objeto por revolución)</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pic>
        <p:nvPicPr>
          <p:cNvPr id="7" name="Imagen 6">
            <a:extLst>
              <a:ext uri="{FF2B5EF4-FFF2-40B4-BE49-F238E27FC236}">
                <a16:creationId xmlns:a16="http://schemas.microsoft.com/office/drawing/2014/main" id="{04B00C10-9B01-9ED4-3300-05D2385011FA}"/>
              </a:ext>
            </a:extLst>
          </p:cNvPr>
          <p:cNvPicPr>
            <a:picLocks noChangeAspect="1"/>
          </p:cNvPicPr>
          <p:nvPr/>
        </p:nvPicPr>
        <p:blipFill>
          <a:blip r:embed="rId3"/>
          <a:stretch>
            <a:fillRect/>
          </a:stretch>
        </p:blipFill>
        <p:spPr>
          <a:xfrm>
            <a:off x="849015" y="2450632"/>
            <a:ext cx="3863675" cy="4198984"/>
          </a:xfrm>
          <a:prstGeom prst="rect">
            <a:avLst/>
          </a:prstGeom>
        </p:spPr>
      </p:pic>
      <p:pic>
        <p:nvPicPr>
          <p:cNvPr id="10" name="Imagen 9">
            <a:extLst>
              <a:ext uri="{FF2B5EF4-FFF2-40B4-BE49-F238E27FC236}">
                <a16:creationId xmlns:a16="http://schemas.microsoft.com/office/drawing/2014/main" id="{A7668C65-9911-0041-C89F-7D6A11B99FC4}"/>
              </a:ext>
            </a:extLst>
          </p:cNvPr>
          <p:cNvPicPr>
            <a:picLocks noChangeAspect="1"/>
          </p:cNvPicPr>
          <p:nvPr/>
        </p:nvPicPr>
        <p:blipFill>
          <a:blip r:embed="rId4"/>
          <a:stretch>
            <a:fillRect/>
          </a:stretch>
        </p:blipFill>
        <p:spPr>
          <a:xfrm>
            <a:off x="5097753" y="2450632"/>
            <a:ext cx="3922215" cy="4198984"/>
          </a:xfrm>
          <a:prstGeom prst="rect">
            <a:avLst/>
          </a:prstGeom>
        </p:spPr>
      </p:pic>
    </p:spTree>
    <p:extLst>
      <p:ext uri="{BB962C8B-B14F-4D97-AF65-F5344CB8AC3E}">
        <p14:creationId xmlns:p14="http://schemas.microsoft.com/office/powerpoint/2010/main" val="464322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E8C56-5A30-823A-1C9A-9E4D5B963CC2}"/>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F00215EE-0D6A-F686-CD54-8C6618F2AC65}"/>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77D18A00-632F-E2A0-C7F4-B551B4F7982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53</a:t>
            </a:fld>
            <a:endParaRPr lang="en-US" altLang="es-ES" sz="1400" dirty="0"/>
          </a:p>
        </p:txBody>
      </p:sp>
      <p:pic>
        <p:nvPicPr>
          <p:cNvPr id="11" name="Imagen 10">
            <a:extLst>
              <a:ext uri="{FF2B5EF4-FFF2-40B4-BE49-F238E27FC236}">
                <a16:creationId xmlns:a16="http://schemas.microsoft.com/office/drawing/2014/main" id="{589ACB58-1955-FAA2-16FB-1C2DA7E2D510}"/>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33E463A2-190D-DB45-2683-5EA7F3ECE009}"/>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Rectangle 5">
            <a:extLst>
              <a:ext uri="{FF2B5EF4-FFF2-40B4-BE49-F238E27FC236}">
                <a16:creationId xmlns:a16="http://schemas.microsoft.com/office/drawing/2014/main" id="{FF9E430A-963C-93B3-086A-9C0A4FBBCA7D}"/>
              </a:ext>
            </a:extLst>
          </p:cNvPr>
          <p:cNvSpPr>
            <a:spLocks noChangeArrowheads="1"/>
          </p:cNvSpPr>
          <p:nvPr/>
        </p:nvSpPr>
        <p:spPr bwMode="auto">
          <a:xfrm>
            <a:off x="555471" y="417259"/>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 Ejemplo cono (objeto por revolución)</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5" name="CuadroTexto 4">
            <a:extLst>
              <a:ext uri="{FF2B5EF4-FFF2-40B4-BE49-F238E27FC236}">
                <a16:creationId xmlns:a16="http://schemas.microsoft.com/office/drawing/2014/main" id="{B7FF64BB-04FD-7A48-7B74-95DDAA2E779F}"/>
              </a:ext>
            </a:extLst>
          </p:cNvPr>
          <p:cNvSpPr txBox="1"/>
          <p:nvPr/>
        </p:nvSpPr>
        <p:spPr>
          <a:xfrm>
            <a:off x="980060" y="1726801"/>
            <a:ext cx="8896439" cy="5078313"/>
          </a:xfrm>
          <a:prstGeom prst="rect">
            <a:avLst/>
          </a:prstGeom>
          <a:noFill/>
          <a:ln w="15875">
            <a:noFill/>
          </a:ln>
        </p:spPr>
        <p:txBody>
          <a:bodyPr wrap="square" rtlCol="0">
            <a:spAutoFit/>
          </a:bodyPr>
          <a:lstStyle/>
          <a:p>
            <a:r>
              <a:rPr lang="es-ES" altLang="es-ES" sz="1800" dirty="0">
                <a:solidFill>
                  <a:schemeClr val="bg2">
                    <a:lumMod val="75000"/>
                  </a:schemeClr>
                </a:solidFill>
                <a:latin typeface="Univers" panose="020B0503020202020204" pitchFamily="34" charset="0"/>
              </a:rPr>
              <a:t># cono.gd</a:t>
            </a:r>
          </a:p>
          <a:p>
            <a:r>
              <a:rPr lang="es-ES" altLang="es-ES" sz="1800" dirty="0" err="1">
                <a:solidFill>
                  <a:srgbClr val="D60093"/>
                </a:solidFill>
                <a:latin typeface="Univers" panose="020B0503020202020204" pitchFamily="34" charset="0"/>
              </a:rPr>
              <a:t>extends</a:t>
            </a:r>
            <a:r>
              <a:rPr lang="es-ES" altLang="es-ES" sz="1800" dirty="0">
                <a:solidFill>
                  <a:srgbClr val="D60093"/>
                </a:solidFill>
                <a:latin typeface="Univers" panose="020B0503020202020204" pitchFamily="34" charset="0"/>
              </a:rPr>
              <a:t> Node3D  </a:t>
            </a:r>
            <a:r>
              <a:rPr lang="es-ES" altLang="es-ES" sz="1800" dirty="0">
                <a:solidFill>
                  <a:schemeClr val="bg2">
                    <a:lumMod val="75000"/>
                  </a:schemeClr>
                </a:solidFill>
                <a:latin typeface="Univers" panose="020B0503020202020204" pitchFamily="34" charset="0"/>
              </a:rPr>
              <a:t># se crea en un node_3D</a:t>
            </a:r>
          </a:p>
          <a:p>
            <a:r>
              <a:rPr lang="es-ES" altLang="es-ES" sz="1800" dirty="0">
                <a:solidFill>
                  <a:srgbClr val="D60093"/>
                </a:solidFill>
                <a:latin typeface="Univers" panose="020B0503020202020204" pitchFamily="34" charset="0"/>
              </a:rPr>
              <a:t>@export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altura: </a:t>
            </a:r>
            <a:r>
              <a:rPr lang="es-ES" altLang="es-ES" sz="1800" dirty="0" err="1">
                <a:solidFill>
                  <a:srgbClr val="D60093"/>
                </a:solidFill>
                <a:latin typeface="Univers" panose="020B0503020202020204" pitchFamily="34" charset="0"/>
              </a:rPr>
              <a:t>float</a:t>
            </a:r>
            <a:r>
              <a:rPr lang="es-ES" altLang="es-ES" sz="1800" dirty="0">
                <a:solidFill>
                  <a:srgbClr val="D60093"/>
                </a:solidFill>
                <a:latin typeface="Univers" panose="020B0503020202020204" pitchFamily="34" charset="0"/>
              </a:rPr>
              <a:t> =1.0</a:t>
            </a:r>
          </a:p>
          <a:p>
            <a:r>
              <a:rPr lang="es-ES" altLang="es-ES" sz="1800" dirty="0">
                <a:solidFill>
                  <a:srgbClr val="D60093"/>
                </a:solidFill>
                <a:latin typeface="Univers" panose="020B0503020202020204" pitchFamily="34" charset="0"/>
              </a:rPr>
              <a:t>@export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radio: </a:t>
            </a:r>
            <a:r>
              <a:rPr lang="es-ES" altLang="es-ES" sz="1800" dirty="0" err="1">
                <a:solidFill>
                  <a:srgbClr val="D60093"/>
                </a:solidFill>
                <a:latin typeface="Univers" panose="020B0503020202020204" pitchFamily="34" charset="0"/>
              </a:rPr>
              <a:t>float</a:t>
            </a:r>
            <a:r>
              <a:rPr lang="es-ES" altLang="es-ES" sz="1800" dirty="0">
                <a:solidFill>
                  <a:srgbClr val="D60093"/>
                </a:solidFill>
                <a:latin typeface="Univers" panose="020B0503020202020204" pitchFamily="34" charset="0"/>
              </a:rPr>
              <a:t> =0.5</a:t>
            </a:r>
          </a:p>
          <a:p>
            <a:r>
              <a:rPr lang="es-ES" altLang="es-ES" sz="1800" dirty="0">
                <a:solidFill>
                  <a:srgbClr val="D60093"/>
                </a:solidFill>
                <a:latin typeface="Univers" panose="020B0503020202020204" pitchFamily="34" charset="0"/>
              </a:rPr>
              <a:t>@export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lados: </a:t>
            </a:r>
            <a:r>
              <a:rPr lang="es-ES" altLang="es-ES" sz="1800" dirty="0" err="1">
                <a:solidFill>
                  <a:srgbClr val="D60093"/>
                </a:solidFill>
                <a:latin typeface="Univers" panose="020B0503020202020204" pitchFamily="34" charset="0"/>
              </a:rPr>
              <a:t>int</a:t>
            </a:r>
            <a:r>
              <a:rPr lang="es-ES" altLang="es-ES" sz="1800" dirty="0">
                <a:solidFill>
                  <a:srgbClr val="D60093"/>
                </a:solidFill>
                <a:latin typeface="Univers" panose="020B0503020202020204" pitchFamily="34" charset="0"/>
              </a:rPr>
              <a:t> =10</a:t>
            </a:r>
          </a:p>
          <a:p>
            <a:r>
              <a:rPr lang="es-ES" altLang="es-ES" sz="1800" dirty="0">
                <a:solidFill>
                  <a:schemeClr val="bg2">
                    <a:lumMod val="75000"/>
                  </a:schemeClr>
                </a:solidFill>
                <a:latin typeface="Univers" panose="020B0503020202020204" pitchFamily="34" charset="0"/>
              </a:rPr>
              <a:t># variables globales al script</a:t>
            </a: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cono =MeshInstance3D.new()</a:t>
            </a: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material =StandardMaterial3D.new()</a:t>
            </a: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mesh</a:t>
            </a:r>
            <a:r>
              <a:rPr lang="es-ES" altLang="es-ES" sz="1800" dirty="0">
                <a:solidFill>
                  <a:srgbClr val="D60093"/>
                </a:solidFill>
                <a:latin typeface="Univers" panose="020B0503020202020204" pitchFamily="34" charset="0"/>
              </a:rPr>
              <a:t> = </a:t>
            </a:r>
            <a:r>
              <a:rPr lang="es-ES" altLang="es-ES" sz="1800" dirty="0" err="1">
                <a:solidFill>
                  <a:srgbClr val="D60093"/>
                </a:solidFill>
                <a:latin typeface="Univers" panose="020B0503020202020204" pitchFamily="34" charset="0"/>
              </a:rPr>
              <a:t>ArrayMesh.new</a:t>
            </a:r>
            <a:r>
              <a:rPr lang="es-ES" altLang="es-ES" sz="1800" dirty="0">
                <a:solidFill>
                  <a:srgbClr val="D60093"/>
                </a:solidFill>
                <a:latin typeface="Univers" panose="020B0503020202020204" pitchFamily="34" charset="0"/>
              </a:rPr>
              <a:t>()</a:t>
            </a:r>
          </a:p>
          <a:p>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modo = load("res://modos_malla_2.gd")</a:t>
            </a:r>
          </a:p>
          <a:p>
            <a:endParaRPr lang="es-ES" altLang="es-ES" sz="1800" dirty="0">
              <a:solidFill>
                <a:schemeClr val="bg2">
                  <a:lumMod val="75000"/>
                </a:schemeClr>
              </a:solidFill>
              <a:latin typeface="Univers" panose="020B0503020202020204" pitchFamily="34" charset="0"/>
            </a:endParaRPr>
          </a:p>
          <a:p>
            <a:r>
              <a:rPr lang="es-ES" altLang="es-ES" sz="1800" dirty="0">
                <a:solidFill>
                  <a:schemeClr val="bg2">
                    <a:lumMod val="75000"/>
                  </a:schemeClr>
                </a:solidFill>
                <a:latin typeface="Univers" panose="020B0503020202020204" pitchFamily="34" charset="0"/>
              </a:rPr>
              <a:t># matrices de vértices y caras inicialmente vacías</a:t>
            </a:r>
          </a:p>
          <a:p>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vértices = [ ] </a:t>
            </a:r>
          </a:p>
          <a:p>
            <a:r>
              <a:rPr lang="es-ES" altLang="es-ES" sz="1800" dirty="0">
                <a:solidFill>
                  <a:schemeClr val="bg2">
                    <a:lumMod val="75000"/>
                  </a:schemeClr>
                </a:solidFill>
                <a:latin typeface="Univers" panose="020B0503020202020204" pitchFamily="34" charset="0"/>
              </a:rPr>
              <a:t># caras</a:t>
            </a:r>
          </a:p>
          <a:p>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caras= [ ]</a:t>
            </a:r>
          </a:p>
          <a:p>
            <a:r>
              <a:rPr lang="es-ES" altLang="es-ES" sz="1800" dirty="0">
                <a:solidFill>
                  <a:schemeClr val="bg2">
                    <a:lumMod val="75000"/>
                  </a:schemeClr>
                </a:solidFill>
                <a:latin typeface="Univers" panose="020B0503020202020204" pitchFamily="34" charset="0"/>
              </a:rPr>
              <a:t># colores</a:t>
            </a:r>
          </a:p>
          <a:p>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colores=[ ]</a:t>
            </a: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albedo=Color(0.9,0.4,0.1, 1.0)</a:t>
            </a:r>
          </a:p>
        </p:txBody>
      </p:sp>
    </p:spTree>
    <p:extLst>
      <p:ext uri="{BB962C8B-B14F-4D97-AF65-F5344CB8AC3E}">
        <p14:creationId xmlns:p14="http://schemas.microsoft.com/office/powerpoint/2010/main" val="180623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D6D49-02AE-369C-267D-DC9A29B6F460}"/>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D3AE34FB-E8AB-C34E-7A73-1F41E46FEABC}"/>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C72A4358-9E99-011D-8B44-BD5E863A04DF}"/>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54</a:t>
            </a:fld>
            <a:endParaRPr lang="en-US" altLang="es-ES" sz="1400" dirty="0"/>
          </a:p>
        </p:txBody>
      </p:sp>
      <p:pic>
        <p:nvPicPr>
          <p:cNvPr id="11" name="Imagen 10">
            <a:extLst>
              <a:ext uri="{FF2B5EF4-FFF2-40B4-BE49-F238E27FC236}">
                <a16:creationId xmlns:a16="http://schemas.microsoft.com/office/drawing/2014/main" id="{47D37112-31C1-4001-D326-20F1892DFB2B}"/>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7EFBFC55-C290-498D-88F7-C6FF16BFA71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Rectangle 5">
            <a:extLst>
              <a:ext uri="{FF2B5EF4-FFF2-40B4-BE49-F238E27FC236}">
                <a16:creationId xmlns:a16="http://schemas.microsoft.com/office/drawing/2014/main" id="{23754EF8-3D70-9A26-4DBC-8B07F4CBE2F8}"/>
              </a:ext>
            </a:extLst>
          </p:cNvPr>
          <p:cNvSpPr>
            <a:spLocks noChangeArrowheads="1"/>
          </p:cNvSpPr>
          <p:nvPr/>
        </p:nvSpPr>
        <p:spPr bwMode="auto">
          <a:xfrm>
            <a:off x="555471" y="417259"/>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Malla creada con </a:t>
            </a:r>
            <a:r>
              <a:rPr lang="es-ES_tradnl" sz="2200" dirty="0" err="1">
                <a:solidFill>
                  <a:srgbClr val="008080"/>
                </a:solidFill>
                <a:latin typeface="Univers" panose="020B0503020202020204" pitchFamily="34" charset="0"/>
              </a:rPr>
              <a:t>ArrayMesh</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Listas de vértices y caras. Malla aislada  de la visualización. Ejemplo cono (objeto por revolución)</a:t>
            </a:r>
          </a:p>
          <a:p>
            <a:pPr marL="0" indent="0" algn="just">
              <a:spcBef>
                <a:spcPct val="0"/>
              </a:spcBef>
              <a:buNone/>
            </a:pPr>
            <a:endParaRPr lang="es-ES_tradnl" sz="2200" dirty="0">
              <a:latin typeface="Univers" panose="020B0503020202020204" pitchFamily="34" charset="0"/>
            </a:endParaRP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5" name="CuadroTexto 4">
            <a:extLst>
              <a:ext uri="{FF2B5EF4-FFF2-40B4-BE49-F238E27FC236}">
                <a16:creationId xmlns:a16="http://schemas.microsoft.com/office/drawing/2014/main" id="{EE62F054-F848-1B1F-ACD1-5E516246BB26}"/>
              </a:ext>
            </a:extLst>
          </p:cNvPr>
          <p:cNvSpPr txBox="1"/>
          <p:nvPr/>
        </p:nvSpPr>
        <p:spPr>
          <a:xfrm>
            <a:off x="980060" y="1716168"/>
            <a:ext cx="8896439" cy="5078313"/>
          </a:xfrm>
          <a:prstGeom prst="rect">
            <a:avLst/>
          </a:prstGeom>
          <a:noFill/>
          <a:ln w="15875">
            <a:noFill/>
          </a:ln>
        </p:spPr>
        <p:txBody>
          <a:bodyPr wrap="square" rtlCol="0">
            <a:spAutoFit/>
          </a:bodyPr>
          <a:lstStyle/>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 -&gt; </a:t>
            </a:r>
            <a:r>
              <a:rPr lang="es-ES" altLang="es-ES" sz="1800" dirty="0" err="1">
                <a:solidFill>
                  <a:srgbClr val="D60093"/>
                </a:solidFill>
                <a:latin typeface="Univers" panose="020B0503020202020204" pitchFamily="34" charset="0"/>
              </a:rPr>
              <a:t>void</a:t>
            </a:r>
            <a:r>
              <a:rPr lang="es-ES" altLang="es-ES" sz="1800" dirty="0">
                <a:solidFill>
                  <a:srgbClr val="D60093"/>
                </a:solidFill>
                <a:latin typeface="Univers" panose="020B0503020202020204" pitchFamily="34" charset="0"/>
              </a:rPr>
              <a:t>:   </a:t>
            </a:r>
            <a:r>
              <a:rPr lang="es-ES" altLang="es-ES" sz="1800" dirty="0">
                <a:solidFill>
                  <a:schemeClr val="bg2">
                    <a:lumMod val="75000"/>
                  </a:schemeClr>
                </a:solidFill>
                <a:latin typeface="Univers" panose="020B0503020202020204" pitchFamily="34" charset="0"/>
              </a:rPr>
              <a:t># continuación de cono.gd</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i=0</a:t>
            </a:r>
          </a:p>
          <a:p>
            <a:r>
              <a:rPr lang="es-ES" altLang="es-ES" sz="1800" dirty="0">
                <a:solidFill>
                  <a:srgbClr val="D60093"/>
                </a:solidFill>
                <a:latin typeface="Univers" panose="020B0503020202020204" pitchFamily="34" charset="0"/>
              </a:rPr>
              <a:t>        </a:t>
            </a:r>
            <a:r>
              <a:rPr lang="es-ES" altLang="es-ES" sz="1800" dirty="0">
                <a:solidFill>
                  <a:schemeClr val="bg2">
                    <a:lumMod val="75000"/>
                  </a:schemeClr>
                </a:solidFill>
                <a:latin typeface="Univers" panose="020B0503020202020204" pitchFamily="34" charset="0"/>
              </a:rPr>
              <a:t># vértices</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px</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pz</a:t>
            </a:r>
            <a:endParaRPr lang="es-ES" altLang="es-ES" sz="1800" dirty="0">
              <a:solidFill>
                <a:srgbClr val="D60093"/>
              </a:solidFill>
              <a:latin typeface="Univers" panose="020B0503020202020204" pitchFamily="34" charset="0"/>
            </a:endParaRP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while</a:t>
            </a:r>
            <a:r>
              <a:rPr lang="es-ES" altLang="es-ES" sz="1800" dirty="0">
                <a:solidFill>
                  <a:srgbClr val="D60093"/>
                </a:solidFill>
                <a:latin typeface="Univers" panose="020B0503020202020204" pitchFamily="34" charset="0"/>
              </a:rPr>
              <a:t> i&lt;lados:</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px</a:t>
            </a:r>
            <a:r>
              <a:rPr lang="es-ES" altLang="es-ES" sz="1800" dirty="0">
                <a:solidFill>
                  <a:srgbClr val="D60093"/>
                </a:solidFill>
                <a:latin typeface="Univers" panose="020B0503020202020204" pitchFamily="34" charset="0"/>
              </a:rPr>
              <a:t>=radio*cos(i*2*PI/lados)</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pz</a:t>
            </a:r>
            <a:r>
              <a:rPr lang="es-ES" altLang="es-ES" sz="1800" dirty="0">
                <a:solidFill>
                  <a:srgbClr val="D60093"/>
                </a:solidFill>
                <a:latin typeface="Univers" panose="020B0503020202020204" pitchFamily="34" charset="0"/>
              </a:rPr>
              <a:t>=-radio*sin(i*2*PI/lados)</a:t>
            </a:r>
          </a:p>
          <a:p>
            <a:r>
              <a:rPr lang="es-ES" altLang="es-ES" sz="1800"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vértices.append</a:t>
            </a:r>
            <a:r>
              <a:rPr lang="es-ES" altLang="es-ES" sz="1800" b="1" dirty="0">
                <a:solidFill>
                  <a:srgbClr val="D60093"/>
                </a:solidFill>
                <a:latin typeface="Univers" panose="020B0503020202020204" pitchFamily="34" charset="0"/>
              </a:rPr>
              <a:t>(Vector3(</a:t>
            </a:r>
            <a:r>
              <a:rPr lang="es-ES" altLang="es-ES" sz="1800" b="1" dirty="0" err="1">
                <a:solidFill>
                  <a:srgbClr val="D60093"/>
                </a:solidFill>
                <a:latin typeface="Univers" panose="020B0503020202020204" pitchFamily="34" charset="0"/>
              </a:rPr>
              <a:t>px</a:t>
            </a:r>
            <a:r>
              <a:rPr lang="es-ES" altLang="es-ES" sz="1800" b="1" dirty="0">
                <a:solidFill>
                  <a:srgbClr val="D60093"/>
                </a:solidFill>
                <a:latin typeface="Univers" panose="020B0503020202020204" pitchFamily="34" charset="0"/>
              </a:rPr>
              <a:t>, 0, </a:t>
            </a:r>
            <a:r>
              <a:rPr lang="es-ES" altLang="es-ES" sz="1800" b="1" dirty="0" err="1">
                <a:solidFill>
                  <a:srgbClr val="D60093"/>
                </a:solidFill>
                <a:latin typeface="Univers" panose="020B0503020202020204" pitchFamily="34" charset="0"/>
              </a:rPr>
              <a:t>pz</a:t>
            </a:r>
            <a:r>
              <a:rPr lang="es-ES" altLang="es-ES" sz="1800" b="1" dirty="0">
                <a:solidFill>
                  <a:srgbClr val="D60093"/>
                </a:solidFill>
                <a:latin typeface="Univers" panose="020B0503020202020204" pitchFamily="34" charset="0"/>
              </a:rPr>
              <a:t>)</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i+=1	</a:t>
            </a:r>
          </a:p>
          <a:p>
            <a:r>
              <a:rPr lang="es-ES" altLang="es-ES" sz="1800" dirty="0">
                <a:solidFill>
                  <a:srgbClr val="D60093"/>
                </a:solidFill>
                <a:latin typeface="Univers" panose="020B0503020202020204" pitchFamily="34" charset="0"/>
              </a:rPr>
              <a:t>        </a:t>
            </a:r>
            <a:r>
              <a:rPr lang="es-ES" altLang="es-ES" sz="1800" dirty="0">
                <a:solidFill>
                  <a:schemeClr val="bg2">
                    <a:lumMod val="75000"/>
                  </a:schemeClr>
                </a:solidFill>
                <a:latin typeface="Univers" panose="020B0503020202020204" pitchFamily="34" charset="0"/>
              </a:rPr>
              <a:t># caras superiores</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vértices.append</a:t>
            </a:r>
            <a:r>
              <a:rPr lang="es-ES" altLang="es-ES" sz="1800" dirty="0">
                <a:solidFill>
                  <a:srgbClr val="D60093"/>
                </a:solidFill>
                <a:latin typeface="Univers" panose="020B0503020202020204" pitchFamily="34" charset="0"/>
              </a:rPr>
              <a:t>(Vector3(0, altura, 0))</a:t>
            </a:r>
          </a:p>
          <a:p>
            <a:r>
              <a:rPr lang="es-ES" altLang="es-ES" sz="1800" dirty="0">
                <a:solidFill>
                  <a:srgbClr val="D60093"/>
                </a:solidFill>
                <a:latin typeface="Univers" panose="020B0503020202020204" pitchFamily="34" charset="0"/>
              </a:rPr>
              <a:t>        …</a:t>
            </a:r>
          </a:p>
          <a:p>
            <a:r>
              <a:rPr lang="es-ES" altLang="es-ES" sz="1800" dirty="0">
                <a:solidFill>
                  <a:srgbClr val="D60093"/>
                </a:solidFill>
                <a:latin typeface="Univers" panose="020B0503020202020204" pitchFamily="34" charset="0"/>
              </a:rPr>
              <a:t>        </a:t>
            </a:r>
            <a:r>
              <a:rPr lang="es-ES" altLang="es-ES" sz="1800" dirty="0">
                <a:solidFill>
                  <a:schemeClr val="bg2">
                    <a:lumMod val="75000"/>
                  </a:schemeClr>
                </a:solidFill>
                <a:latin typeface="Univers" panose="020B0503020202020204" pitchFamily="34" charset="0"/>
              </a:rPr>
              <a:t># caras en la base</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vértices.append</a:t>
            </a:r>
            <a:r>
              <a:rPr lang="es-ES" altLang="es-ES" sz="1800" dirty="0">
                <a:solidFill>
                  <a:srgbClr val="D60093"/>
                </a:solidFill>
                <a:latin typeface="Univers" panose="020B0503020202020204" pitchFamily="34" charset="0"/>
              </a:rPr>
              <a:t>(Vector3(0, 0, 0))</a:t>
            </a:r>
          </a:p>
          <a:p>
            <a:r>
              <a:rPr lang="es-ES" altLang="es-ES" sz="1800" dirty="0">
                <a:solidFill>
                  <a:srgbClr val="D60093"/>
                </a:solidFill>
                <a:latin typeface="Univers" panose="020B0503020202020204" pitchFamily="34" charset="0"/>
              </a:rPr>
              <a:t>        …</a:t>
            </a:r>
          </a:p>
          <a:p>
            <a:r>
              <a:rPr lang="en-US" altLang="es-ES" sz="1800" dirty="0">
                <a:solidFill>
                  <a:schemeClr val="bg2">
                    <a:lumMod val="75000"/>
                  </a:schemeClr>
                </a:solidFill>
                <a:latin typeface="Univers" panose="020B0503020202020204" pitchFamily="34" charset="0"/>
              </a:rPr>
              <a:t>        # </a:t>
            </a:r>
            <a:r>
              <a:rPr lang="en-US" altLang="es-ES" sz="1800" dirty="0" err="1">
                <a:solidFill>
                  <a:schemeClr val="bg2">
                    <a:lumMod val="75000"/>
                  </a:schemeClr>
                </a:solidFill>
                <a:latin typeface="Univers" panose="020B0503020202020204" pitchFamily="34" charset="0"/>
              </a:rPr>
              <a:t>colores</a:t>
            </a:r>
            <a:r>
              <a:rPr lang="en-US" altLang="es-ES" sz="1800" dirty="0">
                <a:solidFill>
                  <a:schemeClr val="bg2">
                    <a:lumMod val="75000"/>
                  </a:schemeClr>
                </a:solidFill>
                <a:latin typeface="Univers" panose="020B0503020202020204" pitchFamily="34" charset="0"/>
              </a:rPr>
              <a:t> </a:t>
            </a:r>
            <a:r>
              <a:rPr lang="en-US" altLang="es-ES" sz="1800" dirty="0" err="1">
                <a:solidFill>
                  <a:schemeClr val="bg2">
                    <a:lumMod val="75000"/>
                  </a:schemeClr>
                </a:solidFill>
                <a:latin typeface="Univers" panose="020B0503020202020204" pitchFamily="34" charset="0"/>
              </a:rPr>
              <a:t>aleatorios</a:t>
            </a:r>
            <a:endParaRPr lang="en-US" altLang="es-ES" sz="1800" dirty="0">
              <a:solidFill>
                <a:schemeClr val="bg2">
                  <a:lumMod val="75000"/>
                </a:schemeClr>
              </a:solidFill>
              <a:latin typeface="Univers" panose="020B0503020202020204" pitchFamily="34" charset="0"/>
            </a:endParaRPr>
          </a:p>
          <a:p>
            <a:r>
              <a:rPr lang="en-US" altLang="es-ES" sz="1800" dirty="0">
                <a:solidFill>
                  <a:srgbClr val="D60093"/>
                </a:solidFill>
                <a:latin typeface="Univers" panose="020B0503020202020204" pitchFamily="34" charset="0"/>
              </a:rPr>
              <a:t>        for j in </a:t>
            </a:r>
            <a:r>
              <a:rPr lang="en-US" altLang="es-ES" sz="1800" dirty="0" err="1">
                <a:solidFill>
                  <a:srgbClr val="D60093"/>
                </a:solidFill>
                <a:latin typeface="Univers" panose="020B0503020202020204" pitchFamily="34" charset="0"/>
              </a:rPr>
              <a:t>caras.size</a:t>
            </a:r>
            <a:r>
              <a:rPr lang="en-US" altLang="es-ES" sz="1800" dirty="0">
                <a:solidFill>
                  <a:srgbClr val="D60093"/>
                </a:solidFill>
                <a:latin typeface="Univers" panose="020B0503020202020204" pitchFamily="34" charset="0"/>
              </a:rPr>
              <a:t>():</a:t>
            </a:r>
          </a:p>
          <a:p>
            <a:r>
              <a:rPr lang="en-US" altLang="es-ES" sz="1800" dirty="0">
                <a:solidFill>
                  <a:srgbClr val="D60093"/>
                </a:solidFill>
                <a:latin typeface="Univers" panose="020B0503020202020204" pitchFamily="34" charset="0"/>
              </a:rPr>
              <a:t>             </a:t>
            </a:r>
            <a:r>
              <a:rPr lang="en-US" altLang="es-ES" sz="1800" dirty="0" err="1">
                <a:solidFill>
                  <a:srgbClr val="D60093"/>
                </a:solidFill>
                <a:latin typeface="Univers" panose="020B0503020202020204" pitchFamily="34" charset="0"/>
              </a:rPr>
              <a:t>colores.append</a:t>
            </a:r>
            <a:r>
              <a:rPr lang="en-US" altLang="es-ES" sz="1800" dirty="0">
                <a:solidFill>
                  <a:srgbClr val="D60093"/>
                </a:solidFill>
                <a:latin typeface="Univers" panose="020B0503020202020204" pitchFamily="34" charset="0"/>
              </a:rPr>
              <a:t>(Color(</a:t>
            </a:r>
            <a:r>
              <a:rPr lang="en-US" altLang="es-ES" sz="1800" dirty="0" err="1">
                <a:solidFill>
                  <a:srgbClr val="D60093"/>
                </a:solidFill>
                <a:latin typeface="Univers" panose="020B0503020202020204" pitchFamily="34" charset="0"/>
              </a:rPr>
              <a:t>randf</a:t>
            </a:r>
            <a:r>
              <a:rPr lang="en-US" altLang="es-ES" sz="1800" dirty="0">
                <a:solidFill>
                  <a:srgbClr val="D60093"/>
                </a:solidFill>
                <a:latin typeface="Univers" panose="020B0503020202020204" pitchFamily="34" charset="0"/>
              </a:rPr>
              <a:t>(), </a:t>
            </a:r>
            <a:r>
              <a:rPr lang="en-US" altLang="es-ES" sz="1800" dirty="0" err="1">
                <a:solidFill>
                  <a:srgbClr val="D60093"/>
                </a:solidFill>
                <a:latin typeface="Univers" panose="020B0503020202020204" pitchFamily="34" charset="0"/>
              </a:rPr>
              <a:t>randf</a:t>
            </a:r>
            <a:r>
              <a:rPr lang="en-US" altLang="es-ES" sz="1800" dirty="0">
                <a:solidFill>
                  <a:srgbClr val="D60093"/>
                </a:solidFill>
                <a:latin typeface="Univers" panose="020B0503020202020204" pitchFamily="34" charset="0"/>
              </a:rPr>
              <a:t>(), </a:t>
            </a:r>
            <a:r>
              <a:rPr lang="en-US" altLang="es-ES" sz="1800" dirty="0" err="1">
                <a:solidFill>
                  <a:srgbClr val="D60093"/>
                </a:solidFill>
                <a:latin typeface="Univers" panose="020B0503020202020204" pitchFamily="34" charset="0"/>
              </a:rPr>
              <a:t>randf</a:t>
            </a:r>
            <a:r>
              <a:rPr lang="en-US" altLang="es-ES" sz="1800" dirty="0">
                <a:solidFill>
                  <a:srgbClr val="D60093"/>
                </a:solidFill>
                <a:latin typeface="Univers" panose="020B0503020202020204" pitchFamily="34" charset="0"/>
              </a:rPr>
              <a:t>()))</a:t>
            </a:r>
            <a:endParaRPr lang="es-ES" altLang="es-ES" sz="1800" dirty="0">
              <a:solidFill>
                <a:srgbClr val="D60093"/>
              </a:solidFill>
              <a:latin typeface="Univers" panose="020B0503020202020204" pitchFamily="34" charset="0"/>
            </a:endParaRPr>
          </a:p>
        </p:txBody>
      </p:sp>
    </p:spTree>
    <p:extLst>
      <p:ext uri="{BB962C8B-B14F-4D97-AF65-F5344CB8AC3E}">
        <p14:creationId xmlns:p14="http://schemas.microsoft.com/office/powerpoint/2010/main" val="3632816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78AA7-FA43-D2C5-8B6D-1EC1E52CF79B}"/>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DDBA7E4B-1A3C-AEC9-467F-E4556F5BE39C}"/>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9" name="5 Marcador de número de diapositiva">
            <a:extLst>
              <a:ext uri="{FF2B5EF4-FFF2-40B4-BE49-F238E27FC236}">
                <a16:creationId xmlns:a16="http://schemas.microsoft.com/office/drawing/2014/main" id="{B7C2B011-E51A-FEB1-FDF7-AA5718BDCA0F}"/>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55</a:t>
            </a:fld>
            <a:endParaRPr lang="en-US" altLang="es-ES" sz="1400" dirty="0"/>
          </a:p>
        </p:txBody>
      </p:sp>
      <p:pic>
        <p:nvPicPr>
          <p:cNvPr id="11" name="Imagen 10">
            <a:extLst>
              <a:ext uri="{FF2B5EF4-FFF2-40B4-BE49-F238E27FC236}">
                <a16:creationId xmlns:a16="http://schemas.microsoft.com/office/drawing/2014/main" id="{21695EEA-9BAF-78C5-34BC-1E85B62A4CB3}"/>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5FEB71D9-10A1-C56F-0275-101A9A793BD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Rectangle 5">
            <a:extLst>
              <a:ext uri="{FF2B5EF4-FFF2-40B4-BE49-F238E27FC236}">
                <a16:creationId xmlns:a16="http://schemas.microsoft.com/office/drawing/2014/main" id="{F302BDFC-7C0B-9A26-5165-B9FC6BCEBBF9}"/>
              </a:ext>
            </a:extLst>
          </p:cNvPr>
          <p:cNvSpPr>
            <a:spLocks noChangeArrowheads="1"/>
          </p:cNvSpPr>
          <p:nvPr/>
        </p:nvSpPr>
        <p:spPr bwMode="auto">
          <a:xfrm>
            <a:off x="555471" y="417259"/>
            <a:ext cx="9321028" cy="23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GB" altLang="es-ES" sz="2400" b="1" dirty="0">
                <a:solidFill>
                  <a:srgbClr val="008080"/>
                </a:solidFill>
                <a:latin typeface="Univers" panose="020B0503020202020204" pitchFamily="34" charset="0"/>
              </a:rPr>
              <a:t>3.</a:t>
            </a:r>
            <a:r>
              <a:rPr lang="en-GB" altLang="es-ES" sz="2400" b="1" dirty="0">
                <a:solidFill>
                  <a:srgbClr val="003399"/>
                </a:solidFill>
                <a:latin typeface="Univers" panose="020B0503020202020204" pitchFamily="34" charset="0"/>
              </a:rPr>
              <a:t> </a:t>
            </a:r>
            <a:r>
              <a:rPr lang="es-ES_tradnl" altLang="es-ES" sz="2400" dirty="0">
                <a:latin typeface="Univers" panose="020B0503020202020204" pitchFamily="34" charset="0"/>
              </a:rPr>
              <a:t>Objetos (mallas)</a:t>
            </a:r>
          </a:p>
          <a:p>
            <a:pPr marL="0" indent="0" algn="just">
              <a:spcBef>
                <a:spcPct val="0"/>
              </a:spcBef>
              <a:buNone/>
            </a:pPr>
            <a:endParaRPr lang="es-ES_tradnl" altLang="es-ES" sz="12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Pintando ejes. </a:t>
            </a:r>
          </a:p>
          <a:p>
            <a:pPr algn="just">
              <a:spcBef>
                <a:spcPct val="0"/>
              </a:spcBef>
              <a:buNone/>
            </a:pPr>
            <a:endParaRPr lang="es-ES_tradnl" altLang="es-ES" sz="2000" dirty="0">
              <a:solidFill>
                <a:srgbClr val="008080"/>
              </a:solidFill>
              <a:latin typeface="Univers" panose="020B0503020202020204" pitchFamily="34" charset="0"/>
            </a:endParaRPr>
          </a:p>
          <a:p>
            <a:pPr algn="just">
              <a:spcBef>
                <a:spcPct val="0"/>
              </a:spcBef>
              <a:buFont typeface="CommonBullets"/>
              <a:buChar char="!"/>
            </a:pPr>
            <a:endParaRPr lang="es-ES_tradnl" altLang="es-ES" sz="2000" dirty="0">
              <a:solidFill>
                <a:srgbClr val="008080"/>
              </a:solidFill>
              <a:latin typeface="Univers" panose="020B0503020202020204" pitchFamily="34" charset="0"/>
            </a:endParaRPr>
          </a:p>
          <a:p>
            <a:pPr marL="0" indent="0" algn="just">
              <a:spcBef>
                <a:spcPct val="0"/>
              </a:spcBef>
              <a:buNone/>
            </a:pPr>
            <a:r>
              <a:rPr lang="es-ES_tradnl" altLang="es-ES" sz="2200" dirty="0">
                <a:latin typeface="Univers" panose="020B0503020202020204" pitchFamily="34" charset="0"/>
              </a:rPr>
              <a:t> </a:t>
            </a:r>
          </a:p>
          <a:p>
            <a:pPr marL="0" indent="0" algn="just">
              <a:spcBef>
                <a:spcPct val="0"/>
              </a:spcBef>
              <a:buNone/>
            </a:pPr>
            <a:r>
              <a:rPr lang="es-ES_tradnl" altLang="es-ES" sz="1800" dirty="0">
                <a:latin typeface="Univers" panose="020B0503020202020204" pitchFamily="34" charset="0"/>
              </a:rPr>
              <a:t> </a:t>
            </a:r>
            <a:endParaRPr lang="es-ES_tradnl" altLang="es-ES" sz="1800" dirty="0">
              <a:solidFill>
                <a:srgbClr val="D60093"/>
              </a:solidFill>
              <a:latin typeface="Univers" panose="020B0503020202020204" pitchFamily="34" charset="0"/>
            </a:endParaRPr>
          </a:p>
          <a:p>
            <a:pPr algn="just">
              <a:spcBef>
                <a:spcPct val="0"/>
              </a:spcBef>
              <a:buFont typeface="CommonBullets"/>
              <a:buChar char="!"/>
            </a:pPr>
            <a:endParaRPr lang="es-ES_tradnl" altLang="es-ES" sz="2000" dirty="0">
              <a:latin typeface="Univers" panose="020B0503020202020204" pitchFamily="34" charset="0"/>
            </a:endParaRPr>
          </a:p>
        </p:txBody>
      </p:sp>
      <p:sp>
        <p:nvSpPr>
          <p:cNvPr id="5" name="CuadroTexto 4">
            <a:extLst>
              <a:ext uri="{FF2B5EF4-FFF2-40B4-BE49-F238E27FC236}">
                <a16:creationId xmlns:a16="http://schemas.microsoft.com/office/drawing/2014/main" id="{2D983467-75C8-B58B-BF2D-B90E367917C1}"/>
              </a:ext>
            </a:extLst>
          </p:cNvPr>
          <p:cNvSpPr txBox="1"/>
          <p:nvPr/>
        </p:nvSpPr>
        <p:spPr>
          <a:xfrm>
            <a:off x="555471" y="1381871"/>
            <a:ext cx="6228787" cy="5663089"/>
          </a:xfrm>
          <a:prstGeom prst="rect">
            <a:avLst/>
          </a:prstGeom>
          <a:noFill/>
          <a:ln w="15875">
            <a:noFill/>
          </a:ln>
        </p:spPr>
        <p:txBody>
          <a:bodyPr wrap="square" rtlCol="0">
            <a:spAutoFit/>
          </a:bodyPr>
          <a:lstStyle/>
          <a:p>
            <a:r>
              <a:rPr lang="es-ES" altLang="es-ES" sz="1600" dirty="0" err="1">
                <a:solidFill>
                  <a:srgbClr val="D60093"/>
                </a:solidFill>
                <a:latin typeface="Univers" panose="020B0503020202020204" pitchFamily="34" charset="0"/>
              </a:rPr>
              <a:t>extends</a:t>
            </a:r>
            <a:r>
              <a:rPr lang="es-ES" altLang="es-ES" sz="1600" dirty="0">
                <a:solidFill>
                  <a:srgbClr val="D60093"/>
                </a:solidFill>
                <a:latin typeface="Univers" panose="020B0503020202020204" pitchFamily="34" charset="0"/>
              </a:rPr>
              <a:t> Node3D</a:t>
            </a:r>
          </a:p>
          <a:p>
            <a:r>
              <a:rPr lang="es-ES" altLang="es-ES" sz="1600" dirty="0">
                <a:solidFill>
                  <a:srgbClr val="D60093"/>
                </a:solidFill>
                <a:latin typeface="Univers" panose="020B0503020202020204" pitchFamily="34" charset="0"/>
              </a:rPr>
              <a:t>@export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tam</a:t>
            </a:r>
            <a:r>
              <a:rPr lang="es-ES" altLang="es-ES" sz="1600" dirty="0">
                <a:solidFill>
                  <a:srgbClr val="D60093"/>
                </a:solidFill>
                <a:latin typeface="Univers" panose="020B0503020202020204" pitchFamily="34" charset="0"/>
              </a:rPr>
              <a:t>:=10</a:t>
            </a:r>
          </a:p>
          <a:p>
            <a:endParaRPr lang="es-ES" altLang="es-ES" sz="800" dirty="0">
              <a:solidFill>
                <a:srgbClr val="D60093"/>
              </a:solidFill>
              <a:latin typeface="Univers" panose="020B0503020202020204" pitchFamily="34" charset="0"/>
            </a:endParaRPr>
          </a:p>
          <a:p>
            <a:r>
              <a:rPr lang="es-ES" altLang="es-ES" sz="1600" dirty="0" err="1">
                <a:solidFill>
                  <a:srgbClr val="D60093"/>
                </a:solidFill>
                <a:latin typeface="Univers" panose="020B0503020202020204" pitchFamily="34" charset="0"/>
              </a:rPr>
              <a:t>func</a:t>
            </a:r>
            <a:r>
              <a:rPr lang="es-ES" altLang="es-ES" sz="1600" dirty="0">
                <a:solidFill>
                  <a:srgbClr val="D60093"/>
                </a:solidFill>
                <a:latin typeface="Univers" panose="020B0503020202020204" pitchFamily="34" charset="0"/>
              </a:rPr>
              <a:t> _</a:t>
            </a:r>
            <a:r>
              <a:rPr lang="es-ES" altLang="es-ES" sz="1600" dirty="0" err="1">
                <a:solidFill>
                  <a:srgbClr val="D60093"/>
                </a:solidFill>
                <a:latin typeface="Univers" panose="020B0503020202020204" pitchFamily="34" charset="0"/>
              </a:rPr>
              <a:t>ready</a:t>
            </a:r>
            <a:r>
              <a:rPr lang="es-ES" altLang="es-ES" sz="1600" dirty="0">
                <a:solidFill>
                  <a:srgbClr val="D60093"/>
                </a:solidFill>
                <a:latin typeface="Univers" panose="020B0503020202020204" pitchFamily="34" charset="0"/>
              </a:rPr>
              <a:t>() -&gt; </a:t>
            </a:r>
            <a:r>
              <a:rPr lang="es-ES" altLang="es-ES" sz="1600" dirty="0" err="1">
                <a:solidFill>
                  <a:srgbClr val="D60093"/>
                </a:solidFill>
                <a:latin typeface="Univers" panose="020B0503020202020204" pitchFamily="34" charset="0"/>
              </a:rPr>
              <a:t>void</a:t>
            </a:r>
            <a:r>
              <a:rPr lang="es-ES" altLang="es-ES" sz="1600" dirty="0">
                <a:solidFill>
                  <a:srgbClr val="D60093"/>
                </a:solidFill>
                <a:latin typeface="Univers" panose="020B0503020202020204" pitchFamily="34" charset="0"/>
              </a:rPr>
              <a:t>:  </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ejes =MeshInstance3D.new()</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material =StandardMaterial3D.new()</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a:t>
            </a:r>
            <a:r>
              <a:rPr lang="es-ES" altLang="es-ES" sz="1600" dirty="0">
                <a:solidFill>
                  <a:srgbClr val="D60093"/>
                </a:solidFill>
                <a:latin typeface="Univers" panose="020B0503020202020204" pitchFamily="34" charset="0"/>
              </a:rPr>
              <a:t> = </a:t>
            </a:r>
            <a:r>
              <a:rPr lang="es-ES" altLang="es-ES" sz="1600" dirty="0" err="1">
                <a:solidFill>
                  <a:srgbClr val="D60093"/>
                </a:solidFill>
                <a:latin typeface="Univers" panose="020B0503020202020204" pitchFamily="34" charset="0"/>
              </a:rPr>
              <a:t>SurfaceTool.new</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material.vertex_color_use_as_albedo</a:t>
            </a:r>
            <a:r>
              <a:rPr lang="es-ES" altLang="es-ES" sz="1600" dirty="0">
                <a:solidFill>
                  <a:srgbClr val="D60093"/>
                </a:solidFill>
                <a:latin typeface="Univers" panose="020B0503020202020204" pitchFamily="34" charset="0"/>
              </a:rPr>
              <a:t> = true</a:t>
            </a:r>
          </a:p>
          <a:p>
            <a:r>
              <a:rPr lang="es-ES" altLang="es-ES" sz="800" dirty="0">
                <a:solidFill>
                  <a:srgbClr val="D60093"/>
                </a:solidFill>
                <a:latin typeface="Univers" panose="020B0503020202020204" pitchFamily="34" charset="0"/>
              </a:rPr>
              <a:t>        </a:t>
            </a: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st.begin</a:t>
            </a:r>
            <a:r>
              <a:rPr lang="es-ES" altLang="es-ES" sz="1600" b="1" dirty="0">
                <a:solidFill>
                  <a:srgbClr val="D60093"/>
                </a:solidFill>
                <a:latin typeface="Univers" panose="020B0503020202020204" pitchFamily="34" charset="0"/>
              </a:rPr>
              <a:t>(</a:t>
            </a:r>
            <a:r>
              <a:rPr lang="es-ES" altLang="es-ES" sz="1600" b="1" dirty="0" err="1">
                <a:solidFill>
                  <a:srgbClr val="D60093"/>
                </a:solidFill>
                <a:latin typeface="Univers" panose="020B0503020202020204" pitchFamily="34" charset="0"/>
              </a:rPr>
              <a:t>Mesh.PRIMITIVE_LINES</a:t>
            </a:r>
            <a:r>
              <a:rPr lang="es-ES" altLang="es-ES" sz="1600" b="1" dirty="0">
                <a:solidFill>
                  <a:srgbClr val="D60093"/>
                </a:solidFill>
                <a:latin typeface="Univers" panose="020B0503020202020204" pitchFamily="34" charset="0"/>
              </a:rPr>
              <a:t>) </a:t>
            </a:r>
            <a:r>
              <a:rPr lang="es-ES" altLang="es-ES" sz="1600" dirty="0">
                <a:solidFill>
                  <a:srgbClr val="D60093"/>
                </a:solidFill>
                <a:latin typeface="Univers" panose="020B0503020202020204" pitchFamily="34" charset="0"/>
              </a:rPr>
              <a:t>   </a:t>
            </a:r>
            <a:r>
              <a:rPr lang="es-ES" altLang="es-ES" sz="1600" dirty="0">
                <a:solidFill>
                  <a:srgbClr val="5F5F5F"/>
                </a:solidFill>
                <a:latin typeface="Univers" panose="020B0503020202020204" pitchFamily="34" charset="0"/>
              </a:rPr>
              <a:t># se pintan líneas</a:t>
            </a:r>
            <a:r>
              <a:rPr lang="es-ES" altLang="es-ES" sz="1600" dirty="0">
                <a:solidFill>
                  <a:srgbClr val="D60093"/>
                </a:solidFill>
                <a:latin typeface="Univers" panose="020B0503020202020204" pitchFamily="34" charset="0"/>
              </a:rPr>
              <a:t>     </a:t>
            </a:r>
          </a:p>
          <a:p>
            <a:r>
              <a:rPr lang="es-ES" altLang="es-ES" sz="1600"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st.set_color</a:t>
            </a:r>
            <a:r>
              <a:rPr lang="es-ES" altLang="es-ES" sz="1600" b="1" dirty="0">
                <a:solidFill>
                  <a:srgbClr val="D60093"/>
                </a:solidFill>
                <a:latin typeface="Univers" panose="020B0503020202020204" pitchFamily="34" charset="0"/>
              </a:rPr>
              <a:t>(Color(1.0, 0.0, 0.0, 1.0)) </a:t>
            </a:r>
            <a:r>
              <a:rPr lang="es-ES" altLang="es-ES" sz="1600" dirty="0">
                <a:solidFill>
                  <a:srgbClr val="5F5F5F"/>
                </a:solidFill>
                <a:latin typeface="Univers" panose="020B0503020202020204" pitchFamily="34" charset="0"/>
              </a:rPr>
              <a:t># eje X</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st.add_vertex</a:t>
            </a:r>
            <a:r>
              <a:rPr lang="es-ES" altLang="es-ES" sz="1600" dirty="0">
                <a:solidFill>
                  <a:srgbClr val="D60093"/>
                </a:solidFill>
                <a:latin typeface="Univers" panose="020B0503020202020204" pitchFamily="34" charset="0"/>
              </a:rPr>
              <a:t>(Vector3(</a:t>
            </a:r>
            <a:r>
              <a:rPr lang="es-ES" altLang="es-ES" sz="1600" dirty="0" err="1">
                <a:solidFill>
                  <a:srgbClr val="D60093"/>
                </a:solidFill>
                <a:latin typeface="Univers" panose="020B0503020202020204" pitchFamily="34" charset="0"/>
              </a:rPr>
              <a:t>tam</a:t>
            </a:r>
            <a:r>
              <a:rPr lang="es-ES" altLang="es-ES" sz="1600" dirty="0">
                <a:solidFill>
                  <a:srgbClr val="D60093"/>
                </a:solidFill>
                <a:latin typeface="Univers" panose="020B0503020202020204" pitchFamily="34" charset="0"/>
              </a:rPr>
              <a:t>, 0, 0))</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st.add_vertex</a:t>
            </a:r>
            <a:r>
              <a:rPr lang="es-ES" altLang="es-ES" sz="1600" dirty="0">
                <a:solidFill>
                  <a:srgbClr val="D60093"/>
                </a:solidFill>
                <a:latin typeface="Univers" panose="020B0503020202020204" pitchFamily="34" charset="0"/>
              </a:rPr>
              <a:t>(Vector3(-</a:t>
            </a:r>
            <a:r>
              <a:rPr lang="es-ES" altLang="es-ES" sz="1600" dirty="0" err="1">
                <a:solidFill>
                  <a:srgbClr val="D60093"/>
                </a:solidFill>
                <a:latin typeface="Univers" panose="020B0503020202020204" pitchFamily="34" charset="0"/>
              </a:rPr>
              <a:t>tam</a:t>
            </a:r>
            <a:r>
              <a:rPr lang="es-ES" altLang="es-ES" sz="1600" dirty="0">
                <a:solidFill>
                  <a:srgbClr val="D60093"/>
                </a:solidFill>
                <a:latin typeface="Univers" panose="020B0503020202020204" pitchFamily="34" charset="0"/>
              </a:rPr>
              <a:t>, 0, 0))</a:t>
            </a:r>
          </a:p>
          <a:p>
            <a:r>
              <a:rPr lang="es-ES" altLang="es-ES" sz="1600"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st.set_color</a:t>
            </a:r>
            <a:r>
              <a:rPr lang="es-ES" altLang="es-ES" sz="1600" b="1" dirty="0">
                <a:solidFill>
                  <a:srgbClr val="D60093"/>
                </a:solidFill>
                <a:latin typeface="Univers" panose="020B0503020202020204" pitchFamily="34" charset="0"/>
              </a:rPr>
              <a:t>(Color(0.0, 1.0, 0.0, 1.0))  </a:t>
            </a:r>
            <a:r>
              <a:rPr lang="es-ES" altLang="es-ES" sz="1600" dirty="0">
                <a:solidFill>
                  <a:srgbClr val="5F5F5F"/>
                </a:solidFill>
                <a:latin typeface="Univers" panose="020B0503020202020204" pitchFamily="34" charset="0"/>
              </a:rPr>
              <a:t># eje Y</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st.add_vertex</a:t>
            </a:r>
            <a:r>
              <a:rPr lang="es-ES" altLang="es-ES" sz="1600" dirty="0">
                <a:solidFill>
                  <a:srgbClr val="D60093"/>
                </a:solidFill>
                <a:latin typeface="Univers" panose="020B0503020202020204" pitchFamily="34" charset="0"/>
              </a:rPr>
              <a:t>(Vector3(0, </a:t>
            </a:r>
            <a:r>
              <a:rPr lang="es-ES" altLang="es-ES" sz="1600" dirty="0" err="1">
                <a:solidFill>
                  <a:srgbClr val="D60093"/>
                </a:solidFill>
                <a:latin typeface="Univers" panose="020B0503020202020204" pitchFamily="34" charset="0"/>
              </a:rPr>
              <a:t>tam</a:t>
            </a:r>
            <a:r>
              <a:rPr lang="es-ES" altLang="es-ES" sz="1600" dirty="0">
                <a:solidFill>
                  <a:srgbClr val="D60093"/>
                </a:solidFill>
                <a:latin typeface="Univers" panose="020B0503020202020204" pitchFamily="34" charset="0"/>
              </a:rPr>
              <a:t>, 0))</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st.add_vertex</a:t>
            </a:r>
            <a:r>
              <a:rPr lang="es-ES" altLang="es-ES" sz="1600" dirty="0">
                <a:solidFill>
                  <a:srgbClr val="D60093"/>
                </a:solidFill>
                <a:latin typeface="Univers" panose="020B0503020202020204" pitchFamily="34" charset="0"/>
              </a:rPr>
              <a:t>(Vector3(0, -</a:t>
            </a:r>
            <a:r>
              <a:rPr lang="es-ES" altLang="es-ES" sz="1600" dirty="0" err="1">
                <a:solidFill>
                  <a:srgbClr val="D60093"/>
                </a:solidFill>
                <a:latin typeface="Univers" panose="020B0503020202020204" pitchFamily="34" charset="0"/>
              </a:rPr>
              <a:t>tam</a:t>
            </a:r>
            <a:r>
              <a:rPr lang="es-ES" altLang="es-ES" sz="1600" dirty="0">
                <a:solidFill>
                  <a:srgbClr val="D60093"/>
                </a:solidFill>
                <a:latin typeface="Univers" panose="020B0503020202020204" pitchFamily="34" charset="0"/>
              </a:rPr>
              <a:t>, 0))</a:t>
            </a:r>
          </a:p>
          <a:p>
            <a:r>
              <a:rPr lang="es-ES" altLang="es-ES" sz="1600" b="1" dirty="0">
                <a:solidFill>
                  <a:srgbClr val="D60093"/>
                </a:solidFill>
                <a:latin typeface="Univers" panose="020B0503020202020204" pitchFamily="34" charset="0"/>
              </a:rPr>
              <a:t>        </a:t>
            </a:r>
            <a:r>
              <a:rPr lang="es-ES" altLang="es-ES" sz="1600" b="1" dirty="0" err="1">
                <a:solidFill>
                  <a:srgbClr val="D60093"/>
                </a:solidFill>
                <a:latin typeface="Univers" panose="020B0503020202020204" pitchFamily="34" charset="0"/>
              </a:rPr>
              <a:t>st.set_color</a:t>
            </a:r>
            <a:r>
              <a:rPr lang="es-ES" altLang="es-ES" sz="1600" b="1" dirty="0">
                <a:solidFill>
                  <a:srgbClr val="D60093"/>
                </a:solidFill>
                <a:latin typeface="Univers" panose="020B0503020202020204" pitchFamily="34" charset="0"/>
              </a:rPr>
              <a:t>(Color(0.0, 0.0, 1.0, 1.0))  </a:t>
            </a:r>
            <a:r>
              <a:rPr lang="es-ES" altLang="es-ES" sz="1600" dirty="0">
                <a:solidFill>
                  <a:srgbClr val="5F5F5F"/>
                </a:solidFill>
                <a:latin typeface="Univers" panose="020B0503020202020204" pitchFamily="34" charset="0"/>
              </a:rPr>
              <a:t># eje Z</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st.add_vertex</a:t>
            </a:r>
            <a:r>
              <a:rPr lang="es-ES" altLang="es-ES" sz="1600" dirty="0">
                <a:solidFill>
                  <a:srgbClr val="D60093"/>
                </a:solidFill>
                <a:latin typeface="Univers" panose="020B0503020202020204" pitchFamily="34" charset="0"/>
              </a:rPr>
              <a:t>(Vector3(0,0,tam))</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st.add_vertex</a:t>
            </a:r>
            <a:r>
              <a:rPr lang="es-ES" altLang="es-ES" sz="1600" dirty="0">
                <a:solidFill>
                  <a:srgbClr val="D60093"/>
                </a:solidFill>
                <a:latin typeface="Univers" panose="020B0503020202020204" pitchFamily="34" charset="0"/>
              </a:rPr>
              <a:t>(Vector3(0,0,-tam))</a:t>
            </a:r>
          </a:p>
          <a:p>
            <a:r>
              <a:rPr lang="es-ES" altLang="es-ES" sz="800" dirty="0">
                <a:solidFill>
                  <a:srgbClr val="D60093"/>
                </a:solidFill>
                <a:latin typeface="Univers" panose="020B0503020202020204" pitchFamily="34" charset="0"/>
              </a:rPr>
              <a:t>	</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ejes.mesh</a:t>
            </a:r>
            <a:r>
              <a:rPr lang="es-ES" altLang="es-ES" sz="1600" dirty="0">
                <a:solidFill>
                  <a:srgbClr val="D60093"/>
                </a:solidFill>
                <a:latin typeface="Univers" panose="020B0503020202020204" pitchFamily="34" charset="0"/>
              </a:rPr>
              <a:t> = </a:t>
            </a:r>
            <a:r>
              <a:rPr lang="es-ES" altLang="es-ES" sz="1600" dirty="0" err="1">
                <a:solidFill>
                  <a:srgbClr val="D60093"/>
                </a:solidFill>
                <a:latin typeface="Univers" panose="020B0503020202020204" pitchFamily="34" charset="0"/>
              </a:rPr>
              <a:t>st.commit</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ejes.material_override</a:t>
            </a:r>
            <a:r>
              <a:rPr lang="es-ES" altLang="es-ES" sz="1600" dirty="0">
                <a:solidFill>
                  <a:srgbClr val="D60093"/>
                </a:solidFill>
                <a:latin typeface="Univers" panose="020B0503020202020204" pitchFamily="34" charset="0"/>
              </a:rPr>
              <a:t>=material</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add_child</a:t>
            </a:r>
            <a:r>
              <a:rPr lang="es-ES" altLang="es-ES" sz="1600" dirty="0">
                <a:solidFill>
                  <a:srgbClr val="D60093"/>
                </a:solidFill>
                <a:latin typeface="Univers" panose="020B0503020202020204" pitchFamily="34" charset="0"/>
              </a:rPr>
              <a:t>(ejes)</a:t>
            </a:r>
          </a:p>
          <a:p>
            <a:endParaRPr lang="es-ES" altLang="es-ES" sz="1800" dirty="0">
              <a:solidFill>
                <a:srgbClr val="D60093"/>
              </a:solidFill>
              <a:latin typeface="Univers" panose="020B0503020202020204" pitchFamily="34" charset="0"/>
            </a:endParaRPr>
          </a:p>
        </p:txBody>
      </p:sp>
      <p:pic>
        <p:nvPicPr>
          <p:cNvPr id="7" name="Imagen 6">
            <a:extLst>
              <a:ext uri="{FF2B5EF4-FFF2-40B4-BE49-F238E27FC236}">
                <a16:creationId xmlns:a16="http://schemas.microsoft.com/office/drawing/2014/main" id="{81F1A5C9-A075-C397-DBA4-E8171E49D756}"/>
              </a:ext>
            </a:extLst>
          </p:cNvPr>
          <p:cNvPicPr>
            <a:picLocks noChangeAspect="1"/>
          </p:cNvPicPr>
          <p:nvPr/>
        </p:nvPicPr>
        <p:blipFill>
          <a:blip r:embed="rId3"/>
          <a:stretch>
            <a:fillRect/>
          </a:stretch>
        </p:blipFill>
        <p:spPr>
          <a:xfrm>
            <a:off x="6784258" y="2135978"/>
            <a:ext cx="2987299" cy="3215919"/>
          </a:xfrm>
          <a:prstGeom prst="rect">
            <a:avLst/>
          </a:prstGeom>
          <a:ln w="12700">
            <a:solidFill>
              <a:schemeClr val="tx1"/>
            </a:solidFill>
          </a:ln>
          <a:effectLst>
            <a:softEdge rad="0"/>
          </a:effectLst>
        </p:spPr>
      </p:pic>
    </p:spTree>
    <p:extLst>
      <p:ext uri="{BB962C8B-B14F-4D97-AF65-F5344CB8AC3E}">
        <p14:creationId xmlns:p14="http://schemas.microsoft.com/office/powerpoint/2010/main" val="4284641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5">
            <a:extLst>
              <a:ext uri="{FF2B5EF4-FFF2-40B4-BE49-F238E27FC236}">
                <a16:creationId xmlns:a16="http://schemas.microsoft.com/office/drawing/2014/main" id="{BBD561D9-8AE3-753D-DD72-5887059897F5}"/>
              </a:ext>
            </a:extLst>
          </p:cNvPr>
          <p:cNvSpPr>
            <a:spLocks noChangeArrowheads="1"/>
          </p:cNvSpPr>
          <p:nvPr/>
        </p:nvSpPr>
        <p:spPr bwMode="auto">
          <a:xfrm>
            <a:off x="546100" y="468827"/>
            <a:ext cx="90646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r>
              <a:rPr lang="es-ES_tradnl" altLang="es-ES" sz="2000" dirty="0">
                <a:latin typeface="Univers" panose="020B0503020202020204" pitchFamily="34" charset="0"/>
              </a:rPr>
              <a:t>En Godot las matrices de transformación en 3D son </a:t>
            </a:r>
            <a:r>
              <a:rPr lang="es-ES_tradnl" altLang="es-ES" sz="2000" dirty="0">
                <a:solidFill>
                  <a:srgbClr val="D60093"/>
                </a:solidFill>
                <a:latin typeface="Univers" panose="020B0503020202020204" pitchFamily="34" charset="0"/>
              </a:rPr>
              <a:t>4x4</a:t>
            </a:r>
            <a:r>
              <a:rPr lang="es-ES_tradnl" altLang="es-ES" sz="2000" dirty="0">
                <a:latin typeface="Univers" panose="020B0503020202020204" pitchFamily="34" charset="0"/>
              </a:rPr>
              <a:t> y multiplican por la izquierda a los vértices. </a:t>
            </a: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r>
              <a:rPr lang="es-ES_tradnl" altLang="es-ES" sz="2000" dirty="0">
                <a:latin typeface="Univers" panose="020B0503020202020204" pitchFamily="34" charset="0"/>
              </a:rPr>
              <a:t>Ejemplo con una matriz de traslación </a:t>
            </a: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48A66AC1-5209-CC97-A32C-9F84395C5F0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01721D02-44BC-8758-D834-DF379B61BB37}"/>
                  </a:ext>
                </a:extLst>
              </p:cNvPr>
              <p:cNvSpPr txBox="1"/>
              <p:nvPr/>
            </p:nvSpPr>
            <p:spPr>
              <a:xfrm>
                <a:off x="1843228" y="2166104"/>
                <a:ext cx="2558144" cy="1609480"/>
              </a:xfrm>
              <a:prstGeom prst="rect">
                <a:avLst/>
              </a:prstGeom>
              <a:noFill/>
            </p:spPr>
            <p:txBody>
              <a:bodyPr wrap="square" lIns="0" tIns="0" rIns="0" bIns="0" rtlCol="0">
                <a:spAutoFit/>
              </a:bodyPr>
              <a:lstStyle/>
              <a:p>
                <a:pPr algn="ctr"/>
                <a14:m>
                  <m:oMath xmlns:m="http://schemas.openxmlformats.org/officeDocument/2006/math">
                    <m:d>
                      <m:dPr>
                        <m:ctrlPr>
                          <a:rPr lang="es-ES" sz="2800" i="1" smtClean="0">
                            <a:latin typeface="Cambria Math" panose="02040503050406030204" pitchFamily="18" charset="0"/>
                          </a:rPr>
                        </m:ctrlPr>
                      </m:dPr>
                      <m:e>
                        <m:m>
                          <m:mPr>
                            <m:mcs>
                              <m:mc>
                                <m:mcPr>
                                  <m:count m:val="2"/>
                                  <m:mcJc m:val="center"/>
                                </m:mcPr>
                              </m:mc>
                            </m:mcs>
                            <m:ctrlPr>
                              <a:rPr lang="es-ES" sz="2800" i="1" smtClean="0">
                                <a:solidFill>
                                  <a:srgbClr val="0070C0"/>
                                </a:solidFill>
                                <a:latin typeface="Cambria Math" panose="02040503050406030204" pitchFamily="18" charset="0"/>
                              </a:rPr>
                            </m:ctrlPr>
                          </m:mPr>
                          <m:mr>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00</m:t>
                                        </m:r>
                                      </m:sub>
                                    </m:sSub>
                                  </m:e>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i="1">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1</m:t>
                                        </m:r>
                                      </m:sub>
                                    </m:sSub>
                                  </m:e>
                                </m:m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10</m:t>
                                        </m:r>
                                      </m:sub>
                                    </m:sSub>
                                  </m:e>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i="1">
                                            <a:solidFill>
                                              <a:srgbClr val="0070C0"/>
                                            </a:solidFill>
                                            <a:latin typeface="Cambria Math" panose="02040503050406030204" pitchFamily="18" charset="0"/>
                                          </a:rPr>
                                          <m:t>1</m:t>
                                        </m:r>
                                        <m:r>
                                          <a:rPr lang="es-ES" sz="2800" b="0" i="1" smtClean="0">
                                            <a:solidFill>
                                              <a:srgbClr val="0070C0"/>
                                            </a:solidFill>
                                            <a:latin typeface="Cambria Math" panose="02040503050406030204" pitchFamily="18" charset="0"/>
                                          </a:rPr>
                                          <m:t>1</m:t>
                                        </m:r>
                                      </m:sub>
                                    </m:sSub>
                                  </m:e>
                                </m:mr>
                              </m:m>
                            </m:e>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02</m:t>
                                        </m:r>
                                      </m:sub>
                                    </m:sSub>
                                  </m:e>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i="1">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3</m:t>
                                        </m:r>
                                      </m:sub>
                                    </m:sSub>
                                  </m:e>
                                </m:mr>
                                <m:mr>
                                  <m:e>
                                    <m:sSub>
                                      <m:sSubPr>
                                        <m:ctrlPr>
                                          <a:rPr lang="es-ES" sz="2800" i="1" smtClean="0">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i="1">
                                            <a:solidFill>
                                              <a:srgbClr val="0070C0"/>
                                            </a:solidFill>
                                            <a:latin typeface="Cambria Math" panose="02040503050406030204" pitchFamily="18" charset="0"/>
                                          </a:rPr>
                                          <m:t>1</m:t>
                                        </m:r>
                                        <m:r>
                                          <a:rPr lang="es-ES" sz="2800" b="0" i="1" smtClean="0">
                                            <a:solidFill>
                                              <a:srgbClr val="0070C0"/>
                                            </a:solidFill>
                                            <a:latin typeface="Cambria Math" panose="02040503050406030204" pitchFamily="18" charset="0"/>
                                          </a:rPr>
                                          <m:t>2</m:t>
                                        </m:r>
                                      </m:sub>
                                    </m:sSub>
                                  </m:e>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i="1">
                                            <a:solidFill>
                                              <a:srgbClr val="0070C0"/>
                                            </a:solidFill>
                                            <a:latin typeface="Cambria Math" panose="02040503050406030204" pitchFamily="18" charset="0"/>
                                          </a:rPr>
                                          <m:t>1</m:t>
                                        </m:r>
                                        <m:r>
                                          <a:rPr lang="es-ES" sz="2800" b="0" i="1" smtClean="0">
                                            <a:solidFill>
                                              <a:srgbClr val="0070C0"/>
                                            </a:solidFill>
                                            <a:latin typeface="Cambria Math" panose="02040503050406030204" pitchFamily="18" charset="0"/>
                                          </a:rPr>
                                          <m:t>3</m:t>
                                        </m:r>
                                      </m:sub>
                                    </m:sSub>
                                  </m:e>
                                </m:mr>
                              </m:m>
                            </m:e>
                          </m:mr>
                          <m:mr>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20</m:t>
                                        </m:r>
                                      </m:sub>
                                    </m:sSub>
                                  </m:e>
                                  <m:e>
                                    <m:sSub>
                                      <m:sSubPr>
                                        <m:ctrlPr>
                                          <a:rPr lang="es-ES" sz="2800" i="1" smtClean="0">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21</m:t>
                                        </m:r>
                                      </m:sub>
                                    </m:sSub>
                                  </m:e>
                                </m:m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30</m:t>
                                        </m:r>
                                      </m:sub>
                                    </m:sSub>
                                  </m:e>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31</m:t>
                                        </m:r>
                                      </m:sub>
                                    </m:sSub>
                                  </m:e>
                                </m:mr>
                              </m:m>
                            </m:e>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22</m:t>
                                        </m:r>
                                      </m:sub>
                                    </m:sSub>
                                  </m:e>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23</m:t>
                                        </m:r>
                                      </m:sub>
                                    </m:sSub>
                                  </m:e>
                                </m:m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32</m:t>
                                        </m:r>
                                      </m:sub>
                                    </m:sSub>
                                  </m:e>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𝑚</m:t>
                                        </m:r>
                                      </m:e>
                                      <m:sub>
                                        <m:r>
                                          <a:rPr lang="es-ES" sz="2800" b="0" i="1" smtClean="0">
                                            <a:solidFill>
                                              <a:srgbClr val="0070C0"/>
                                            </a:solidFill>
                                            <a:latin typeface="Cambria Math" panose="02040503050406030204" pitchFamily="18" charset="0"/>
                                          </a:rPr>
                                          <m:t>33</m:t>
                                        </m:r>
                                      </m:sub>
                                    </m:sSub>
                                  </m:e>
                                </m:mr>
                              </m:m>
                            </m:e>
                          </m:mr>
                        </m:m>
                      </m:e>
                    </m:d>
                  </m:oMath>
                </a14:m>
                <a:r>
                  <a:rPr lang="es-ES" sz="2800" dirty="0"/>
                  <a:t>  </a:t>
                </a:r>
              </a:p>
            </p:txBody>
          </p:sp>
        </mc:Choice>
        <mc:Fallback xmlns="">
          <p:sp>
            <p:nvSpPr>
              <p:cNvPr id="12" name="CuadroTexto 11">
                <a:extLst>
                  <a:ext uri="{FF2B5EF4-FFF2-40B4-BE49-F238E27FC236}">
                    <a16:creationId xmlns:a16="http://schemas.microsoft.com/office/drawing/2014/main" id="{01721D02-44BC-8758-D834-DF379B61BB37}"/>
                  </a:ext>
                </a:extLst>
              </p:cNvPr>
              <p:cNvSpPr txBox="1">
                <a:spLocks noRot="1" noChangeAspect="1" noMove="1" noResize="1" noEditPoints="1" noAdjustHandles="1" noChangeArrowheads="1" noChangeShapeType="1" noTextEdit="1"/>
              </p:cNvSpPr>
              <p:nvPr/>
            </p:nvSpPr>
            <p:spPr>
              <a:xfrm>
                <a:off x="1843228" y="2166104"/>
                <a:ext cx="2558144" cy="1609480"/>
              </a:xfrm>
              <a:prstGeom prst="rect">
                <a:avLst/>
              </a:prstGeom>
              <a:blipFill>
                <a:blip r:embed="rId2"/>
                <a:stretch>
                  <a:fillRect l="-28095" r="-2809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C7A723C2-4177-8E37-C40D-BC069C18FAB9}"/>
                  </a:ext>
                </a:extLst>
              </p:cNvPr>
              <p:cNvSpPr txBox="1"/>
              <p:nvPr/>
            </p:nvSpPr>
            <p:spPr>
              <a:xfrm>
                <a:off x="5226401" y="2166104"/>
                <a:ext cx="2558144" cy="1609480"/>
              </a:xfrm>
              <a:prstGeom prst="rect">
                <a:avLst/>
              </a:prstGeom>
              <a:noFill/>
            </p:spPr>
            <p:txBody>
              <a:bodyPr wrap="square" lIns="0" tIns="0" rIns="0" bIns="0" rtlCol="0">
                <a:spAutoFit/>
              </a:bodyPr>
              <a:lstStyle/>
              <a:p>
                <a:pPr algn="ctr"/>
                <a14:m>
                  <m:oMath xmlns:m="http://schemas.openxmlformats.org/officeDocument/2006/math">
                    <m:d>
                      <m:dPr>
                        <m:ctrlPr>
                          <a:rPr lang="es-ES" sz="2800" i="1" smtClean="0">
                            <a:latin typeface="Cambria Math" panose="02040503050406030204" pitchFamily="18" charset="0"/>
                          </a:rPr>
                        </m:ctrlPr>
                      </m:dPr>
                      <m:e>
                        <m:m>
                          <m:mPr>
                            <m:mcs>
                              <m:mc>
                                <m:mcPr>
                                  <m:count m:val="2"/>
                                  <m:mcJc m:val="center"/>
                                </m:mcPr>
                              </m:mc>
                            </m:mcs>
                            <m:ctrlPr>
                              <a:rPr lang="es-ES" sz="2800" i="1" smtClean="0">
                                <a:solidFill>
                                  <a:srgbClr val="0070C0"/>
                                </a:solidFill>
                                <a:latin typeface="Cambria Math" panose="02040503050406030204" pitchFamily="18" charset="0"/>
                              </a:rPr>
                            </m:ctrlPr>
                          </m:mPr>
                          <m:mr>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𝑥</m:t>
                                        </m:r>
                                      </m:sub>
                                    </m:sSub>
                                  </m:e>
                                  <m:e>
                                    <m:r>
                                      <a:rPr lang="es-ES" sz="2800" b="0" i="1" smtClean="0">
                                        <a:solidFill>
                                          <a:srgbClr val="0070C0"/>
                                        </a:solidFill>
                                        <a:latin typeface="Cambria Math" panose="02040503050406030204" pitchFamily="18" charset="0"/>
                                      </a:rPr>
                                      <m:t>…</m:t>
                                    </m:r>
                                  </m:e>
                                </m:m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𝑦</m:t>
                                        </m:r>
                                      </m:sub>
                                    </m:sSub>
                                  </m:e>
                                  <m:e>
                                    <m:r>
                                      <a:rPr lang="es-ES" sz="2800" b="0" i="1" smtClean="0">
                                        <a:solidFill>
                                          <a:srgbClr val="0070C0"/>
                                        </a:solidFill>
                                        <a:latin typeface="Cambria Math" panose="02040503050406030204" pitchFamily="18" charset="0"/>
                                      </a:rPr>
                                      <m:t>…</m:t>
                                    </m:r>
                                  </m:e>
                                </m:mr>
                              </m:m>
                            </m:e>
                            <m:e>
                              <m:m>
                                <m:mPr>
                                  <m:mcs>
                                    <m:mc>
                                      <m:mcPr>
                                        <m:count m:val="1"/>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𝑛𝑥</m:t>
                                        </m:r>
                                      </m:sub>
                                    </m:sSub>
                                  </m:e>
                                </m:m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𝑛</m:t>
                                        </m:r>
                                        <m:r>
                                          <a:rPr lang="es-ES" sz="2800" b="0" i="1" smtClean="0">
                                            <a:solidFill>
                                              <a:srgbClr val="0070C0"/>
                                            </a:solidFill>
                                            <a:latin typeface="Cambria Math" panose="02040503050406030204" pitchFamily="18" charset="0"/>
                                          </a:rPr>
                                          <m:t>𝑦</m:t>
                                        </m:r>
                                      </m:sub>
                                    </m:sSub>
                                  </m:e>
                                </m:mr>
                              </m:m>
                            </m:e>
                          </m:mr>
                          <m:mr>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𝑧</m:t>
                                        </m:r>
                                      </m:sub>
                                    </m:sSub>
                                  </m:e>
                                  <m:e>
                                    <m:r>
                                      <a:rPr lang="es-ES" sz="2800" b="0" i="1" smtClean="0">
                                        <a:solidFill>
                                          <a:srgbClr val="0070C0"/>
                                        </a:solidFill>
                                        <a:latin typeface="Cambria Math" panose="02040503050406030204" pitchFamily="18" charset="0"/>
                                      </a:rPr>
                                      <m:t>…</m:t>
                                    </m:r>
                                  </m:e>
                                </m:mr>
                                <m:mr>
                                  <m:e>
                                    <m:r>
                                      <a:rPr lang="es-ES" sz="2800" b="0" i="1" smtClean="0">
                                        <a:solidFill>
                                          <a:srgbClr val="0070C0"/>
                                        </a:solidFill>
                                        <a:latin typeface="Cambria Math" panose="02040503050406030204" pitchFamily="18" charset="0"/>
                                      </a:rPr>
                                      <m:t>1</m:t>
                                    </m:r>
                                  </m:e>
                                  <m:e>
                                    <m:r>
                                      <a:rPr lang="es-ES" sz="2800" b="0" i="1" smtClean="0">
                                        <a:solidFill>
                                          <a:srgbClr val="0070C0"/>
                                        </a:solidFill>
                                        <a:latin typeface="Cambria Math" panose="02040503050406030204" pitchFamily="18" charset="0"/>
                                      </a:rPr>
                                      <m:t>1</m:t>
                                    </m:r>
                                  </m:e>
                                </m:mr>
                              </m:m>
                            </m:e>
                            <m:e>
                              <m:m>
                                <m:mPr>
                                  <m:mcs>
                                    <m:mc>
                                      <m:mcPr>
                                        <m:count m:val="1"/>
                                        <m:mcJc m:val="center"/>
                                      </m:mcPr>
                                    </m:mc>
                                  </m:mcs>
                                  <m:ctrlPr>
                                    <a:rPr lang="es-ES" sz="2800" i="1" smtClean="0">
                                      <a:solidFill>
                                        <a:srgbClr val="0070C0"/>
                                      </a:solidFill>
                                      <a:latin typeface="Cambria Math" panose="02040503050406030204" pitchFamily="18" charset="0"/>
                                    </a:rPr>
                                  </m:ctrlPr>
                                </m:mP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𝑛</m:t>
                                        </m:r>
                                        <m:r>
                                          <a:rPr lang="es-ES" sz="2800" b="0" i="1" smtClean="0">
                                            <a:solidFill>
                                              <a:srgbClr val="0070C0"/>
                                            </a:solidFill>
                                            <a:latin typeface="Cambria Math" panose="02040503050406030204" pitchFamily="18" charset="0"/>
                                          </a:rPr>
                                          <m:t>𝑦</m:t>
                                        </m:r>
                                      </m:sub>
                                    </m:sSub>
                                  </m:e>
                                </m:mr>
                                <m:mr>
                                  <m:e>
                                    <m:r>
                                      <a:rPr lang="es-ES" sz="2800" b="0" i="1" smtClean="0">
                                        <a:solidFill>
                                          <a:srgbClr val="0070C0"/>
                                        </a:solidFill>
                                        <a:latin typeface="Cambria Math" panose="02040503050406030204" pitchFamily="18" charset="0"/>
                                      </a:rPr>
                                      <m:t>1</m:t>
                                    </m:r>
                                  </m:e>
                                </m:mr>
                              </m:m>
                            </m:e>
                          </m:mr>
                        </m:m>
                      </m:e>
                    </m:d>
                  </m:oMath>
                </a14:m>
                <a:r>
                  <a:rPr lang="es-ES" sz="2800" dirty="0"/>
                  <a:t>  </a:t>
                </a:r>
              </a:p>
            </p:txBody>
          </p:sp>
        </mc:Choice>
        <mc:Fallback xmlns="">
          <p:sp>
            <p:nvSpPr>
              <p:cNvPr id="14" name="CuadroTexto 13">
                <a:extLst>
                  <a:ext uri="{FF2B5EF4-FFF2-40B4-BE49-F238E27FC236}">
                    <a16:creationId xmlns:a16="http://schemas.microsoft.com/office/drawing/2014/main" id="{C7A723C2-4177-8E37-C40D-BC069C18FAB9}"/>
                  </a:ext>
                </a:extLst>
              </p:cNvPr>
              <p:cNvSpPr txBox="1">
                <a:spLocks noRot="1" noChangeAspect="1" noMove="1" noResize="1" noEditPoints="1" noAdjustHandles="1" noChangeArrowheads="1" noChangeShapeType="1" noTextEdit="1"/>
              </p:cNvSpPr>
              <p:nvPr/>
            </p:nvSpPr>
            <p:spPr>
              <a:xfrm>
                <a:off x="5226401" y="2166104"/>
                <a:ext cx="2558144" cy="1609480"/>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0558A08E-FC9A-606F-4455-8E4DAFEC75FF}"/>
                  </a:ext>
                </a:extLst>
              </p:cNvPr>
              <p:cNvSpPr txBox="1"/>
              <p:nvPr/>
            </p:nvSpPr>
            <p:spPr>
              <a:xfrm>
                <a:off x="2628024" y="4659087"/>
                <a:ext cx="2558144" cy="1639808"/>
              </a:xfrm>
              <a:prstGeom prst="rect">
                <a:avLst/>
              </a:prstGeom>
              <a:noFill/>
            </p:spPr>
            <p:txBody>
              <a:bodyPr wrap="square" lIns="0" tIns="0" rIns="0" bIns="0" rtlCol="0">
                <a:spAutoFit/>
              </a:bodyPr>
              <a:lstStyle/>
              <a:p>
                <a:pPr algn="ctr"/>
                <a14:m>
                  <m:oMath xmlns:m="http://schemas.openxmlformats.org/officeDocument/2006/math">
                    <m:d>
                      <m:dPr>
                        <m:ctrlPr>
                          <a:rPr lang="es-ES" sz="2800" i="1" smtClean="0">
                            <a:latin typeface="Cambria Math" panose="02040503050406030204" pitchFamily="18" charset="0"/>
                          </a:rPr>
                        </m:ctrlPr>
                      </m:dPr>
                      <m:e>
                        <m:m>
                          <m:mPr>
                            <m:mcs>
                              <m:mc>
                                <m:mcPr>
                                  <m:count m:val="2"/>
                                  <m:mcJc m:val="center"/>
                                </m:mcPr>
                              </m:mc>
                            </m:mcs>
                            <m:ctrlPr>
                              <a:rPr lang="es-ES" sz="2800" i="1" smtClean="0">
                                <a:solidFill>
                                  <a:srgbClr val="0070C0"/>
                                </a:solidFill>
                                <a:latin typeface="Cambria Math" panose="02040503050406030204" pitchFamily="18" charset="0"/>
                              </a:rPr>
                            </m:ctrlPr>
                          </m:mPr>
                          <m:mr>
                            <m:e>
                              <m:m>
                                <m:mPr>
                                  <m:mcs>
                                    <m:mc>
                                      <m:mcPr>
                                        <m:count m:val="2"/>
                                        <m:mcJc m:val="center"/>
                                      </m:mcPr>
                                    </m:mc>
                                  </m:mcs>
                                  <m:ctrlPr>
                                    <a:rPr lang="es-ES" sz="2800" i="1" smtClean="0">
                                      <a:solidFill>
                                        <a:srgbClr val="0070C0"/>
                                      </a:solidFill>
                                      <a:latin typeface="Cambria Math" panose="02040503050406030204" pitchFamily="18" charset="0"/>
                                    </a:rPr>
                                  </m:ctrlPr>
                                </m:mPr>
                                <m:mr>
                                  <m:e>
                                    <m:r>
                                      <m:rPr>
                                        <m:brk m:alnAt="7"/>
                                      </m:rPr>
                                      <a:rPr lang="es-ES" sz="2800" b="0" i="1" smtClean="0">
                                        <a:solidFill>
                                          <a:srgbClr val="0070C0"/>
                                        </a:solidFill>
                                        <a:latin typeface="Cambria Math" panose="02040503050406030204" pitchFamily="18" charset="0"/>
                                      </a:rPr>
                                      <m:t>1</m:t>
                                    </m:r>
                                  </m:e>
                                  <m:e>
                                    <m:r>
                                      <a:rPr lang="es-ES" sz="2800" b="0" i="1" smtClean="0">
                                        <a:solidFill>
                                          <a:srgbClr val="0070C0"/>
                                        </a:solidFill>
                                        <a:latin typeface="Cambria Math" panose="02040503050406030204" pitchFamily="18" charset="0"/>
                                      </a:rPr>
                                      <m:t>0</m:t>
                                    </m:r>
                                  </m:e>
                                </m:mr>
                                <m:mr>
                                  <m:e>
                                    <m:r>
                                      <a:rPr lang="es-ES" sz="2800" b="0" i="1" smtClean="0">
                                        <a:solidFill>
                                          <a:srgbClr val="0070C0"/>
                                        </a:solidFill>
                                        <a:latin typeface="Cambria Math" panose="02040503050406030204" pitchFamily="18" charset="0"/>
                                      </a:rPr>
                                      <m:t>0</m:t>
                                    </m:r>
                                  </m:e>
                                  <m:e>
                                    <m:r>
                                      <a:rPr lang="es-ES" sz="2800" b="0" i="1" smtClean="0">
                                        <a:solidFill>
                                          <a:srgbClr val="0070C0"/>
                                        </a:solidFill>
                                        <a:latin typeface="Cambria Math" panose="02040503050406030204" pitchFamily="18" charset="0"/>
                                      </a:rPr>
                                      <m:t>1</m:t>
                                    </m:r>
                                  </m:e>
                                </m:mr>
                              </m:m>
                            </m:e>
                            <m:e>
                              <m:m>
                                <m:mPr>
                                  <m:mcs>
                                    <m:mc>
                                      <m:mcPr>
                                        <m:count m:val="2"/>
                                        <m:mcJc m:val="center"/>
                                      </m:mcPr>
                                    </m:mc>
                                  </m:mcs>
                                  <m:ctrlPr>
                                    <a:rPr lang="es-ES" sz="2800" i="1" smtClean="0">
                                      <a:solidFill>
                                        <a:srgbClr val="0070C0"/>
                                      </a:solidFill>
                                      <a:latin typeface="Cambria Math" panose="02040503050406030204" pitchFamily="18" charset="0"/>
                                    </a:rPr>
                                  </m:ctrlPr>
                                </m:mPr>
                                <m:mr>
                                  <m:e>
                                    <m:r>
                                      <m:rPr>
                                        <m:brk m:alnAt="7"/>
                                      </m:rPr>
                                      <a:rPr lang="es-ES" sz="2800" b="0" i="1" smtClean="0">
                                        <a:solidFill>
                                          <a:srgbClr val="0070C0"/>
                                        </a:solidFill>
                                        <a:latin typeface="Cambria Math" panose="02040503050406030204" pitchFamily="18" charset="0"/>
                                      </a:rPr>
                                      <m:t>0</m:t>
                                    </m:r>
                                  </m:e>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𝑇</m:t>
                                        </m:r>
                                      </m:e>
                                      <m:sub>
                                        <m:r>
                                          <a:rPr lang="es-ES" sz="2800" b="0" i="1" smtClean="0">
                                            <a:solidFill>
                                              <a:srgbClr val="0070C0"/>
                                            </a:solidFill>
                                            <a:latin typeface="Cambria Math" panose="02040503050406030204" pitchFamily="18" charset="0"/>
                                          </a:rPr>
                                          <m:t>𝑥</m:t>
                                        </m:r>
                                      </m:sub>
                                    </m:sSub>
                                  </m:e>
                                </m:mr>
                                <m:mr>
                                  <m:e>
                                    <m:r>
                                      <a:rPr lang="es-ES" sz="2800" b="0" i="1" smtClean="0">
                                        <a:solidFill>
                                          <a:srgbClr val="0070C0"/>
                                        </a:solidFill>
                                        <a:latin typeface="Cambria Math" panose="02040503050406030204" pitchFamily="18" charset="0"/>
                                      </a:rPr>
                                      <m:t>0</m:t>
                                    </m:r>
                                  </m:e>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𝑇</m:t>
                                        </m:r>
                                      </m:e>
                                      <m:sub>
                                        <m:r>
                                          <a:rPr lang="es-ES" sz="2800" b="0" i="1" smtClean="0">
                                            <a:solidFill>
                                              <a:srgbClr val="0070C0"/>
                                            </a:solidFill>
                                            <a:latin typeface="Cambria Math" panose="02040503050406030204" pitchFamily="18" charset="0"/>
                                          </a:rPr>
                                          <m:t>𝑦</m:t>
                                        </m:r>
                                      </m:sub>
                                    </m:sSub>
                                  </m:e>
                                </m:mr>
                              </m:m>
                            </m:e>
                          </m:mr>
                          <m:mr>
                            <m:e>
                              <m:m>
                                <m:mPr>
                                  <m:mcs>
                                    <m:mc>
                                      <m:mcPr>
                                        <m:count m:val="2"/>
                                        <m:mcJc m:val="center"/>
                                      </m:mcPr>
                                    </m:mc>
                                  </m:mcs>
                                  <m:ctrlPr>
                                    <a:rPr lang="es-ES" sz="2800" i="1" smtClean="0">
                                      <a:solidFill>
                                        <a:srgbClr val="0070C0"/>
                                      </a:solidFill>
                                      <a:latin typeface="Cambria Math" panose="02040503050406030204" pitchFamily="18" charset="0"/>
                                    </a:rPr>
                                  </m:ctrlPr>
                                </m:mPr>
                                <m:mr>
                                  <m:e>
                                    <m:r>
                                      <m:rPr>
                                        <m:brk m:alnAt="7"/>
                                      </m:rPr>
                                      <a:rPr lang="es-ES" sz="2800" b="0" i="1" smtClean="0">
                                        <a:solidFill>
                                          <a:srgbClr val="0070C0"/>
                                        </a:solidFill>
                                        <a:latin typeface="Cambria Math" panose="02040503050406030204" pitchFamily="18" charset="0"/>
                                      </a:rPr>
                                      <m:t>0</m:t>
                                    </m:r>
                                  </m:e>
                                  <m:e>
                                    <m:r>
                                      <a:rPr lang="es-ES" sz="2800" b="0" i="1" smtClean="0">
                                        <a:solidFill>
                                          <a:srgbClr val="0070C0"/>
                                        </a:solidFill>
                                        <a:latin typeface="Cambria Math" panose="02040503050406030204" pitchFamily="18" charset="0"/>
                                      </a:rPr>
                                      <m:t>0</m:t>
                                    </m:r>
                                  </m:e>
                                </m:mr>
                                <m:mr>
                                  <m:e>
                                    <m:r>
                                      <a:rPr lang="es-ES" sz="2800" b="0" i="1" smtClean="0">
                                        <a:solidFill>
                                          <a:srgbClr val="0070C0"/>
                                        </a:solidFill>
                                        <a:latin typeface="Cambria Math" panose="02040503050406030204" pitchFamily="18" charset="0"/>
                                      </a:rPr>
                                      <m:t>0</m:t>
                                    </m:r>
                                  </m:e>
                                  <m:e>
                                    <m:r>
                                      <a:rPr lang="es-ES" sz="2800" b="0" i="1" smtClean="0">
                                        <a:solidFill>
                                          <a:srgbClr val="0070C0"/>
                                        </a:solidFill>
                                        <a:latin typeface="Cambria Math" panose="02040503050406030204" pitchFamily="18" charset="0"/>
                                      </a:rPr>
                                      <m:t>0</m:t>
                                    </m:r>
                                  </m:e>
                                </m:mr>
                              </m:m>
                            </m:e>
                            <m:e>
                              <m:m>
                                <m:mPr>
                                  <m:mcs>
                                    <m:mc>
                                      <m:mcPr>
                                        <m:count m:val="2"/>
                                        <m:mcJc m:val="center"/>
                                      </m:mcPr>
                                    </m:mc>
                                  </m:mcs>
                                  <m:ctrlPr>
                                    <a:rPr lang="es-ES" sz="2800" i="1" smtClean="0">
                                      <a:solidFill>
                                        <a:srgbClr val="0070C0"/>
                                      </a:solidFill>
                                      <a:latin typeface="Cambria Math" panose="02040503050406030204" pitchFamily="18" charset="0"/>
                                    </a:rPr>
                                  </m:ctrlPr>
                                </m:mPr>
                                <m:mr>
                                  <m:e>
                                    <m:r>
                                      <m:rPr>
                                        <m:brk m:alnAt="7"/>
                                      </m:rPr>
                                      <a:rPr lang="es-ES" sz="2800" b="0" i="1" smtClean="0">
                                        <a:solidFill>
                                          <a:srgbClr val="0070C0"/>
                                        </a:solidFill>
                                        <a:latin typeface="Cambria Math" panose="02040503050406030204" pitchFamily="18" charset="0"/>
                                      </a:rPr>
                                      <m:t>1</m:t>
                                    </m:r>
                                  </m:e>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𝑇</m:t>
                                        </m:r>
                                      </m:e>
                                      <m:sub>
                                        <m:r>
                                          <a:rPr lang="es-ES" sz="2800" b="0" i="1" smtClean="0">
                                            <a:solidFill>
                                              <a:srgbClr val="0070C0"/>
                                            </a:solidFill>
                                            <a:latin typeface="Cambria Math" panose="02040503050406030204" pitchFamily="18" charset="0"/>
                                          </a:rPr>
                                          <m:t>𝑧</m:t>
                                        </m:r>
                                      </m:sub>
                                    </m:sSub>
                                  </m:e>
                                </m:mr>
                                <m:mr>
                                  <m:e>
                                    <m:r>
                                      <a:rPr lang="es-ES" sz="2800" b="0" i="1" smtClean="0">
                                        <a:solidFill>
                                          <a:srgbClr val="0070C0"/>
                                        </a:solidFill>
                                        <a:latin typeface="Cambria Math" panose="02040503050406030204" pitchFamily="18" charset="0"/>
                                      </a:rPr>
                                      <m:t>0</m:t>
                                    </m:r>
                                  </m:e>
                                  <m:e>
                                    <m:r>
                                      <a:rPr lang="es-ES" sz="2800" b="0" i="1" smtClean="0">
                                        <a:solidFill>
                                          <a:srgbClr val="0070C0"/>
                                        </a:solidFill>
                                        <a:latin typeface="Cambria Math" panose="02040503050406030204" pitchFamily="18" charset="0"/>
                                      </a:rPr>
                                      <m:t>1</m:t>
                                    </m:r>
                                  </m:e>
                                </m:mr>
                              </m:m>
                            </m:e>
                          </m:mr>
                        </m:m>
                      </m:e>
                    </m:d>
                  </m:oMath>
                </a14:m>
                <a:r>
                  <a:rPr lang="es-ES" sz="2800" dirty="0"/>
                  <a:t>  </a:t>
                </a:r>
              </a:p>
            </p:txBody>
          </p:sp>
        </mc:Choice>
        <mc:Fallback xmlns="">
          <p:sp>
            <p:nvSpPr>
              <p:cNvPr id="15" name="CuadroTexto 14">
                <a:extLst>
                  <a:ext uri="{FF2B5EF4-FFF2-40B4-BE49-F238E27FC236}">
                    <a16:creationId xmlns:a16="http://schemas.microsoft.com/office/drawing/2014/main" id="{0558A08E-FC9A-606F-4455-8E4DAFEC75FF}"/>
                  </a:ext>
                </a:extLst>
              </p:cNvPr>
              <p:cNvSpPr txBox="1">
                <a:spLocks noRot="1" noChangeAspect="1" noMove="1" noResize="1" noEditPoints="1" noAdjustHandles="1" noChangeArrowheads="1" noChangeShapeType="1" noTextEdit="1"/>
              </p:cNvSpPr>
              <p:nvPr/>
            </p:nvSpPr>
            <p:spPr>
              <a:xfrm>
                <a:off x="2628024" y="4659087"/>
                <a:ext cx="2558144" cy="1639808"/>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5B303B45-A454-07FC-5000-007B755D83DA}"/>
                  </a:ext>
                </a:extLst>
              </p:cNvPr>
              <p:cNvSpPr txBox="1"/>
              <p:nvPr/>
            </p:nvSpPr>
            <p:spPr>
              <a:xfrm>
                <a:off x="5238473" y="4634256"/>
                <a:ext cx="2558144" cy="1609480"/>
              </a:xfrm>
              <a:prstGeom prst="rect">
                <a:avLst/>
              </a:prstGeom>
              <a:noFill/>
            </p:spPr>
            <p:txBody>
              <a:bodyPr wrap="square" lIns="0" tIns="0" rIns="0" bIns="0" rtlCol="0">
                <a:spAutoFit/>
              </a:bodyPr>
              <a:lstStyle/>
              <a:p>
                <a:pPr algn="ctr"/>
                <a14:m>
                  <m:oMath xmlns:m="http://schemas.openxmlformats.org/officeDocument/2006/math">
                    <m:d>
                      <m:dPr>
                        <m:ctrlPr>
                          <a:rPr lang="es-ES" sz="2800" i="1" smtClean="0">
                            <a:latin typeface="Cambria Math" panose="02040503050406030204" pitchFamily="18" charset="0"/>
                          </a:rPr>
                        </m:ctrlPr>
                      </m:dPr>
                      <m:e>
                        <m:m>
                          <m:mPr>
                            <m:mcs>
                              <m:mc>
                                <m:mcPr>
                                  <m:count m:val="2"/>
                                  <m:mcJc m:val="center"/>
                                </m:mcPr>
                              </m:mc>
                            </m:mcs>
                            <m:ctrlPr>
                              <a:rPr lang="es-ES" sz="2800" i="1" smtClean="0">
                                <a:solidFill>
                                  <a:srgbClr val="0070C0"/>
                                </a:solidFill>
                                <a:latin typeface="Cambria Math" panose="02040503050406030204" pitchFamily="18" charset="0"/>
                              </a:rPr>
                            </m:ctrlPr>
                          </m:mPr>
                          <m:mr>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𝑥</m:t>
                                        </m:r>
                                      </m:sub>
                                    </m:sSub>
                                  </m:e>
                                  <m:e>
                                    <m:r>
                                      <a:rPr lang="es-ES" sz="2800" b="0" i="1" smtClean="0">
                                        <a:solidFill>
                                          <a:srgbClr val="0070C0"/>
                                        </a:solidFill>
                                        <a:latin typeface="Cambria Math" panose="02040503050406030204" pitchFamily="18" charset="0"/>
                                      </a:rPr>
                                      <m:t>…</m:t>
                                    </m:r>
                                  </m:e>
                                </m:m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𝑦</m:t>
                                        </m:r>
                                      </m:sub>
                                    </m:sSub>
                                  </m:e>
                                  <m:e>
                                    <m:r>
                                      <a:rPr lang="es-ES" sz="2800" b="0" i="1" smtClean="0">
                                        <a:solidFill>
                                          <a:srgbClr val="0070C0"/>
                                        </a:solidFill>
                                        <a:latin typeface="Cambria Math" panose="02040503050406030204" pitchFamily="18" charset="0"/>
                                      </a:rPr>
                                      <m:t>…</m:t>
                                    </m:r>
                                  </m:e>
                                </m:mr>
                              </m:m>
                            </m:e>
                            <m:e>
                              <m:m>
                                <m:mPr>
                                  <m:mcs>
                                    <m:mc>
                                      <m:mcPr>
                                        <m:count m:val="1"/>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𝑛𝑥</m:t>
                                        </m:r>
                                      </m:sub>
                                    </m:sSub>
                                  </m:e>
                                </m:m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𝑛</m:t>
                                        </m:r>
                                        <m:r>
                                          <a:rPr lang="es-ES" sz="2800" b="0" i="1" smtClean="0">
                                            <a:solidFill>
                                              <a:srgbClr val="0070C0"/>
                                            </a:solidFill>
                                            <a:latin typeface="Cambria Math" panose="02040503050406030204" pitchFamily="18" charset="0"/>
                                          </a:rPr>
                                          <m:t>𝑦</m:t>
                                        </m:r>
                                      </m:sub>
                                    </m:sSub>
                                  </m:e>
                                </m:mr>
                              </m:m>
                            </m:e>
                          </m:mr>
                          <m:mr>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𝑧</m:t>
                                        </m:r>
                                      </m:sub>
                                    </m:sSub>
                                  </m:e>
                                  <m:e>
                                    <m:r>
                                      <a:rPr lang="es-ES" sz="2800" b="0" i="1" smtClean="0">
                                        <a:solidFill>
                                          <a:srgbClr val="0070C0"/>
                                        </a:solidFill>
                                        <a:latin typeface="Cambria Math" panose="02040503050406030204" pitchFamily="18" charset="0"/>
                                      </a:rPr>
                                      <m:t>…</m:t>
                                    </m:r>
                                  </m:e>
                                </m:mr>
                                <m:mr>
                                  <m:e>
                                    <m:r>
                                      <a:rPr lang="es-ES" sz="2800" b="0" i="1" smtClean="0">
                                        <a:solidFill>
                                          <a:srgbClr val="0070C0"/>
                                        </a:solidFill>
                                        <a:latin typeface="Cambria Math" panose="02040503050406030204" pitchFamily="18" charset="0"/>
                                      </a:rPr>
                                      <m:t>1</m:t>
                                    </m:r>
                                  </m:e>
                                  <m:e>
                                    <m:r>
                                      <a:rPr lang="es-ES" sz="2800" b="0" i="1" smtClean="0">
                                        <a:solidFill>
                                          <a:srgbClr val="0070C0"/>
                                        </a:solidFill>
                                        <a:latin typeface="Cambria Math" panose="02040503050406030204" pitchFamily="18" charset="0"/>
                                      </a:rPr>
                                      <m:t>1</m:t>
                                    </m:r>
                                  </m:e>
                                </m:mr>
                              </m:m>
                            </m:e>
                            <m:e>
                              <m:m>
                                <m:mPr>
                                  <m:mcs>
                                    <m:mc>
                                      <m:mcPr>
                                        <m:count m:val="1"/>
                                        <m:mcJc m:val="center"/>
                                      </m:mcPr>
                                    </m:mc>
                                  </m:mcs>
                                  <m:ctrlPr>
                                    <a:rPr lang="es-ES" sz="2800" i="1" smtClean="0">
                                      <a:solidFill>
                                        <a:srgbClr val="0070C0"/>
                                      </a:solidFill>
                                      <a:latin typeface="Cambria Math" panose="02040503050406030204" pitchFamily="18" charset="0"/>
                                    </a:rPr>
                                  </m:ctrlPr>
                                </m:mP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𝑛</m:t>
                                        </m:r>
                                        <m:r>
                                          <a:rPr lang="es-ES" sz="2800" b="0" i="1" smtClean="0">
                                            <a:solidFill>
                                              <a:srgbClr val="0070C0"/>
                                            </a:solidFill>
                                            <a:latin typeface="Cambria Math" panose="02040503050406030204" pitchFamily="18" charset="0"/>
                                          </a:rPr>
                                          <m:t>𝑦</m:t>
                                        </m:r>
                                      </m:sub>
                                    </m:sSub>
                                  </m:e>
                                </m:mr>
                                <m:mr>
                                  <m:e>
                                    <m:r>
                                      <a:rPr lang="es-ES" sz="2800" b="0" i="1" smtClean="0">
                                        <a:solidFill>
                                          <a:srgbClr val="0070C0"/>
                                        </a:solidFill>
                                        <a:latin typeface="Cambria Math" panose="02040503050406030204" pitchFamily="18" charset="0"/>
                                      </a:rPr>
                                      <m:t>1</m:t>
                                    </m:r>
                                  </m:e>
                                </m:mr>
                              </m:m>
                            </m:e>
                          </m:mr>
                        </m:m>
                      </m:e>
                    </m:d>
                  </m:oMath>
                </a14:m>
                <a:r>
                  <a:rPr lang="es-ES" sz="2800" dirty="0"/>
                  <a:t>  </a:t>
                </a:r>
              </a:p>
            </p:txBody>
          </p:sp>
        </mc:Choice>
        <mc:Fallback xmlns="">
          <p:sp>
            <p:nvSpPr>
              <p:cNvPr id="16" name="CuadroTexto 15">
                <a:extLst>
                  <a:ext uri="{FF2B5EF4-FFF2-40B4-BE49-F238E27FC236}">
                    <a16:creationId xmlns:a16="http://schemas.microsoft.com/office/drawing/2014/main" id="{5B303B45-A454-07FC-5000-007B755D83DA}"/>
                  </a:ext>
                </a:extLst>
              </p:cNvPr>
              <p:cNvSpPr txBox="1">
                <a:spLocks noRot="1" noChangeAspect="1" noMove="1" noResize="1" noEditPoints="1" noAdjustHandles="1" noChangeArrowheads="1" noChangeShapeType="1" noTextEdit="1"/>
              </p:cNvSpPr>
              <p:nvPr/>
            </p:nvSpPr>
            <p:spPr>
              <a:xfrm>
                <a:off x="5238473" y="4634256"/>
                <a:ext cx="2558144" cy="1609480"/>
              </a:xfrm>
              <a:prstGeom prst="rect">
                <a:avLst/>
              </a:prstGeom>
              <a:blipFill>
                <a:blip r:embed="rId5"/>
                <a:stretch>
                  <a:fillRect/>
                </a:stretch>
              </a:blipFill>
            </p:spPr>
            <p:txBody>
              <a:bodyPr/>
              <a:lstStyle/>
              <a:p>
                <a:r>
                  <a:rPr lang="es-ES">
                    <a:noFill/>
                  </a:rPr>
                  <a:t> </a:t>
                </a:r>
              </a:p>
            </p:txBody>
          </p:sp>
        </mc:Fallback>
      </mc:AlternateContent>
      <p:sp>
        <p:nvSpPr>
          <p:cNvPr id="5" name="5 Marcador de número de diapositiva">
            <a:extLst>
              <a:ext uri="{FF2B5EF4-FFF2-40B4-BE49-F238E27FC236}">
                <a16:creationId xmlns:a16="http://schemas.microsoft.com/office/drawing/2014/main" id="{7DB955E8-7A60-2750-12DE-B59D1B0745C4}"/>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56</a:t>
            </a:fld>
            <a:endParaRPr lang="en-US" altLang="es-ES" sz="1400" dirty="0"/>
          </a:p>
        </p:txBody>
      </p:sp>
      <p:pic>
        <p:nvPicPr>
          <p:cNvPr id="6" name="Imagen 5">
            <a:extLst>
              <a:ext uri="{FF2B5EF4-FFF2-40B4-BE49-F238E27FC236}">
                <a16:creationId xmlns:a16="http://schemas.microsoft.com/office/drawing/2014/main" id="{D352AFA1-2907-DB3F-F23D-D17F55C2D960}"/>
              </a:ext>
            </a:extLst>
          </p:cNvPr>
          <p:cNvPicPr>
            <a:picLocks noChangeAspect="1"/>
          </p:cNvPicPr>
          <p:nvPr/>
        </p:nvPicPr>
        <p:blipFill>
          <a:blip r:embed="rId6"/>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1FE94AD0-C651-0154-2543-5737ECB57563}"/>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4223513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C831C-B7F0-D81E-E266-1B245BE2980D}"/>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9E907DFA-BD2D-22EC-A092-23D19DCCD22F}"/>
              </a:ext>
            </a:extLst>
          </p:cNvPr>
          <p:cNvSpPr>
            <a:spLocks noChangeArrowheads="1"/>
          </p:cNvSpPr>
          <p:nvPr/>
        </p:nvSpPr>
        <p:spPr bwMode="auto">
          <a:xfrm>
            <a:off x="546100" y="46882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Concatenando varias trasformaciones.</a:t>
            </a:r>
          </a:p>
          <a:p>
            <a:pPr marL="0" indent="0" algn="just">
              <a:lnSpc>
                <a:spcPct val="90000"/>
              </a:lnSpc>
              <a:spcBef>
                <a:spcPct val="0"/>
              </a:spcBef>
              <a:buNone/>
            </a:pPr>
            <a:endParaRPr lang="es-ES_tradnl" altLang="es-ES" sz="2400" dirty="0">
              <a:latin typeface="Univers" panose="020B0503020202020204" pitchFamily="34" charset="0"/>
            </a:endParaRPr>
          </a:p>
          <a:p>
            <a:pPr algn="just">
              <a:lnSpc>
                <a:spcPts val="3600"/>
              </a:lnSpc>
              <a:spcBef>
                <a:spcPct val="0"/>
              </a:spcBef>
              <a:buFont typeface="CommonBullets"/>
              <a:buChar char="!"/>
            </a:pPr>
            <a:r>
              <a:rPr lang="es-ES_tradnl" altLang="es-ES" sz="2400" dirty="0">
                <a:latin typeface="Univers" panose="020B0503020202020204" pitchFamily="34" charset="0"/>
              </a:rPr>
              <a:t>La multiplicación de matrices de transformación se realiza por la izquierda del vector de vértices de un objeto</a:t>
            </a: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95673D84-DBA9-CAA0-599C-7988C601A305}"/>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88EDB480-82D1-75AC-AE01-F03C984BABC7}"/>
                  </a:ext>
                </a:extLst>
              </p:cNvPr>
              <p:cNvSpPr txBox="1"/>
              <p:nvPr/>
            </p:nvSpPr>
            <p:spPr>
              <a:xfrm>
                <a:off x="930743" y="3558472"/>
                <a:ext cx="8724107" cy="1609480"/>
              </a:xfrm>
              <a:prstGeom prst="rect">
                <a:avLst/>
              </a:prstGeom>
              <a:noFill/>
            </p:spPr>
            <p:txBody>
              <a:bodyPr wrap="square" lIns="0" tIns="0" rIns="0" bIns="0" rtlCol="0">
                <a:spAutoFit/>
              </a:bodyPr>
              <a:lstStyle/>
              <a:p>
                <a:r>
                  <a:rPr lang="es-ES" sz="2800" dirty="0">
                    <a:ea typeface="Cambria Math" panose="02040503050406030204" pitchFamily="18" charset="0"/>
                  </a:rPr>
                  <a:t>T</a:t>
                </a:r>
                <a14:m>
                  <m:oMath xmlns:m="http://schemas.openxmlformats.org/officeDocument/2006/math">
                    <m:r>
                      <a:rPr lang="es-ES" sz="2800" i="1">
                        <a:latin typeface="Cambria Math" panose="02040503050406030204" pitchFamily="18" charset="0"/>
                        <a:ea typeface="Cambria Math" panose="02040503050406030204" pitchFamily="18" charset="0"/>
                      </a:rPr>
                      <m:t>×</m:t>
                    </m:r>
                    <m:r>
                      <a:rPr lang="es-ES" sz="2800" b="0" i="1" smtClean="0">
                        <a:latin typeface="Cambria Math" panose="02040503050406030204" pitchFamily="18" charset="0"/>
                        <a:ea typeface="Cambria Math" panose="02040503050406030204" pitchFamily="18" charset="0"/>
                      </a:rPr>
                      <m:t>𝑅</m:t>
                    </m:r>
                    <m:r>
                      <a:rPr lang="es-ES" sz="2800" i="1">
                        <a:latin typeface="Cambria Math" panose="02040503050406030204" pitchFamily="18" charset="0"/>
                        <a:ea typeface="Cambria Math" panose="02040503050406030204" pitchFamily="18" charset="0"/>
                      </a:rPr>
                      <m:t>×</m:t>
                    </m:r>
                    <m:r>
                      <a:rPr lang="es-ES" sz="2800" b="0" i="1" smtClean="0">
                        <a:latin typeface="Cambria Math" panose="02040503050406030204" pitchFamily="18" charset="0"/>
                        <a:ea typeface="Cambria Math" panose="02040503050406030204" pitchFamily="18" charset="0"/>
                      </a:rPr>
                      <m:t>𝑆</m:t>
                    </m:r>
                    <m:r>
                      <a:rPr lang="es-ES" sz="2800" i="1">
                        <a:latin typeface="Cambria Math" panose="02040503050406030204" pitchFamily="18" charset="0"/>
                        <a:ea typeface="Cambria Math" panose="02040503050406030204" pitchFamily="18" charset="0"/>
                      </a:rPr>
                      <m:t>× </m:t>
                    </m:r>
                    <m:d>
                      <m:dPr>
                        <m:ctrlPr>
                          <a:rPr lang="es-ES" sz="2800" i="1" smtClean="0">
                            <a:latin typeface="Cambria Math" panose="02040503050406030204" pitchFamily="18" charset="0"/>
                          </a:rPr>
                        </m:ctrlPr>
                      </m:dPr>
                      <m:e>
                        <m:m>
                          <m:mPr>
                            <m:mcs>
                              <m:mc>
                                <m:mcPr>
                                  <m:count m:val="2"/>
                                  <m:mcJc m:val="center"/>
                                </m:mcPr>
                              </m:mc>
                            </m:mcs>
                            <m:ctrlPr>
                              <a:rPr lang="es-ES" sz="2800" i="1" smtClean="0">
                                <a:solidFill>
                                  <a:srgbClr val="0070C0"/>
                                </a:solidFill>
                                <a:latin typeface="Cambria Math" panose="02040503050406030204" pitchFamily="18" charset="0"/>
                              </a:rPr>
                            </m:ctrlPr>
                          </m:mPr>
                          <m:mr>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𝑥</m:t>
                                        </m:r>
                                      </m:sub>
                                    </m:sSub>
                                  </m:e>
                                  <m:e>
                                    <m:r>
                                      <a:rPr lang="es-ES" sz="2800" b="0" i="1" smtClean="0">
                                        <a:solidFill>
                                          <a:srgbClr val="0070C0"/>
                                        </a:solidFill>
                                        <a:latin typeface="Cambria Math" panose="02040503050406030204" pitchFamily="18" charset="0"/>
                                      </a:rPr>
                                      <m:t>…</m:t>
                                    </m:r>
                                  </m:e>
                                </m:m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𝑦</m:t>
                                        </m:r>
                                      </m:sub>
                                    </m:sSub>
                                  </m:e>
                                  <m:e>
                                    <m:r>
                                      <a:rPr lang="es-ES" sz="2800" b="0" i="1" smtClean="0">
                                        <a:solidFill>
                                          <a:srgbClr val="0070C0"/>
                                        </a:solidFill>
                                        <a:latin typeface="Cambria Math" panose="02040503050406030204" pitchFamily="18" charset="0"/>
                                      </a:rPr>
                                      <m:t>…</m:t>
                                    </m:r>
                                  </m:e>
                                </m:mr>
                              </m:m>
                            </m:e>
                            <m:e>
                              <m:m>
                                <m:mPr>
                                  <m:mcs>
                                    <m:mc>
                                      <m:mcPr>
                                        <m:count m:val="1"/>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𝑛𝑥</m:t>
                                        </m:r>
                                      </m:sub>
                                    </m:sSub>
                                  </m:e>
                                </m:m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𝑛</m:t>
                                        </m:r>
                                        <m:r>
                                          <a:rPr lang="es-ES" sz="2800" b="0" i="1" smtClean="0">
                                            <a:solidFill>
                                              <a:srgbClr val="0070C0"/>
                                            </a:solidFill>
                                            <a:latin typeface="Cambria Math" panose="02040503050406030204" pitchFamily="18" charset="0"/>
                                          </a:rPr>
                                          <m:t>𝑦</m:t>
                                        </m:r>
                                      </m:sub>
                                    </m:sSub>
                                  </m:e>
                                </m:mr>
                              </m:m>
                            </m:e>
                          </m:mr>
                          <m:mr>
                            <m:e>
                              <m:m>
                                <m:mPr>
                                  <m:mcs>
                                    <m:mc>
                                      <m:mcPr>
                                        <m:count m:val="2"/>
                                        <m:mcJc m:val="center"/>
                                      </m:mcPr>
                                    </m:mc>
                                  </m:mcs>
                                  <m:ctrlPr>
                                    <a:rPr lang="es-ES" sz="2800" i="1" smtClean="0">
                                      <a:solidFill>
                                        <a:srgbClr val="0070C0"/>
                                      </a:solidFill>
                                      <a:latin typeface="Cambria Math" panose="02040503050406030204" pitchFamily="18" charset="0"/>
                                    </a:rPr>
                                  </m:ctrlPr>
                                </m:mPr>
                                <m:mr>
                                  <m:e>
                                    <m:sSub>
                                      <m:sSubPr>
                                        <m:ctrlPr>
                                          <a:rPr lang="es-ES" sz="280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𝑣</m:t>
                                        </m:r>
                                      </m:e>
                                      <m:sub>
                                        <m:r>
                                          <a:rPr lang="es-ES" sz="2800" b="0" i="1" smtClean="0">
                                            <a:solidFill>
                                              <a:srgbClr val="0070C0"/>
                                            </a:solidFill>
                                            <a:latin typeface="Cambria Math" panose="02040503050406030204" pitchFamily="18" charset="0"/>
                                          </a:rPr>
                                          <m:t>0</m:t>
                                        </m:r>
                                        <m:r>
                                          <a:rPr lang="es-ES" sz="2800" b="0" i="1" smtClean="0">
                                            <a:solidFill>
                                              <a:srgbClr val="0070C0"/>
                                            </a:solidFill>
                                            <a:latin typeface="Cambria Math" panose="02040503050406030204" pitchFamily="18" charset="0"/>
                                          </a:rPr>
                                          <m:t>𝑧</m:t>
                                        </m:r>
                                      </m:sub>
                                    </m:sSub>
                                  </m:e>
                                  <m:e>
                                    <m:r>
                                      <a:rPr lang="es-ES" sz="2800" b="0" i="1" smtClean="0">
                                        <a:solidFill>
                                          <a:srgbClr val="0070C0"/>
                                        </a:solidFill>
                                        <a:latin typeface="Cambria Math" panose="02040503050406030204" pitchFamily="18" charset="0"/>
                                      </a:rPr>
                                      <m:t>…</m:t>
                                    </m:r>
                                  </m:e>
                                </m:mr>
                                <m:mr>
                                  <m:e>
                                    <m:r>
                                      <a:rPr lang="es-ES" sz="2800" b="0" i="1" smtClean="0">
                                        <a:solidFill>
                                          <a:srgbClr val="0070C0"/>
                                        </a:solidFill>
                                        <a:latin typeface="Cambria Math" panose="02040503050406030204" pitchFamily="18" charset="0"/>
                                      </a:rPr>
                                      <m:t>1</m:t>
                                    </m:r>
                                  </m:e>
                                  <m:e>
                                    <m:r>
                                      <a:rPr lang="es-ES" sz="2800" b="0" i="1" smtClean="0">
                                        <a:solidFill>
                                          <a:srgbClr val="0070C0"/>
                                        </a:solidFill>
                                        <a:latin typeface="Cambria Math" panose="02040503050406030204" pitchFamily="18" charset="0"/>
                                      </a:rPr>
                                      <m:t>1</m:t>
                                    </m:r>
                                  </m:e>
                                </m:mr>
                              </m:m>
                            </m:e>
                            <m:e>
                              <m:m>
                                <m:mPr>
                                  <m:mcs>
                                    <m:mc>
                                      <m:mcPr>
                                        <m:count m:val="1"/>
                                        <m:mcJc m:val="center"/>
                                      </m:mcPr>
                                    </m:mc>
                                  </m:mcs>
                                  <m:ctrlPr>
                                    <a:rPr lang="es-ES" sz="2800" i="1" smtClean="0">
                                      <a:solidFill>
                                        <a:srgbClr val="0070C0"/>
                                      </a:solidFill>
                                      <a:latin typeface="Cambria Math" panose="02040503050406030204" pitchFamily="18" charset="0"/>
                                    </a:rPr>
                                  </m:ctrlPr>
                                </m:mP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𝑛</m:t>
                                        </m:r>
                                        <m:r>
                                          <a:rPr lang="es-ES" sz="2800" b="0" i="1" smtClean="0">
                                            <a:solidFill>
                                              <a:srgbClr val="0070C0"/>
                                            </a:solidFill>
                                            <a:latin typeface="Cambria Math" panose="02040503050406030204" pitchFamily="18" charset="0"/>
                                          </a:rPr>
                                          <m:t>𝑦</m:t>
                                        </m:r>
                                      </m:sub>
                                    </m:sSub>
                                  </m:e>
                                </m:mr>
                                <m:mr>
                                  <m:e>
                                    <m:r>
                                      <a:rPr lang="es-ES" sz="2800" b="0" i="1" smtClean="0">
                                        <a:solidFill>
                                          <a:srgbClr val="0070C0"/>
                                        </a:solidFill>
                                        <a:latin typeface="Cambria Math" panose="02040503050406030204" pitchFamily="18" charset="0"/>
                                      </a:rPr>
                                      <m:t>1</m:t>
                                    </m:r>
                                  </m:e>
                                </m:mr>
                              </m:m>
                            </m:e>
                          </m:mr>
                        </m:m>
                      </m:e>
                    </m:d>
                  </m:oMath>
                </a14:m>
                <a:r>
                  <a:rPr lang="es-ES" sz="2800" dirty="0"/>
                  <a:t>=</a:t>
                </a:r>
                <a:r>
                  <a:rPr lang="es-ES" sz="2800" dirty="0">
                    <a:ea typeface="Cambria Math" panose="02040503050406030204" pitchFamily="18" charset="0"/>
                  </a:rPr>
                  <a:t> M</a:t>
                </a:r>
                <a14:m>
                  <m:oMath xmlns:m="http://schemas.openxmlformats.org/officeDocument/2006/math">
                    <m:r>
                      <a:rPr lang="es-ES" sz="2800" i="1">
                        <a:latin typeface="Cambria Math" panose="02040503050406030204" pitchFamily="18" charset="0"/>
                        <a:ea typeface="Cambria Math" panose="02040503050406030204" pitchFamily="18" charset="0"/>
                      </a:rPr>
                      <m:t>× </m:t>
                    </m:r>
                    <m:d>
                      <m:dPr>
                        <m:ctrlPr>
                          <a:rPr lang="es-ES" sz="2800" i="1">
                            <a:latin typeface="Cambria Math" panose="02040503050406030204" pitchFamily="18" charset="0"/>
                          </a:rPr>
                        </m:ctrlPr>
                      </m:dPr>
                      <m:e>
                        <m:m>
                          <m:mPr>
                            <m:mcs>
                              <m:mc>
                                <m:mcPr>
                                  <m:count m:val="2"/>
                                  <m:mcJc m:val="center"/>
                                </m:mcPr>
                              </m:mc>
                            </m:mcs>
                            <m:ctrlPr>
                              <a:rPr lang="es-ES" sz="2800" i="1">
                                <a:solidFill>
                                  <a:srgbClr val="0070C0"/>
                                </a:solidFill>
                                <a:latin typeface="Cambria Math" panose="02040503050406030204" pitchFamily="18" charset="0"/>
                              </a:rPr>
                            </m:ctrlPr>
                          </m:mPr>
                          <m:mr>
                            <m:e>
                              <m:m>
                                <m:mPr>
                                  <m:mcs>
                                    <m:mc>
                                      <m:mcPr>
                                        <m:count m:val="2"/>
                                        <m:mcJc m:val="center"/>
                                      </m:mcPr>
                                    </m:mc>
                                  </m:mcs>
                                  <m:ctrlPr>
                                    <a:rPr lang="es-ES" sz="2800" i="1">
                                      <a:solidFill>
                                        <a:srgbClr val="0070C0"/>
                                      </a:solidFill>
                                      <a:latin typeface="Cambria Math" panose="02040503050406030204" pitchFamily="18" charset="0"/>
                                    </a:rPr>
                                  </m:ctrlPr>
                                </m:mP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0</m:t>
                                        </m:r>
                                        <m:r>
                                          <a:rPr lang="es-ES" sz="2800" i="1">
                                            <a:solidFill>
                                              <a:srgbClr val="0070C0"/>
                                            </a:solidFill>
                                            <a:latin typeface="Cambria Math" panose="02040503050406030204" pitchFamily="18" charset="0"/>
                                          </a:rPr>
                                          <m:t>𝑥</m:t>
                                        </m:r>
                                      </m:sub>
                                    </m:sSub>
                                  </m:e>
                                  <m:e>
                                    <m:r>
                                      <a:rPr lang="es-ES" sz="2800" i="1">
                                        <a:solidFill>
                                          <a:srgbClr val="0070C0"/>
                                        </a:solidFill>
                                        <a:latin typeface="Cambria Math" panose="02040503050406030204" pitchFamily="18" charset="0"/>
                                      </a:rPr>
                                      <m:t>…</m:t>
                                    </m:r>
                                  </m:e>
                                </m:m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0</m:t>
                                        </m:r>
                                        <m:r>
                                          <a:rPr lang="es-ES" sz="2800" i="1">
                                            <a:solidFill>
                                              <a:srgbClr val="0070C0"/>
                                            </a:solidFill>
                                            <a:latin typeface="Cambria Math" panose="02040503050406030204" pitchFamily="18" charset="0"/>
                                          </a:rPr>
                                          <m:t>𝑦</m:t>
                                        </m:r>
                                      </m:sub>
                                    </m:sSub>
                                  </m:e>
                                  <m:e>
                                    <m:r>
                                      <a:rPr lang="es-ES" sz="2800" i="1">
                                        <a:solidFill>
                                          <a:srgbClr val="0070C0"/>
                                        </a:solidFill>
                                        <a:latin typeface="Cambria Math" panose="02040503050406030204" pitchFamily="18" charset="0"/>
                                      </a:rPr>
                                      <m:t>…</m:t>
                                    </m:r>
                                  </m:e>
                                </m:mr>
                              </m:m>
                            </m:e>
                            <m:e>
                              <m:m>
                                <m:mPr>
                                  <m:mcs>
                                    <m:mc>
                                      <m:mcPr>
                                        <m:count m:val="1"/>
                                        <m:mcJc m:val="center"/>
                                      </m:mcPr>
                                    </m:mc>
                                  </m:mcs>
                                  <m:ctrlPr>
                                    <a:rPr lang="es-ES" sz="2800" i="1">
                                      <a:solidFill>
                                        <a:srgbClr val="0070C0"/>
                                      </a:solidFill>
                                      <a:latin typeface="Cambria Math" panose="02040503050406030204" pitchFamily="18" charset="0"/>
                                    </a:rPr>
                                  </m:ctrlPr>
                                </m:mP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𝑛𝑥</m:t>
                                        </m:r>
                                      </m:sub>
                                    </m:sSub>
                                  </m:e>
                                </m:m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𝑛𝑦</m:t>
                                        </m:r>
                                      </m:sub>
                                    </m:sSub>
                                  </m:e>
                                </m:mr>
                              </m:m>
                            </m:e>
                          </m:mr>
                          <m:mr>
                            <m:e>
                              <m:m>
                                <m:mPr>
                                  <m:mcs>
                                    <m:mc>
                                      <m:mcPr>
                                        <m:count m:val="2"/>
                                        <m:mcJc m:val="center"/>
                                      </m:mcPr>
                                    </m:mc>
                                  </m:mcs>
                                  <m:ctrlPr>
                                    <a:rPr lang="es-ES" sz="2800" i="1">
                                      <a:solidFill>
                                        <a:srgbClr val="0070C0"/>
                                      </a:solidFill>
                                      <a:latin typeface="Cambria Math" panose="02040503050406030204" pitchFamily="18" charset="0"/>
                                    </a:rPr>
                                  </m:ctrlPr>
                                </m:mP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0</m:t>
                                        </m:r>
                                        <m:r>
                                          <a:rPr lang="es-ES" sz="2800" i="1">
                                            <a:solidFill>
                                              <a:srgbClr val="0070C0"/>
                                            </a:solidFill>
                                            <a:latin typeface="Cambria Math" panose="02040503050406030204" pitchFamily="18" charset="0"/>
                                          </a:rPr>
                                          <m:t>𝑧</m:t>
                                        </m:r>
                                      </m:sub>
                                    </m:sSub>
                                  </m:e>
                                  <m:e>
                                    <m:r>
                                      <a:rPr lang="es-ES" sz="2800" i="1">
                                        <a:solidFill>
                                          <a:srgbClr val="0070C0"/>
                                        </a:solidFill>
                                        <a:latin typeface="Cambria Math" panose="02040503050406030204" pitchFamily="18" charset="0"/>
                                      </a:rPr>
                                      <m:t>…</m:t>
                                    </m:r>
                                  </m:e>
                                </m:mr>
                                <m:mr>
                                  <m:e>
                                    <m:r>
                                      <a:rPr lang="es-ES" sz="2800" i="1">
                                        <a:solidFill>
                                          <a:srgbClr val="0070C0"/>
                                        </a:solidFill>
                                        <a:latin typeface="Cambria Math" panose="02040503050406030204" pitchFamily="18" charset="0"/>
                                      </a:rPr>
                                      <m:t>1</m:t>
                                    </m:r>
                                  </m:e>
                                  <m:e>
                                    <m:r>
                                      <a:rPr lang="es-ES" sz="2800" i="1">
                                        <a:solidFill>
                                          <a:srgbClr val="0070C0"/>
                                        </a:solidFill>
                                        <a:latin typeface="Cambria Math" panose="02040503050406030204" pitchFamily="18" charset="0"/>
                                      </a:rPr>
                                      <m:t>1</m:t>
                                    </m:r>
                                  </m:e>
                                </m:mr>
                              </m:m>
                            </m:e>
                            <m:e>
                              <m:m>
                                <m:mPr>
                                  <m:mcs>
                                    <m:mc>
                                      <m:mcPr>
                                        <m:count m:val="1"/>
                                        <m:mcJc m:val="center"/>
                                      </m:mcPr>
                                    </m:mc>
                                  </m:mcs>
                                  <m:ctrlPr>
                                    <a:rPr lang="es-ES" sz="2800" i="1">
                                      <a:solidFill>
                                        <a:srgbClr val="0070C0"/>
                                      </a:solidFill>
                                      <a:latin typeface="Cambria Math" panose="02040503050406030204" pitchFamily="18" charset="0"/>
                                    </a:rPr>
                                  </m:ctrlPr>
                                </m:mPr>
                                <m:mr>
                                  <m:e>
                                    <m:sSub>
                                      <m:sSubPr>
                                        <m:ctrlPr>
                                          <a:rPr lang="es-ES" sz="2800" i="1">
                                            <a:solidFill>
                                              <a:srgbClr val="0070C0"/>
                                            </a:solidFill>
                                            <a:latin typeface="Cambria Math" panose="02040503050406030204" pitchFamily="18" charset="0"/>
                                          </a:rPr>
                                        </m:ctrlPr>
                                      </m:sSubPr>
                                      <m:e>
                                        <m:r>
                                          <a:rPr lang="es-ES" sz="2800" i="1">
                                            <a:solidFill>
                                              <a:srgbClr val="0070C0"/>
                                            </a:solidFill>
                                            <a:latin typeface="Cambria Math" panose="02040503050406030204" pitchFamily="18" charset="0"/>
                                          </a:rPr>
                                          <m:t>𝑣</m:t>
                                        </m:r>
                                      </m:e>
                                      <m:sub>
                                        <m:r>
                                          <a:rPr lang="es-ES" sz="2800" i="1">
                                            <a:solidFill>
                                              <a:srgbClr val="0070C0"/>
                                            </a:solidFill>
                                            <a:latin typeface="Cambria Math" panose="02040503050406030204" pitchFamily="18" charset="0"/>
                                          </a:rPr>
                                          <m:t>𝑛𝑦</m:t>
                                        </m:r>
                                      </m:sub>
                                    </m:sSub>
                                  </m:e>
                                </m:mr>
                                <m:mr>
                                  <m:e>
                                    <m:r>
                                      <a:rPr lang="es-ES" sz="2800" i="1">
                                        <a:solidFill>
                                          <a:srgbClr val="0070C0"/>
                                        </a:solidFill>
                                        <a:latin typeface="Cambria Math" panose="02040503050406030204" pitchFamily="18" charset="0"/>
                                      </a:rPr>
                                      <m:t>1</m:t>
                                    </m:r>
                                  </m:e>
                                </m:mr>
                              </m:m>
                            </m:e>
                          </m:mr>
                        </m:m>
                      </m:e>
                    </m:d>
                  </m:oMath>
                </a14:m>
                <a:r>
                  <a:rPr lang="es-ES" sz="2800" dirty="0"/>
                  <a:t>  </a:t>
                </a:r>
              </a:p>
            </p:txBody>
          </p:sp>
        </mc:Choice>
        <mc:Fallback xmlns="">
          <p:sp>
            <p:nvSpPr>
              <p:cNvPr id="14" name="CuadroTexto 13">
                <a:extLst>
                  <a:ext uri="{FF2B5EF4-FFF2-40B4-BE49-F238E27FC236}">
                    <a16:creationId xmlns:a16="http://schemas.microsoft.com/office/drawing/2014/main" id="{88EDB480-82D1-75AC-AE01-F03C984BABC7}"/>
                  </a:ext>
                </a:extLst>
              </p:cNvPr>
              <p:cNvSpPr txBox="1">
                <a:spLocks noRot="1" noChangeAspect="1" noMove="1" noResize="1" noEditPoints="1" noAdjustHandles="1" noChangeArrowheads="1" noChangeShapeType="1" noTextEdit="1"/>
              </p:cNvSpPr>
              <p:nvPr/>
            </p:nvSpPr>
            <p:spPr>
              <a:xfrm>
                <a:off x="930743" y="3558472"/>
                <a:ext cx="8724107" cy="1609480"/>
              </a:xfrm>
              <a:prstGeom prst="rect">
                <a:avLst/>
              </a:prstGeom>
              <a:blipFill>
                <a:blip r:embed="rId2"/>
                <a:stretch>
                  <a:fillRect l="-2516"/>
                </a:stretch>
              </a:blipFill>
            </p:spPr>
            <p:txBody>
              <a:bodyPr/>
              <a:lstStyle/>
              <a:p>
                <a:r>
                  <a:rPr lang="es-ES">
                    <a:noFill/>
                  </a:rPr>
                  <a:t> </a:t>
                </a:r>
              </a:p>
            </p:txBody>
          </p:sp>
        </mc:Fallback>
      </mc:AlternateContent>
      <p:sp>
        <p:nvSpPr>
          <p:cNvPr id="5" name="5 Marcador de número de diapositiva">
            <a:extLst>
              <a:ext uri="{FF2B5EF4-FFF2-40B4-BE49-F238E27FC236}">
                <a16:creationId xmlns:a16="http://schemas.microsoft.com/office/drawing/2014/main" id="{C7B4B8A1-92BC-03F8-3633-82CEA484825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57</a:t>
            </a:fld>
            <a:endParaRPr lang="en-US" altLang="es-ES" sz="1400" dirty="0"/>
          </a:p>
        </p:txBody>
      </p:sp>
      <p:pic>
        <p:nvPicPr>
          <p:cNvPr id="6" name="Imagen 5">
            <a:extLst>
              <a:ext uri="{FF2B5EF4-FFF2-40B4-BE49-F238E27FC236}">
                <a16:creationId xmlns:a16="http://schemas.microsoft.com/office/drawing/2014/main" id="{7A98AB9D-22E8-FBF6-996C-ACF73D2C7437}"/>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9684F4E4-FE1F-5FB5-DC32-A01BC39F0C0C}"/>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739843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FBE8-1C81-591C-2496-BAACB1A76823}"/>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B8F5D239-1206-FA51-C9CA-DA6277EA130F}"/>
              </a:ext>
            </a:extLst>
          </p:cNvPr>
          <p:cNvSpPr>
            <a:spLocks noChangeArrowheads="1"/>
          </p:cNvSpPr>
          <p:nvPr/>
        </p:nvSpPr>
        <p:spPr bwMode="auto">
          <a:xfrm>
            <a:off x="546100" y="46882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2000" dirty="0">
              <a:latin typeface="Univers" panose="020B0503020202020204" pitchFamily="34" charset="0"/>
            </a:endParaRPr>
          </a:p>
          <a:p>
            <a:pPr algn="just">
              <a:lnSpc>
                <a:spcPts val="3400"/>
              </a:lnSpc>
              <a:spcBef>
                <a:spcPct val="0"/>
              </a:spcBef>
              <a:buFont typeface="CommonBullets"/>
              <a:buChar char="!"/>
            </a:pPr>
            <a:r>
              <a:rPr lang="es-ES_tradnl" altLang="es-ES" sz="2200" dirty="0">
                <a:latin typeface="Univers" panose="020B0503020202020204" pitchFamily="34" charset="0"/>
              </a:rPr>
              <a:t>Hay dos formas de realizar las transformaciones, usando una clase y como propiedades y métodos de </a:t>
            </a:r>
            <a:r>
              <a:rPr lang="es-ES_tradnl" altLang="es-ES" sz="2200" dirty="0">
                <a:solidFill>
                  <a:schemeClr val="accent1">
                    <a:lumMod val="75000"/>
                  </a:schemeClr>
                </a:solidFill>
                <a:latin typeface="Univers" panose="020B0503020202020204" pitchFamily="34" charset="0"/>
              </a:rPr>
              <a:t>Node3D</a:t>
            </a:r>
            <a:r>
              <a:rPr lang="es-ES_tradnl" altLang="es-ES" sz="2200" dirty="0">
                <a:latin typeface="Univers" panose="020B0503020202020204" pitchFamily="34" charset="0"/>
              </a:rPr>
              <a:t>.</a:t>
            </a:r>
          </a:p>
          <a:p>
            <a:pPr marL="0" indent="0" algn="just">
              <a:lnSpc>
                <a:spcPct val="90000"/>
              </a:lnSpc>
              <a:spcBef>
                <a:spcPct val="0"/>
              </a:spcBef>
              <a:buNone/>
            </a:pPr>
            <a:endParaRPr lang="es-ES_tradnl" altLang="es-ES" sz="2200" dirty="0">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Clase </a:t>
            </a:r>
            <a:r>
              <a:rPr lang="es-ES_tradnl" altLang="es-ES" sz="2200" dirty="0">
                <a:solidFill>
                  <a:schemeClr val="accent1">
                    <a:lumMod val="75000"/>
                  </a:schemeClr>
                </a:solidFill>
                <a:latin typeface="Univers" panose="020B0503020202020204" pitchFamily="34" charset="0"/>
              </a:rPr>
              <a:t>Transform3D</a:t>
            </a:r>
            <a:r>
              <a:rPr lang="es-ES_tradnl" altLang="es-ES" sz="2200" dirty="0">
                <a:solidFill>
                  <a:srgbClr val="D60093"/>
                </a:solidFill>
                <a:latin typeface="Univers" panose="020B0503020202020204" pitchFamily="34" charset="0"/>
              </a:rPr>
              <a:t> </a:t>
            </a:r>
            <a:r>
              <a:rPr lang="es-ES_tradnl" altLang="es-ES" sz="2200" dirty="0">
                <a:latin typeface="Univers" panose="020B0503020202020204" pitchFamily="34" charset="0"/>
              </a:rPr>
              <a:t>formada por dos propiedades:</a:t>
            </a:r>
          </a:p>
          <a:p>
            <a:pPr lvl="1" algn="just">
              <a:lnSpc>
                <a:spcPct val="90000"/>
              </a:lnSpc>
              <a:spcBef>
                <a:spcPct val="0"/>
              </a:spcBef>
              <a:buFont typeface="Courier New" panose="02070309020205020404" pitchFamily="49" charset="0"/>
              <a:buChar char="o"/>
            </a:pPr>
            <a:endParaRPr lang="es-ES_tradnl" altLang="es-ES" sz="1800" dirty="0">
              <a:solidFill>
                <a:srgbClr val="D60093"/>
              </a:solidFill>
              <a:latin typeface="Univers" panose="020B0503020202020204" pitchFamily="34" charset="0"/>
            </a:endParaRPr>
          </a:p>
          <a:p>
            <a:pPr lvl="1" algn="just">
              <a:lnSpc>
                <a:spcPct val="90000"/>
              </a:lnSpc>
              <a:spcBef>
                <a:spcPct val="0"/>
              </a:spcBef>
              <a:buFont typeface="Courier New" panose="02070309020205020404" pitchFamily="49" charset="0"/>
              <a:buChar char="o"/>
            </a:pPr>
            <a:r>
              <a:rPr lang="es-ES_tradnl" altLang="es-ES" sz="2200" dirty="0">
                <a:latin typeface="Univers" panose="020B0503020202020204" pitchFamily="34" charset="0"/>
              </a:rPr>
              <a:t>Una matriz </a:t>
            </a:r>
            <a:r>
              <a:rPr lang="es-ES_tradnl" altLang="es-ES" sz="2200" dirty="0">
                <a:solidFill>
                  <a:srgbClr val="D60093"/>
                </a:solidFill>
                <a:latin typeface="Univers" panose="020B0503020202020204" pitchFamily="34" charset="0"/>
              </a:rPr>
              <a:t>3x4</a:t>
            </a:r>
            <a:r>
              <a:rPr lang="es-ES_tradnl" altLang="es-ES" sz="2200" dirty="0">
                <a:latin typeface="Univers" panose="020B0503020202020204" pitchFamily="34" charset="0"/>
              </a:rPr>
              <a:t> de rotación y escalado </a:t>
            </a:r>
            <a:r>
              <a:rPr lang="es-ES_tradnl" altLang="es-ES" sz="2200" dirty="0">
                <a:solidFill>
                  <a:schemeClr val="accent1">
                    <a:lumMod val="75000"/>
                  </a:schemeClr>
                </a:solidFill>
                <a:latin typeface="Univers" panose="020B0503020202020204" pitchFamily="34" charset="0"/>
              </a:rPr>
              <a:t>Basis</a:t>
            </a:r>
          </a:p>
          <a:p>
            <a:pPr lvl="1" algn="just">
              <a:lnSpc>
                <a:spcPct val="90000"/>
              </a:lnSpc>
              <a:spcBef>
                <a:spcPct val="0"/>
              </a:spcBef>
              <a:buFont typeface="Courier New" panose="02070309020205020404" pitchFamily="49" charset="0"/>
              <a:buChar char="o"/>
            </a:pPr>
            <a:endParaRPr lang="es-ES_tradnl" altLang="es-ES" sz="1400" dirty="0">
              <a:solidFill>
                <a:srgbClr val="D60093"/>
              </a:solidFill>
              <a:latin typeface="Univers" panose="020B0503020202020204" pitchFamily="34" charset="0"/>
            </a:endParaRPr>
          </a:p>
          <a:p>
            <a:pPr lvl="1" algn="just">
              <a:lnSpc>
                <a:spcPct val="90000"/>
              </a:lnSpc>
              <a:spcBef>
                <a:spcPct val="0"/>
              </a:spcBef>
              <a:buFont typeface="Courier New" panose="02070309020205020404" pitchFamily="49" charset="0"/>
              <a:buChar char="o"/>
            </a:pPr>
            <a:r>
              <a:rPr lang="es-ES_tradnl" altLang="es-ES" sz="2200" dirty="0">
                <a:latin typeface="Univers" panose="020B0503020202020204" pitchFamily="34" charset="0"/>
              </a:rPr>
              <a:t>Un vector de traslación o posición </a:t>
            </a:r>
            <a:r>
              <a:rPr lang="es-ES_tradnl" altLang="es-ES" sz="2200" dirty="0" err="1">
                <a:solidFill>
                  <a:schemeClr val="accent1">
                    <a:lumMod val="75000"/>
                  </a:schemeClr>
                </a:solidFill>
                <a:latin typeface="Univers" panose="020B0503020202020204" pitchFamily="34" charset="0"/>
              </a:rPr>
              <a:t>origin</a:t>
            </a:r>
            <a:endParaRPr lang="es-ES_tradnl" altLang="es-ES" sz="2200" dirty="0">
              <a:solidFill>
                <a:schemeClr val="accent1">
                  <a:lumMod val="75000"/>
                </a:schemeClr>
              </a:solidFill>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2200" dirty="0">
              <a:solidFill>
                <a:schemeClr val="accent1">
                  <a:lumMod val="75000"/>
                </a:schemeClr>
              </a:solidFill>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2200" dirty="0">
              <a:solidFill>
                <a:schemeClr val="accent1">
                  <a:lumMod val="75000"/>
                </a:schemeClr>
              </a:solidFill>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2400" dirty="0">
              <a:solidFill>
                <a:schemeClr val="accent1">
                  <a:lumMod val="75000"/>
                </a:schemeClr>
              </a:solidFill>
              <a:latin typeface="Univers" panose="020B0503020202020204" pitchFamily="34" charset="0"/>
            </a:endParaRPr>
          </a:p>
          <a:p>
            <a:pPr lvl="1" algn="just">
              <a:lnSpc>
                <a:spcPct val="90000"/>
              </a:lnSpc>
              <a:spcBef>
                <a:spcPct val="0"/>
              </a:spcBef>
              <a:buFont typeface="Courier New" panose="02070309020205020404" pitchFamily="49" charset="0"/>
              <a:buChar char="o"/>
            </a:pPr>
            <a:r>
              <a:rPr lang="es-ES_tradnl" altLang="es-ES" sz="2200" dirty="0">
                <a:latin typeface="Univers" panose="020B0503020202020204" pitchFamily="34" charset="0"/>
              </a:rPr>
              <a:t>Métodos: </a:t>
            </a:r>
          </a:p>
          <a:p>
            <a:pPr marL="914400" lvl="2" indent="0" algn="just">
              <a:lnSpc>
                <a:spcPts val="3600"/>
              </a:lnSpc>
              <a:spcBef>
                <a:spcPct val="0"/>
              </a:spcBef>
              <a:buNone/>
            </a:pPr>
            <a:r>
              <a:rPr lang="es-ES_tradnl" altLang="es-ES" sz="1800" dirty="0">
                <a:solidFill>
                  <a:schemeClr val="accent1">
                    <a:lumMod val="75000"/>
                  </a:schemeClr>
                </a:solidFill>
                <a:latin typeface="Univers" panose="020B0503020202020204" pitchFamily="34" charset="0"/>
              </a:rPr>
              <a:t>	</a:t>
            </a:r>
            <a:r>
              <a:rPr lang="es-ES_tradnl" altLang="es-ES" sz="2000" dirty="0">
                <a:solidFill>
                  <a:schemeClr val="accent1">
                    <a:lumMod val="75000"/>
                  </a:schemeClr>
                </a:solidFill>
                <a:latin typeface="Univers" panose="020B0503020202020204" pitchFamily="34" charset="0"/>
              </a:rPr>
              <a:t>-  </a:t>
            </a:r>
            <a:r>
              <a:rPr lang="es-ES_tradnl" altLang="es-ES" sz="2200" dirty="0" err="1">
                <a:solidFill>
                  <a:schemeClr val="accent1">
                    <a:lumMod val="75000"/>
                  </a:schemeClr>
                </a:solidFill>
                <a:latin typeface="Univers" panose="020B0503020202020204" pitchFamily="34" charset="0"/>
              </a:rPr>
              <a:t>rotated</a:t>
            </a:r>
            <a:r>
              <a:rPr lang="es-ES_tradnl" sz="2200" dirty="0">
                <a:latin typeface="Univers" panose="020B0503020202020204" pitchFamily="34" charset="0"/>
              </a:rPr>
              <a:t>(</a:t>
            </a:r>
            <a:r>
              <a:rPr lang="en-US" sz="2200" dirty="0">
                <a:latin typeface="Univers" panose="020B0503020202020204" pitchFamily="34" charset="0"/>
              </a:rPr>
              <a:t>axis: Vector3, </a:t>
            </a:r>
            <a:r>
              <a:rPr lang="en-US" sz="2200" dirty="0" err="1">
                <a:latin typeface="Univers" panose="020B0503020202020204" pitchFamily="34" charset="0"/>
              </a:rPr>
              <a:t>angulo</a:t>
            </a:r>
            <a:r>
              <a:rPr lang="en-US" sz="2200" dirty="0">
                <a:latin typeface="Univers" panose="020B0503020202020204" pitchFamily="34" charset="0"/>
              </a:rPr>
              <a:t>: float)</a:t>
            </a:r>
            <a:r>
              <a:rPr lang="es-ES_tradnl" sz="2200" dirty="0">
                <a:latin typeface="Univers" panose="020B0503020202020204" pitchFamily="34" charset="0"/>
              </a:rPr>
              <a:t>)</a:t>
            </a:r>
          </a:p>
          <a:p>
            <a:pPr marL="914400" lvl="2" indent="0" algn="just">
              <a:lnSpc>
                <a:spcPts val="3600"/>
              </a:lnSpc>
              <a:spcBef>
                <a:spcPct val="0"/>
              </a:spcBef>
              <a:buNone/>
            </a:pPr>
            <a:r>
              <a:rPr lang="es-ES_tradnl" sz="2200" dirty="0">
                <a:latin typeface="Univers" panose="020B0503020202020204" pitchFamily="34" charset="0"/>
              </a:rPr>
              <a:t>	</a:t>
            </a:r>
            <a:r>
              <a:rPr lang="es-ES_tradnl" sz="2200" dirty="0">
                <a:solidFill>
                  <a:schemeClr val="accent1">
                    <a:lumMod val="75000"/>
                  </a:schemeClr>
                </a:solidFill>
                <a:latin typeface="Univers" panose="020B0503020202020204" pitchFamily="34" charset="0"/>
              </a:rPr>
              <a:t>-  </a:t>
            </a:r>
            <a:r>
              <a:rPr lang="es-ES" sz="2200" dirty="0" err="1">
                <a:solidFill>
                  <a:schemeClr val="accent1">
                    <a:lumMod val="75000"/>
                  </a:schemeClr>
                </a:solidFill>
                <a:latin typeface="Univers" panose="020B0503020202020204" pitchFamily="34" charset="0"/>
                <a:hlinkClick r:id="rId2">
                  <a:extLst>
                    <a:ext uri="{A12FA001-AC4F-418D-AE19-62706E023703}">
                      <ahyp:hlinkClr xmlns:ahyp="http://schemas.microsoft.com/office/drawing/2018/hyperlinkcolor" val="tx"/>
                    </a:ext>
                  </a:extLst>
                </a:hlinkClick>
              </a:rPr>
              <a:t>scaled</a:t>
            </a:r>
            <a:r>
              <a:rPr lang="es-ES" sz="2200" dirty="0">
                <a:latin typeface="Univers" panose="020B0503020202020204" pitchFamily="34" charset="0"/>
              </a:rPr>
              <a:t>(</a:t>
            </a:r>
            <a:r>
              <a:rPr lang="es-ES" sz="2200" dirty="0" err="1">
                <a:latin typeface="Univers" panose="020B0503020202020204" pitchFamily="34" charset="0"/>
              </a:rPr>
              <a:t>scale</a:t>
            </a:r>
            <a:r>
              <a:rPr lang="es-ES" sz="2200" dirty="0">
                <a:latin typeface="Univers" panose="020B0503020202020204" pitchFamily="34" charset="0"/>
              </a:rPr>
              <a:t>: Vector3)</a:t>
            </a:r>
          </a:p>
          <a:p>
            <a:pPr marL="914400" lvl="2" indent="0" algn="just">
              <a:lnSpc>
                <a:spcPts val="3600"/>
              </a:lnSpc>
              <a:spcBef>
                <a:spcPct val="0"/>
              </a:spcBef>
              <a:buNone/>
            </a:pPr>
            <a:r>
              <a:rPr lang="es-ES" sz="2200" dirty="0">
                <a:latin typeface="Univers" panose="020B0503020202020204" pitchFamily="34" charset="0"/>
              </a:rPr>
              <a:t>	-  </a:t>
            </a:r>
            <a:r>
              <a:rPr lang="es-ES_tradnl" sz="2200" dirty="0" err="1">
                <a:solidFill>
                  <a:srgbClr val="008080"/>
                </a:solidFill>
                <a:latin typeface="Univers" panose="020B0503020202020204" pitchFamily="34" charset="0"/>
              </a:rPr>
              <a:t>translate</a:t>
            </a:r>
            <a:r>
              <a:rPr lang="es-ES_tradnl" sz="2200" dirty="0">
                <a:latin typeface="Univers" panose="020B0503020202020204" pitchFamily="34" charset="0"/>
              </a:rPr>
              <a:t>(</a:t>
            </a:r>
            <a:r>
              <a:rPr lang="es-ES" sz="2200" dirty="0">
                <a:latin typeface="Univers" panose="020B0503020202020204" pitchFamily="34" charset="0"/>
              </a:rPr>
              <a:t>offset: Vector3</a:t>
            </a:r>
            <a:r>
              <a:rPr lang="es-ES_tradnl" sz="2200" dirty="0">
                <a:latin typeface="Univers" panose="020B0503020202020204" pitchFamily="34" charset="0"/>
              </a:rPr>
              <a:t>)</a:t>
            </a:r>
          </a:p>
          <a:p>
            <a:pPr marL="914400" lvl="2" indent="0" algn="just">
              <a:lnSpc>
                <a:spcPct val="90000"/>
              </a:lnSpc>
              <a:spcBef>
                <a:spcPct val="0"/>
              </a:spcBef>
              <a:buNone/>
            </a:pPr>
            <a:endParaRPr lang="es-ES_tradnl" sz="22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2200" dirty="0">
              <a:solidFill>
                <a:schemeClr val="accent1">
                  <a:lumMod val="75000"/>
                </a:schemeClr>
              </a:solidFill>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90C0C2C5-E558-189A-EC43-CA839B9CFBE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7" name="CuadroTexto 6">
            <a:extLst>
              <a:ext uri="{FF2B5EF4-FFF2-40B4-BE49-F238E27FC236}">
                <a16:creationId xmlns:a16="http://schemas.microsoft.com/office/drawing/2014/main" id="{EFB56206-76EF-958C-EBDB-B7B981A9CDFE}"/>
              </a:ext>
            </a:extLst>
          </p:cNvPr>
          <p:cNvSpPr txBox="1"/>
          <p:nvPr/>
        </p:nvSpPr>
        <p:spPr>
          <a:xfrm>
            <a:off x="2811641" y="4132608"/>
            <a:ext cx="5129889" cy="461665"/>
          </a:xfrm>
          <a:prstGeom prst="rect">
            <a:avLst/>
          </a:prstGeom>
          <a:noFill/>
          <a:ln w="15875">
            <a:noFill/>
          </a:ln>
        </p:spPr>
        <p:txBody>
          <a:bodyPr wrap="square" rtlCol="0">
            <a:spAutoFit/>
          </a:bodyPr>
          <a:lstStyle/>
          <a:p>
            <a:r>
              <a:rPr lang="es-ES" altLang="es-ES" sz="2000" dirty="0">
                <a:solidFill>
                  <a:schemeClr val="bg2">
                    <a:lumMod val="75000"/>
                  </a:schemeClr>
                </a:solidFill>
                <a:latin typeface="Univers" panose="020B0503020202020204" pitchFamily="34" charset="0"/>
              </a:rPr>
              <a:t> </a:t>
            </a:r>
            <a:r>
              <a:rPr lang="en-US" altLang="es-ES" dirty="0">
                <a:solidFill>
                  <a:schemeClr val="accent1">
                    <a:lumMod val="75000"/>
                  </a:schemeClr>
                </a:solidFill>
                <a:latin typeface="Univers" panose="020B0503020202020204" pitchFamily="34" charset="0"/>
              </a:rPr>
              <a:t>Transform3D (Basis, origin)</a:t>
            </a:r>
            <a:endParaRPr lang="es-ES" altLang="es-ES" dirty="0">
              <a:solidFill>
                <a:schemeClr val="accent1">
                  <a:lumMod val="75000"/>
                </a:schemeClr>
              </a:solidFill>
              <a:latin typeface="Univers" panose="020B0503020202020204" pitchFamily="34" charset="0"/>
            </a:endParaRPr>
          </a:p>
        </p:txBody>
      </p:sp>
      <p:sp>
        <p:nvSpPr>
          <p:cNvPr id="5" name="5 Marcador de número de diapositiva">
            <a:extLst>
              <a:ext uri="{FF2B5EF4-FFF2-40B4-BE49-F238E27FC236}">
                <a16:creationId xmlns:a16="http://schemas.microsoft.com/office/drawing/2014/main" id="{0FC6E97F-10C4-8BDA-5298-20F26475A237}"/>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58</a:t>
            </a:fld>
            <a:endParaRPr lang="en-US" altLang="es-ES" sz="1400" dirty="0"/>
          </a:p>
        </p:txBody>
      </p:sp>
      <p:pic>
        <p:nvPicPr>
          <p:cNvPr id="6" name="Imagen 5">
            <a:extLst>
              <a:ext uri="{FF2B5EF4-FFF2-40B4-BE49-F238E27FC236}">
                <a16:creationId xmlns:a16="http://schemas.microsoft.com/office/drawing/2014/main" id="{541C6909-CA57-B854-C34F-4FEBAE459895}"/>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165CD30A-655F-FD51-F6E4-81172798B26C}"/>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517140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0DBAE-0FDD-45D4-6758-5E14BF0265F2}"/>
            </a:ext>
          </a:extLst>
        </p:cNvPr>
        <p:cNvGrpSpPr/>
        <p:nvPr/>
      </p:nvGrpSpPr>
      <p:grpSpPr>
        <a:xfrm>
          <a:off x="0" y="0"/>
          <a:ext cx="0" cy="0"/>
          <a:chOff x="0" y="0"/>
          <a:chExt cx="0" cy="0"/>
        </a:xfrm>
      </p:grpSpPr>
      <p:cxnSp>
        <p:nvCxnSpPr>
          <p:cNvPr id="53258" name="Conector recto 53257">
            <a:extLst>
              <a:ext uri="{FF2B5EF4-FFF2-40B4-BE49-F238E27FC236}">
                <a16:creationId xmlns:a16="http://schemas.microsoft.com/office/drawing/2014/main" id="{511BBF1C-8AA0-BBFA-AB38-6ADA087B1C7F}"/>
              </a:ext>
            </a:extLst>
          </p:cNvPr>
          <p:cNvCxnSpPr>
            <a:cxnSpLocks/>
            <a:endCxn id="53256" idx="7"/>
          </p:cNvCxnSpPr>
          <p:nvPr/>
        </p:nvCxnSpPr>
        <p:spPr bwMode="auto">
          <a:xfrm flipV="1">
            <a:off x="5988436" y="4988466"/>
            <a:ext cx="636301" cy="584713"/>
          </a:xfrm>
          <a:prstGeom prst="line">
            <a:avLst/>
          </a:prstGeom>
          <a:noFill/>
          <a:ln w="19050" cap="flat" cmpd="sng" algn="ctr">
            <a:solidFill>
              <a:srgbClr val="0070C0"/>
            </a:solidFill>
            <a:prstDash val="dash"/>
            <a:round/>
            <a:headEnd type="none" w="med" len="med"/>
            <a:tailEnd type="none" w="med" len="med"/>
          </a:ln>
          <a:effectLst/>
        </p:spPr>
      </p:cxnSp>
      <p:sp>
        <p:nvSpPr>
          <p:cNvPr id="53251" name="Rectangle 5">
            <a:extLst>
              <a:ext uri="{FF2B5EF4-FFF2-40B4-BE49-F238E27FC236}">
                <a16:creationId xmlns:a16="http://schemas.microsoft.com/office/drawing/2014/main" id="{3B4BBD17-BF21-43D5-F245-682082FB2957}"/>
              </a:ext>
            </a:extLst>
          </p:cNvPr>
          <p:cNvSpPr>
            <a:spLocks noChangeArrowheads="1"/>
          </p:cNvSpPr>
          <p:nvPr/>
        </p:nvSpPr>
        <p:spPr bwMode="auto">
          <a:xfrm>
            <a:off x="546100" y="46882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000" dirty="0">
                <a:latin typeface="Univers" panose="020B0503020202020204" pitchFamily="34" charset="0"/>
              </a:rPr>
              <a:t>Clase </a:t>
            </a:r>
            <a:r>
              <a:rPr lang="es-ES_tradnl" altLang="es-ES" sz="2000" dirty="0">
                <a:solidFill>
                  <a:schemeClr val="accent1">
                    <a:lumMod val="75000"/>
                  </a:schemeClr>
                </a:solidFill>
                <a:latin typeface="Univers" panose="020B0503020202020204" pitchFamily="34" charset="0"/>
              </a:rPr>
              <a:t>Transform3D</a:t>
            </a:r>
            <a:r>
              <a:rPr lang="es-ES_tradnl" altLang="es-ES" sz="2000" dirty="0">
                <a:latin typeface="Univers" panose="020B0503020202020204" pitchFamily="34" charset="0"/>
              </a:rPr>
              <a:t>, ejemplo:</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1AD88843-D86F-B262-A260-A59DAB78157F}"/>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CuadroTexto 4">
            <a:extLst>
              <a:ext uri="{FF2B5EF4-FFF2-40B4-BE49-F238E27FC236}">
                <a16:creationId xmlns:a16="http://schemas.microsoft.com/office/drawing/2014/main" id="{0194309F-5F1D-FBB0-4E2A-192DA7F8E696}"/>
              </a:ext>
            </a:extLst>
          </p:cNvPr>
          <p:cNvSpPr txBox="1"/>
          <p:nvPr/>
        </p:nvSpPr>
        <p:spPr>
          <a:xfrm>
            <a:off x="1200544" y="1488853"/>
            <a:ext cx="8540356" cy="2862322"/>
          </a:xfrm>
          <a:prstGeom prst="rect">
            <a:avLst/>
          </a:prstGeom>
          <a:noFill/>
          <a:ln w="15875">
            <a:solidFill>
              <a:schemeClr val="tx1"/>
            </a:solidFill>
          </a:ln>
        </p:spPr>
        <p:txBody>
          <a:bodyPr wrap="square" rtlCol="0">
            <a:spAutoFit/>
          </a:bodyPr>
          <a:lstStyle/>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_</a:t>
            </a:r>
            <a:r>
              <a:rPr lang="es-ES" altLang="es-ES" sz="2000" dirty="0" err="1">
                <a:solidFill>
                  <a:srgbClr val="D60093"/>
                </a:solidFill>
                <a:latin typeface="Univers" panose="020B0503020202020204" pitchFamily="34" charset="0"/>
              </a:rPr>
              <a:t>ready</a:t>
            </a:r>
            <a:r>
              <a:rPr lang="es-ES" altLang="es-ES" sz="2000" dirty="0">
                <a:solidFill>
                  <a:srgbClr val="D60093"/>
                </a:solidFill>
                <a:latin typeface="Univers" panose="020B0503020202020204" pitchFamily="34" charset="0"/>
              </a:rPr>
              <a:t>() -&gt; </a:t>
            </a:r>
            <a:r>
              <a:rPr lang="es-ES" altLang="es-ES" sz="2000" dirty="0" err="1">
                <a:solidFill>
                  <a:srgbClr val="D60093"/>
                </a:solidFill>
                <a:latin typeface="Univers" panose="020B0503020202020204" pitchFamily="34" charset="0"/>
              </a:rPr>
              <a:t>void</a:t>
            </a:r>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punto = Vector3(1, 1, 0)</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escala = Transform3D (Basis().</a:t>
            </a:r>
            <a:r>
              <a:rPr lang="es-ES" altLang="es-ES" sz="2000" dirty="0" err="1">
                <a:solidFill>
                  <a:srgbClr val="D60093"/>
                </a:solidFill>
                <a:latin typeface="Univers" panose="020B0503020202020204" pitchFamily="34" charset="0"/>
              </a:rPr>
              <a:t>scaled</a:t>
            </a:r>
            <a:r>
              <a:rPr lang="es-ES" altLang="es-ES" sz="2000" dirty="0">
                <a:solidFill>
                  <a:srgbClr val="D60093"/>
                </a:solidFill>
                <a:latin typeface="Univers" panose="020B0503020202020204" pitchFamily="34" charset="0"/>
              </a:rPr>
              <a:t>(Vector3(2, 2, 2)))</a:t>
            </a:r>
          </a:p>
          <a:p>
            <a:r>
              <a:rPr lang="es-ES" altLang="es-ES" sz="2000" dirty="0">
                <a:solidFill>
                  <a:schemeClr val="bg2">
                    <a:lumMod val="75000"/>
                  </a:schemeClr>
                </a:solidFill>
                <a:latin typeface="Univers" panose="020B0503020202020204" pitchFamily="34" charset="0"/>
              </a:rPr>
              <a:t>       # Rotación con respecto al eje Z, ángulo en radianes</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rotacion</a:t>
            </a:r>
            <a:r>
              <a:rPr lang="es-ES" altLang="es-ES" sz="2000" dirty="0">
                <a:solidFill>
                  <a:srgbClr val="D60093"/>
                </a:solidFill>
                <a:latin typeface="Univers" panose="020B0503020202020204" pitchFamily="34" charset="0"/>
              </a:rPr>
              <a:t> = Transform3D(Basis(Vector3(0,0,1), PI/2.0))</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traslacion</a:t>
            </a:r>
            <a:r>
              <a:rPr lang="es-ES" altLang="es-ES" sz="2000" dirty="0">
                <a:solidFill>
                  <a:srgbClr val="D60093"/>
                </a:solidFill>
                <a:latin typeface="Univers" panose="020B0503020202020204" pitchFamily="34" charset="0"/>
              </a:rPr>
              <a:t> = Transform3D(Basis(), Vector3(1, -1, 0))</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transformacion_total</a:t>
            </a:r>
            <a:r>
              <a:rPr lang="es-ES" altLang="es-ES" sz="2000" dirty="0">
                <a:solidFill>
                  <a:srgbClr val="D60093"/>
                </a:solidFill>
                <a:latin typeface="Univers" panose="020B0503020202020204" pitchFamily="34" charset="0"/>
              </a:rPr>
              <a:t> = </a:t>
            </a:r>
            <a:r>
              <a:rPr lang="es-ES" altLang="es-ES" sz="2000" dirty="0" err="1">
                <a:solidFill>
                  <a:srgbClr val="D60093"/>
                </a:solidFill>
                <a:latin typeface="Univers" panose="020B0503020202020204" pitchFamily="34" charset="0"/>
              </a:rPr>
              <a:t>traslacion</a:t>
            </a:r>
            <a:r>
              <a:rPr lang="es-ES" altLang="es-ES" sz="2000" dirty="0">
                <a:solidFill>
                  <a:srgbClr val="D60093"/>
                </a:solidFill>
                <a:latin typeface="Univers" panose="020B0503020202020204" pitchFamily="34" charset="0"/>
              </a:rPr>
              <a:t> * </a:t>
            </a:r>
            <a:r>
              <a:rPr lang="es-ES" altLang="es-ES" sz="2000" dirty="0" err="1">
                <a:solidFill>
                  <a:srgbClr val="D60093"/>
                </a:solidFill>
                <a:latin typeface="Univers" panose="020B0503020202020204" pitchFamily="34" charset="0"/>
              </a:rPr>
              <a:t>rotacion</a:t>
            </a:r>
            <a:r>
              <a:rPr lang="es-ES" altLang="es-ES" sz="2000" dirty="0">
                <a:solidFill>
                  <a:srgbClr val="D60093"/>
                </a:solidFill>
                <a:latin typeface="Univers" panose="020B0503020202020204" pitchFamily="34" charset="0"/>
              </a:rPr>
              <a:t> * escala</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resultado = </a:t>
            </a:r>
            <a:r>
              <a:rPr lang="es-ES" altLang="es-ES" sz="2000" dirty="0" err="1">
                <a:solidFill>
                  <a:srgbClr val="D60093"/>
                </a:solidFill>
                <a:latin typeface="Univers" panose="020B0503020202020204" pitchFamily="34" charset="0"/>
              </a:rPr>
              <a:t>transformacion_total</a:t>
            </a:r>
            <a:r>
              <a:rPr lang="es-ES" altLang="es-ES" sz="2000" dirty="0">
                <a:solidFill>
                  <a:srgbClr val="D60093"/>
                </a:solidFill>
                <a:latin typeface="Univers" panose="020B0503020202020204" pitchFamily="34" charset="0"/>
              </a:rPr>
              <a:t>*punto</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print</a:t>
            </a:r>
            <a:r>
              <a:rPr lang="es-ES" altLang="es-ES" sz="2000" dirty="0">
                <a:solidFill>
                  <a:srgbClr val="D60093"/>
                </a:solidFill>
                <a:latin typeface="Univers" panose="020B0503020202020204" pitchFamily="34" charset="0"/>
              </a:rPr>
              <a:t>("Punto final: “, resultado) </a:t>
            </a:r>
            <a:r>
              <a:rPr lang="es-ES" altLang="es-ES" sz="2000" dirty="0">
                <a:solidFill>
                  <a:schemeClr val="bg2">
                    <a:lumMod val="75000"/>
                  </a:schemeClr>
                </a:solidFill>
                <a:latin typeface="Univers" panose="020B0503020202020204" pitchFamily="34" charset="0"/>
              </a:rPr>
              <a:t># (-1.0, 1.0, 0.0)</a:t>
            </a:r>
          </a:p>
        </p:txBody>
      </p:sp>
      <p:cxnSp>
        <p:nvCxnSpPr>
          <p:cNvPr id="8" name="Conector recto de flecha 7">
            <a:extLst>
              <a:ext uri="{FF2B5EF4-FFF2-40B4-BE49-F238E27FC236}">
                <a16:creationId xmlns:a16="http://schemas.microsoft.com/office/drawing/2014/main" id="{1AE2AE03-D213-520D-B348-38358F0F9450}"/>
              </a:ext>
            </a:extLst>
          </p:cNvPr>
          <p:cNvCxnSpPr>
            <a:cxnSpLocks/>
          </p:cNvCxnSpPr>
          <p:nvPr/>
        </p:nvCxnSpPr>
        <p:spPr bwMode="auto">
          <a:xfrm>
            <a:off x="935432" y="5571862"/>
            <a:ext cx="1761067" cy="0"/>
          </a:xfrm>
          <a:prstGeom prst="straightConnector1">
            <a:avLst/>
          </a:prstGeom>
          <a:noFill/>
          <a:ln w="25400" cap="flat" cmpd="sng" algn="ctr">
            <a:solidFill>
              <a:srgbClr val="FF0000"/>
            </a:solidFill>
            <a:prstDash val="solid"/>
            <a:round/>
            <a:headEnd type="triangle"/>
            <a:tailEnd type="triangle"/>
          </a:ln>
          <a:effectLst/>
        </p:spPr>
      </p:cxnSp>
      <p:cxnSp>
        <p:nvCxnSpPr>
          <p:cNvPr id="9" name="Conector recto de flecha 8">
            <a:extLst>
              <a:ext uri="{FF2B5EF4-FFF2-40B4-BE49-F238E27FC236}">
                <a16:creationId xmlns:a16="http://schemas.microsoft.com/office/drawing/2014/main" id="{B01BEF14-C476-6970-8C40-D5C1F0BA4D64}"/>
              </a:ext>
            </a:extLst>
          </p:cNvPr>
          <p:cNvCxnSpPr>
            <a:cxnSpLocks/>
          </p:cNvCxnSpPr>
          <p:nvPr/>
        </p:nvCxnSpPr>
        <p:spPr bwMode="auto">
          <a:xfrm flipV="1">
            <a:off x="1828310" y="4675088"/>
            <a:ext cx="0" cy="1820706"/>
          </a:xfrm>
          <a:prstGeom prst="straightConnector1">
            <a:avLst/>
          </a:prstGeom>
          <a:noFill/>
          <a:ln w="25400" cap="flat" cmpd="sng" algn="ctr">
            <a:solidFill>
              <a:schemeClr val="accent5">
                <a:lumMod val="50000"/>
              </a:schemeClr>
            </a:solidFill>
            <a:prstDash val="solid"/>
            <a:round/>
            <a:headEnd type="triangle"/>
            <a:tailEnd type="triangle"/>
          </a:ln>
          <a:effectLst/>
        </p:spPr>
      </p:cxnSp>
      <p:sp>
        <p:nvSpPr>
          <p:cNvPr id="13" name="Elipse 12">
            <a:extLst>
              <a:ext uri="{FF2B5EF4-FFF2-40B4-BE49-F238E27FC236}">
                <a16:creationId xmlns:a16="http://schemas.microsoft.com/office/drawing/2014/main" id="{7637435F-6461-3E6C-B362-ED509B767978}"/>
              </a:ext>
            </a:extLst>
          </p:cNvPr>
          <p:cNvSpPr/>
          <p:nvPr/>
        </p:nvSpPr>
        <p:spPr bwMode="auto">
          <a:xfrm>
            <a:off x="2133108" y="5196969"/>
            <a:ext cx="72000" cy="72000"/>
          </a:xfrm>
          <a:prstGeom prst="ellipse">
            <a:avLst/>
          </a:prstGeom>
          <a:solidFill>
            <a:schemeClr val="tx1"/>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17" name="Elipse 16">
            <a:extLst>
              <a:ext uri="{FF2B5EF4-FFF2-40B4-BE49-F238E27FC236}">
                <a16:creationId xmlns:a16="http://schemas.microsoft.com/office/drawing/2014/main" id="{FA083830-BA04-B080-89FC-03F528AFDB10}"/>
              </a:ext>
            </a:extLst>
          </p:cNvPr>
          <p:cNvSpPr/>
          <p:nvPr/>
        </p:nvSpPr>
        <p:spPr bwMode="auto">
          <a:xfrm>
            <a:off x="4508062" y="4975159"/>
            <a:ext cx="72000" cy="72000"/>
          </a:xfrm>
          <a:prstGeom prst="ellipse">
            <a:avLst/>
          </a:prstGeom>
          <a:solidFill>
            <a:schemeClr val="tx1"/>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18" name="CuadroTexto 17">
            <a:extLst>
              <a:ext uri="{FF2B5EF4-FFF2-40B4-BE49-F238E27FC236}">
                <a16:creationId xmlns:a16="http://schemas.microsoft.com/office/drawing/2014/main" id="{F4B4F442-7F24-ADF0-5DDA-F922D1CFC27A}"/>
              </a:ext>
            </a:extLst>
          </p:cNvPr>
          <p:cNvSpPr txBox="1"/>
          <p:nvPr/>
        </p:nvSpPr>
        <p:spPr>
          <a:xfrm>
            <a:off x="2057121" y="5561416"/>
            <a:ext cx="571813" cy="369332"/>
          </a:xfrm>
          <a:prstGeom prst="rect">
            <a:avLst/>
          </a:prstGeom>
          <a:noFill/>
        </p:spPr>
        <p:txBody>
          <a:bodyPr wrap="square" rtlCol="0">
            <a:spAutoFit/>
          </a:bodyPr>
          <a:lstStyle/>
          <a:p>
            <a:r>
              <a:rPr lang="es-ES" sz="1800" dirty="0"/>
              <a:t>1</a:t>
            </a:r>
          </a:p>
        </p:txBody>
      </p:sp>
      <p:cxnSp>
        <p:nvCxnSpPr>
          <p:cNvPr id="20" name="Conector recto 19">
            <a:extLst>
              <a:ext uri="{FF2B5EF4-FFF2-40B4-BE49-F238E27FC236}">
                <a16:creationId xmlns:a16="http://schemas.microsoft.com/office/drawing/2014/main" id="{35C959FD-E04A-DA50-28AC-C7BEECA42B9D}"/>
              </a:ext>
            </a:extLst>
          </p:cNvPr>
          <p:cNvCxnSpPr>
            <a:cxnSpLocks/>
            <a:endCxn id="13" idx="2"/>
          </p:cNvCxnSpPr>
          <p:nvPr/>
        </p:nvCxnSpPr>
        <p:spPr bwMode="auto">
          <a:xfrm>
            <a:off x="1828310" y="5228623"/>
            <a:ext cx="304798" cy="4346"/>
          </a:xfrm>
          <a:prstGeom prst="line">
            <a:avLst/>
          </a:prstGeom>
          <a:noFill/>
          <a:ln w="19050" cap="flat" cmpd="sng" algn="ctr">
            <a:solidFill>
              <a:srgbClr val="0070C0"/>
            </a:solidFill>
            <a:prstDash val="dash"/>
            <a:round/>
            <a:headEnd type="none" w="med" len="med"/>
            <a:tailEnd type="none" w="med" len="med"/>
          </a:ln>
          <a:effectLst/>
        </p:spPr>
      </p:cxnSp>
      <p:cxnSp>
        <p:nvCxnSpPr>
          <p:cNvPr id="25" name="Conector recto 24">
            <a:extLst>
              <a:ext uri="{FF2B5EF4-FFF2-40B4-BE49-F238E27FC236}">
                <a16:creationId xmlns:a16="http://schemas.microsoft.com/office/drawing/2014/main" id="{8C23DC18-D3F5-F376-4FBA-3AA9DB0B4528}"/>
              </a:ext>
            </a:extLst>
          </p:cNvPr>
          <p:cNvCxnSpPr>
            <a:cxnSpLocks/>
          </p:cNvCxnSpPr>
          <p:nvPr/>
        </p:nvCxnSpPr>
        <p:spPr bwMode="auto">
          <a:xfrm flipV="1">
            <a:off x="2169108" y="5268969"/>
            <a:ext cx="0" cy="261500"/>
          </a:xfrm>
          <a:prstGeom prst="line">
            <a:avLst/>
          </a:prstGeom>
          <a:noFill/>
          <a:ln w="19050" cap="flat" cmpd="sng" algn="ctr">
            <a:solidFill>
              <a:srgbClr val="0070C0"/>
            </a:solidFill>
            <a:prstDash val="dash"/>
            <a:round/>
            <a:headEnd type="none" w="med" len="med"/>
            <a:tailEnd type="none" w="med" len="med"/>
          </a:ln>
          <a:effectLst/>
        </p:spPr>
      </p:cxnSp>
      <p:cxnSp>
        <p:nvCxnSpPr>
          <p:cNvPr id="31" name="Conector recto 30">
            <a:extLst>
              <a:ext uri="{FF2B5EF4-FFF2-40B4-BE49-F238E27FC236}">
                <a16:creationId xmlns:a16="http://schemas.microsoft.com/office/drawing/2014/main" id="{E36BDBB8-A70D-32C4-8E29-BFEDB96E110A}"/>
              </a:ext>
            </a:extLst>
          </p:cNvPr>
          <p:cNvCxnSpPr>
            <a:cxnSpLocks/>
          </p:cNvCxnSpPr>
          <p:nvPr/>
        </p:nvCxnSpPr>
        <p:spPr bwMode="auto">
          <a:xfrm>
            <a:off x="3911643" y="5007668"/>
            <a:ext cx="602644" cy="0"/>
          </a:xfrm>
          <a:prstGeom prst="line">
            <a:avLst/>
          </a:prstGeom>
          <a:noFill/>
          <a:ln w="19050" cap="flat" cmpd="sng" algn="ctr">
            <a:solidFill>
              <a:srgbClr val="0070C0"/>
            </a:solidFill>
            <a:prstDash val="dash"/>
            <a:round/>
            <a:headEnd type="none" w="med" len="med"/>
            <a:tailEnd type="none" w="med" len="med"/>
          </a:ln>
          <a:effectLst/>
        </p:spPr>
      </p:cxnSp>
      <p:cxnSp>
        <p:nvCxnSpPr>
          <p:cNvPr id="32" name="Conector recto 31">
            <a:extLst>
              <a:ext uri="{FF2B5EF4-FFF2-40B4-BE49-F238E27FC236}">
                <a16:creationId xmlns:a16="http://schemas.microsoft.com/office/drawing/2014/main" id="{F3234169-4E81-81F8-ADF9-31281A6D2355}"/>
              </a:ext>
            </a:extLst>
          </p:cNvPr>
          <p:cNvCxnSpPr>
            <a:cxnSpLocks/>
          </p:cNvCxnSpPr>
          <p:nvPr/>
        </p:nvCxnSpPr>
        <p:spPr bwMode="auto">
          <a:xfrm flipV="1">
            <a:off x="4544587" y="5026780"/>
            <a:ext cx="0" cy="563346"/>
          </a:xfrm>
          <a:prstGeom prst="line">
            <a:avLst/>
          </a:prstGeom>
          <a:noFill/>
          <a:ln w="19050" cap="flat" cmpd="sng" algn="ctr">
            <a:solidFill>
              <a:srgbClr val="0070C0"/>
            </a:solidFill>
            <a:prstDash val="dash"/>
            <a:round/>
            <a:headEnd type="none" w="med" len="med"/>
            <a:tailEnd type="none" w="med" len="med"/>
          </a:ln>
          <a:effectLst/>
        </p:spPr>
      </p:cxnSp>
      <p:sp>
        <p:nvSpPr>
          <p:cNvPr id="35" name="CuadroTexto 34">
            <a:extLst>
              <a:ext uri="{FF2B5EF4-FFF2-40B4-BE49-F238E27FC236}">
                <a16:creationId xmlns:a16="http://schemas.microsoft.com/office/drawing/2014/main" id="{C110DBD5-4C5E-F254-B963-6AA84DFB69D2}"/>
              </a:ext>
            </a:extLst>
          </p:cNvPr>
          <p:cNvSpPr txBox="1"/>
          <p:nvPr/>
        </p:nvSpPr>
        <p:spPr>
          <a:xfrm>
            <a:off x="4402366" y="5584066"/>
            <a:ext cx="571813" cy="369332"/>
          </a:xfrm>
          <a:prstGeom prst="rect">
            <a:avLst/>
          </a:prstGeom>
          <a:noFill/>
        </p:spPr>
        <p:txBody>
          <a:bodyPr wrap="square" rtlCol="0">
            <a:spAutoFit/>
          </a:bodyPr>
          <a:lstStyle/>
          <a:p>
            <a:r>
              <a:rPr lang="es-ES" sz="1800" dirty="0"/>
              <a:t>2</a:t>
            </a:r>
          </a:p>
        </p:txBody>
      </p:sp>
      <p:cxnSp>
        <p:nvCxnSpPr>
          <p:cNvPr id="55" name="Conector recto de flecha 54">
            <a:extLst>
              <a:ext uri="{FF2B5EF4-FFF2-40B4-BE49-F238E27FC236}">
                <a16:creationId xmlns:a16="http://schemas.microsoft.com/office/drawing/2014/main" id="{CE0965B2-C3DE-BD5D-B85F-4E47CD9A0F9F}"/>
              </a:ext>
            </a:extLst>
          </p:cNvPr>
          <p:cNvCxnSpPr>
            <a:cxnSpLocks/>
          </p:cNvCxnSpPr>
          <p:nvPr/>
        </p:nvCxnSpPr>
        <p:spPr bwMode="auto">
          <a:xfrm>
            <a:off x="3012464" y="5575428"/>
            <a:ext cx="1761067" cy="0"/>
          </a:xfrm>
          <a:prstGeom prst="straightConnector1">
            <a:avLst/>
          </a:prstGeom>
          <a:noFill/>
          <a:ln w="25400" cap="flat" cmpd="sng" algn="ctr">
            <a:solidFill>
              <a:srgbClr val="FF0000"/>
            </a:solidFill>
            <a:prstDash val="solid"/>
            <a:round/>
            <a:headEnd type="triangle"/>
            <a:tailEnd type="triangle"/>
          </a:ln>
          <a:effectLst/>
        </p:spPr>
      </p:cxnSp>
      <p:cxnSp>
        <p:nvCxnSpPr>
          <p:cNvPr id="56" name="Conector recto de flecha 55">
            <a:extLst>
              <a:ext uri="{FF2B5EF4-FFF2-40B4-BE49-F238E27FC236}">
                <a16:creationId xmlns:a16="http://schemas.microsoft.com/office/drawing/2014/main" id="{7A80895C-D344-1B61-F50B-09718CF68090}"/>
              </a:ext>
            </a:extLst>
          </p:cNvPr>
          <p:cNvCxnSpPr>
            <a:cxnSpLocks/>
          </p:cNvCxnSpPr>
          <p:nvPr/>
        </p:nvCxnSpPr>
        <p:spPr bwMode="auto">
          <a:xfrm flipV="1">
            <a:off x="3905342" y="4678654"/>
            <a:ext cx="0" cy="1820706"/>
          </a:xfrm>
          <a:prstGeom prst="straightConnector1">
            <a:avLst/>
          </a:prstGeom>
          <a:noFill/>
          <a:ln w="25400" cap="flat" cmpd="sng" algn="ctr">
            <a:solidFill>
              <a:schemeClr val="accent5">
                <a:lumMod val="50000"/>
              </a:schemeClr>
            </a:solidFill>
            <a:prstDash val="solid"/>
            <a:round/>
            <a:headEnd type="triangle"/>
            <a:tailEnd type="triangle"/>
          </a:ln>
          <a:effectLst/>
        </p:spPr>
      </p:cxnSp>
      <p:sp>
        <p:nvSpPr>
          <p:cNvPr id="57" name="Elipse 56">
            <a:extLst>
              <a:ext uri="{FF2B5EF4-FFF2-40B4-BE49-F238E27FC236}">
                <a16:creationId xmlns:a16="http://schemas.microsoft.com/office/drawing/2014/main" id="{1948D489-28EF-763F-FB54-807A6233E1C6}"/>
              </a:ext>
            </a:extLst>
          </p:cNvPr>
          <p:cNvSpPr/>
          <p:nvPr/>
        </p:nvSpPr>
        <p:spPr bwMode="auto">
          <a:xfrm>
            <a:off x="5335171" y="4975156"/>
            <a:ext cx="72000" cy="72000"/>
          </a:xfrm>
          <a:prstGeom prst="ellipse">
            <a:avLst/>
          </a:prstGeom>
          <a:solidFill>
            <a:schemeClr val="tx1"/>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cxnSp>
        <p:nvCxnSpPr>
          <p:cNvPr id="58" name="Conector recto 57">
            <a:extLst>
              <a:ext uri="{FF2B5EF4-FFF2-40B4-BE49-F238E27FC236}">
                <a16:creationId xmlns:a16="http://schemas.microsoft.com/office/drawing/2014/main" id="{27324F0D-C6F9-3841-4E65-CE9ADA0DD404}"/>
              </a:ext>
            </a:extLst>
          </p:cNvPr>
          <p:cNvCxnSpPr>
            <a:cxnSpLocks/>
          </p:cNvCxnSpPr>
          <p:nvPr/>
        </p:nvCxnSpPr>
        <p:spPr bwMode="auto">
          <a:xfrm>
            <a:off x="5376062" y="5007665"/>
            <a:ext cx="602644" cy="0"/>
          </a:xfrm>
          <a:prstGeom prst="line">
            <a:avLst/>
          </a:prstGeom>
          <a:noFill/>
          <a:ln w="19050" cap="flat" cmpd="sng" algn="ctr">
            <a:solidFill>
              <a:srgbClr val="0070C0"/>
            </a:solidFill>
            <a:prstDash val="dash"/>
            <a:round/>
            <a:headEnd type="none" w="med" len="med"/>
            <a:tailEnd type="none" w="med" len="med"/>
          </a:ln>
          <a:effectLst/>
        </p:spPr>
      </p:cxnSp>
      <p:cxnSp>
        <p:nvCxnSpPr>
          <p:cNvPr id="59" name="Conector recto 58">
            <a:extLst>
              <a:ext uri="{FF2B5EF4-FFF2-40B4-BE49-F238E27FC236}">
                <a16:creationId xmlns:a16="http://schemas.microsoft.com/office/drawing/2014/main" id="{AF4E732F-CFC0-71D6-0722-8FF09C2B4ED4}"/>
              </a:ext>
            </a:extLst>
          </p:cNvPr>
          <p:cNvCxnSpPr>
            <a:cxnSpLocks/>
          </p:cNvCxnSpPr>
          <p:nvPr/>
        </p:nvCxnSpPr>
        <p:spPr bwMode="auto">
          <a:xfrm flipV="1">
            <a:off x="6601983" y="5026777"/>
            <a:ext cx="0" cy="563346"/>
          </a:xfrm>
          <a:prstGeom prst="line">
            <a:avLst/>
          </a:prstGeom>
          <a:noFill/>
          <a:ln w="19050" cap="flat" cmpd="sng" algn="ctr">
            <a:solidFill>
              <a:srgbClr val="0070C0"/>
            </a:solidFill>
            <a:prstDash val="dash"/>
            <a:round/>
            <a:headEnd type="none" w="med" len="med"/>
            <a:tailEnd type="none" w="med" len="med"/>
          </a:ln>
          <a:effectLst/>
        </p:spPr>
      </p:cxnSp>
      <p:sp>
        <p:nvSpPr>
          <p:cNvPr id="60" name="CuadroTexto 59">
            <a:extLst>
              <a:ext uri="{FF2B5EF4-FFF2-40B4-BE49-F238E27FC236}">
                <a16:creationId xmlns:a16="http://schemas.microsoft.com/office/drawing/2014/main" id="{9BFD9CB7-79B1-771E-5174-6727EE85F679}"/>
              </a:ext>
            </a:extLst>
          </p:cNvPr>
          <p:cNvSpPr txBox="1"/>
          <p:nvPr/>
        </p:nvSpPr>
        <p:spPr>
          <a:xfrm>
            <a:off x="5174192" y="5560523"/>
            <a:ext cx="571813" cy="369332"/>
          </a:xfrm>
          <a:prstGeom prst="rect">
            <a:avLst/>
          </a:prstGeom>
          <a:noFill/>
        </p:spPr>
        <p:txBody>
          <a:bodyPr wrap="square" rtlCol="0">
            <a:spAutoFit/>
          </a:bodyPr>
          <a:lstStyle/>
          <a:p>
            <a:r>
              <a:rPr lang="es-ES" sz="1800" dirty="0"/>
              <a:t>-2</a:t>
            </a:r>
          </a:p>
        </p:txBody>
      </p:sp>
      <p:cxnSp>
        <p:nvCxnSpPr>
          <p:cNvPr id="61" name="Conector recto de flecha 60">
            <a:extLst>
              <a:ext uri="{FF2B5EF4-FFF2-40B4-BE49-F238E27FC236}">
                <a16:creationId xmlns:a16="http://schemas.microsoft.com/office/drawing/2014/main" id="{3EB5943B-DFA3-2C51-3DAA-F0E723B0B9F8}"/>
              </a:ext>
            </a:extLst>
          </p:cNvPr>
          <p:cNvCxnSpPr>
            <a:cxnSpLocks/>
          </p:cNvCxnSpPr>
          <p:nvPr/>
        </p:nvCxnSpPr>
        <p:spPr bwMode="auto">
          <a:xfrm>
            <a:off x="5069860" y="5575425"/>
            <a:ext cx="1761067" cy="0"/>
          </a:xfrm>
          <a:prstGeom prst="straightConnector1">
            <a:avLst/>
          </a:prstGeom>
          <a:noFill/>
          <a:ln w="25400" cap="flat" cmpd="sng" algn="ctr">
            <a:solidFill>
              <a:srgbClr val="FF0000"/>
            </a:solidFill>
            <a:prstDash val="solid"/>
            <a:round/>
            <a:headEnd type="triangle"/>
            <a:tailEnd type="triangle"/>
          </a:ln>
          <a:effectLst/>
        </p:spPr>
      </p:cxnSp>
      <p:cxnSp>
        <p:nvCxnSpPr>
          <p:cNvPr id="62" name="Conector recto de flecha 61">
            <a:extLst>
              <a:ext uri="{FF2B5EF4-FFF2-40B4-BE49-F238E27FC236}">
                <a16:creationId xmlns:a16="http://schemas.microsoft.com/office/drawing/2014/main" id="{293F12D7-D0AC-BD26-A8BF-8999B1095E01}"/>
              </a:ext>
            </a:extLst>
          </p:cNvPr>
          <p:cNvCxnSpPr>
            <a:cxnSpLocks/>
          </p:cNvCxnSpPr>
          <p:nvPr/>
        </p:nvCxnSpPr>
        <p:spPr bwMode="auto">
          <a:xfrm flipV="1">
            <a:off x="5979364" y="4678651"/>
            <a:ext cx="0" cy="1820706"/>
          </a:xfrm>
          <a:prstGeom prst="straightConnector1">
            <a:avLst/>
          </a:prstGeom>
          <a:noFill/>
          <a:ln w="25400" cap="flat" cmpd="sng" algn="ctr">
            <a:solidFill>
              <a:schemeClr val="accent5">
                <a:lumMod val="50000"/>
              </a:schemeClr>
            </a:solidFill>
            <a:prstDash val="solid"/>
            <a:round/>
            <a:headEnd type="triangle"/>
            <a:tailEnd type="triangle"/>
          </a:ln>
          <a:effectLst/>
        </p:spPr>
      </p:cxnSp>
      <p:sp>
        <p:nvSpPr>
          <p:cNvPr id="53252" name="CuadroTexto 53251">
            <a:extLst>
              <a:ext uri="{FF2B5EF4-FFF2-40B4-BE49-F238E27FC236}">
                <a16:creationId xmlns:a16="http://schemas.microsoft.com/office/drawing/2014/main" id="{7DC1C27D-4CCA-7C10-625C-A422E5397FDE}"/>
              </a:ext>
            </a:extLst>
          </p:cNvPr>
          <p:cNvSpPr txBox="1"/>
          <p:nvPr/>
        </p:nvSpPr>
        <p:spPr>
          <a:xfrm>
            <a:off x="7587177" y="5544349"/>
            <a:ext cx="571813" cy="369332"/>
          </a:xfrm>
          <a:prstGeom prst="rect">
            <a:avLst/>
          </a:prstGeom>
          <a:noFill/>
        </p:spPr>
        <p:txBody>
          <a:bodyPr wrap="square" rtlCol="0">
            <a:spAutoFit/>
          </a:bodyPr>
          <a:lstStyle/>
          <a:p>
            <a:r>
              <a:rPr lang="es-ES" sz="1800" dirty="0"/>
              <a:t>-1</a:t>
            </a:r>
          </a:p>
        </p:txBody>
      </p:sp>
      <p:cxnSp>
        <p:nvCxnSpPr>
          <p:cNvPr id="53253" name="Conector recto de flecha 53252">
            <a:extLst>
              <a:ext uri="{FF2B5EF4-FFF2-40B4-BE49-F238E27FC236}">
                <a16:creationId xmlns:a16="http://schemas.microsoft.com/office/drawing/2014/main" id="{5E5D95B5-B659-A9B0-03EB-5BE8E191502C}"/>
              </a:ext>
            </a:extLst>
          </p:cNvPr>
          <p:cNvCxnSpPr>
            <a:cxnSpLocks/>
          </p:cNvCxnSpPr>
          <p:nvPr/>
        </p:nvCxnSpPr>
        <p:spPr bwMode="auto">
          <a:xfrm>
            <a:off x="7170801" y="5564538"/>
            <a:ext cx="1761067" cy="0"/>
          </a:xfrm>
          <a:prstGeom prst="straightConnector1">
            <a:avLst/>
          </a:prstGeom>
          <a:noFill/>
          <a:ln w="25400" cap="flat" cmpd="sng" algn="ctr">
            <a:solidFill>
              <a:srgbClr val="FF0000"/>
            </a:solidFill>
            <a:prstDash val="solid"/>
            <a:round/>
            <a:headEnd type="triangle"/>
            <a:tailEnd type="triangle"/>
          </a:ln>
          <a:effectLst/>
        </p:spPr>
      </p:cxnSp>
      <p:cxnSp>
        <p:nvCxnSpPr>
          <p:cNvPr id="53254" name="Conector recto de flecha 53253">
            <a:extLst>
              <a:ext uri="{FF2B5EF4-FFF2-40B4-BE49-F238E27FC236}">
                <a16:creationId xmlns:a16="http://schemas.microsoft.com/office/drawing/2014/main" id="{9B727FD3-F7C6-1D97-5016-4423A56C6ECF}"/>
              </a:ext>
            </a:extLst>
          </p:cNvPr>
          <p:cNvCxnSpPr>
            <a:cxnSpLocks/>
          </p:cNvCxnSpPr>
          <p:nvPr/>
        </p:nvCxnSpPr>
        <p:spPr bwMode="auto">
          <a:xfrm flipV="1">
            <a:off x="8063679" y="4667764"/>
            <a:ext cx="0" cy="1820706"/>
          </a:xfrm>
          <a:prstGeom prst="straightConnector1">
            <a:avLst/>
          </a:prstGeom>
          <a:noFill/>
          <a:ln w="25400" cap="flat" cmpd="sng" algn="ctr">
            <a:solidFill>
              <a:schemeClr val="accent5">
                <a:lumMod val="50000"/>
              </a:schemeClr>
            </a:solidFill>
            <a:prstDash val="solid"/>
            <a:round/>
            <a:headEnd type="triangle"/>
            <a:tailEnd type="triangle"/>
          </a:ln>
          <a:effectLst/>
        </p:spPr>
      </p:cxnSp>
      <p:cxnSp>
        <p:nvCxnSpPr>
          <p:cNvPr id="53255" name="Conector recto 53254">
            <a:extLst>
              <a:ext uri="{FF2B5EF4-FFF2-40B4-BE49-F238E27FC236}">
                <a16:creationId xmlns:a16="http://schemas.microsoft.com/office/drawing/2014/main" id="{38A9735C-CE18-D8C3-BA35-28388D826F9E}"/>
              </a:ext>
            </a:extLst>
          </p:cNvPr>
          <p:cNvCxnSpPr>
            <a:cxnSpLocks/>
          </p:cNvCxnSpPr>
          <p:nvPr/>
        </p:nvCxnSpPr>
        <p:spPr bwMode="auto">
          <a:xfrm flipV="1">
            <a:off x="5374471" y="5024003"/>
            <a:ext cx="0" cy="563346"/>
          </a:xfrm>
          <a:prstGeom prst="line">
            <a:avLst/>
          </a:prstGeom>
          <a:noFill/>
          <a:ln w="19050" cap="flat" cmpd="sng" algn="ctr">
            <a:solidFill>
              <a:srgbClr val="0070C0"/>
            </a:solidFill>
            <a:prstDash val="dash"/>
            <a:round/>
            <a:headEnd type="none" w="med" len="med"/>
            <a:tailEnd type="none" w="med" len="med"/>
          </a:ln>
          <a:effectLst/>
        </p:spPr>
      </p:cxnSp>
      <p:sp>
        <p:nvSpPr>
          <p:cNvPr id="53256" name="Elipse 53255">
            <a:extLst>
              <a:ext uri="{FF2B5EF4-FFF2-40B4-BE49-F238E27FC236}">
                <a16:creationId xmlns:a16="http://schemas.microsoft.com/office/drawing/2014/main" id="{0585847E-EEAC-DB16-F8D0-861EF5E2F3FB}"/>
              </a:ext>
            </a:extLst>
          </p:cNvPr>
          <p:cNvSpPr/>
          <p:nvPr/>
        </p:nvSpPr>
        <p:spPr bwMode="auto">
          <a:xfrm>
            <a:off x="6563281" y="4977922"/>
            <a:ext cx="72000" cy="72000"/>
          </a:xfrm>
          <a:prstGeom prst="ellipse">
            <a:avLst/>
          </a:prstGeom>
          <a:solidFill>
            <a:schemeClr val="bg2">
              <a:lumMod val="60000"/>
              <a:lumOff val="40000"/>
            </a:schemeClr>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cxnSp>
        <p:nvCxnSpPr>
          <p:cNvPr id="53257" name="Conector recto 53256">
            <a:extLst>
              <a:ext uri="{FF2B5EF4-FFF2-40B4-BE49-F238E27FC236}">
                <a16:creationId xmlns:a16="http://schemas.microsoft.com/office/drawing/2014/main" id="{96E57059-B7AB-2073-3F32-C77EF77CA6C6}"/>
              </a:ext>
            </a:extLst>
          </p:cNvPr>
          <p:cNvCxnSpPr>
            <a:cxnSpLocks/>
          </p:cNvCxnSpPr>
          <p:nvPr/>
        </p:nvCxnSpPr>
        <p:spPr bwMode="auto">
          <a:xfrm>
            <a:off x="5988436" y="5010433"/>
            <a:ext cx="602644" cy="0"/>
          </a:xfrm>
          <a:prstGeom prst="line">
            <a:avLst/>
          </a:prstGeom>
          <a:noFill/>
          <a:ln w="12700" cap="flat" cmpd="sng" algn="ctr">
            <a:solidFill>
              <a:srgbClr val="0070C0"/>
            </a:solidFill>
            <a:prstDash val="dash"/>
            <a:round/>
            <a:headEnd type="none" w="med" len="med"/>
            <a:tailEnd type="none" w="med" len="med"/>
          </a:ln>
          <a:effectLst/>
        </p:spPr>
      </p:cxnSp>
      <p:cxnSp>
        <p:nvCxnSpPr>
          <p:cNvPr id="53263" name="Conector recto 53262">
            <a:extLst>
              <a:ext uri="{FF2B5EF4-FFF2-40B4-BE49-F238E27FC236}">
                <a16:creationId xmlns:a16="http://schemas.microsoft.com/office/drawing/2014/main" id="{F123248C-0AEC-9DEC-AC4D-3FE9390BB1A0}"/>
              </a:ext>
            </a:extLst>
          </p:cNvPr>
          <p:cNvCxnSpPr>
            <a:cxnSpLocks/>
          </p:cNvCxnSpPr>
          <p:nvPr/>
        </p:nvCxnSpPr>
        <p:spPr bwMode="auto">
          <a:xfrm flipH="1" flipV="1">
            <a:off x="5407171" y="5036272"/>
            <a:ext cx="581265" cy="547791"/>
          </a:xfrm>
          <a:prstGeom prst="line">
            <a:avLst/>
          </a:prstGeom>
          <a:noFill/>
          <a:ln w="19050" cap="flat" cmpd="sng" algn="ctr">
            <a:solidFill>
              <a:srgbClr val="0070C0"/>
            </a:solidFill>
            <a:prstDash val="dash"/>
            <a:round/>
            <a:headEnd type="none" w="med" len="med"/>
            <a:tailEnd type="none" w="med" len="med"/>
          </a:ln>
          <a:effectLst/>
        </p:spPr>
      </p:cxnSp>
      <p:grpSp>
        <p:nvGrpSpPr>
          <p:cNvPr id="53276" name="Grupo 53275">
            <a:extLst>
              <a:ext uri="{FF2B5EF4-FFF2-40B4-BE49-F238E27FC236}">
                <a16:creationId xmlns:a16="http://schemas.microsoft.com/office/drawing/2014/main" id="{4ADD5596-468E-86F0-B7C0-0135F560052B}"/>
              </a:ext>
            </a:extLst>
          </p:cNvPr>
          <p:cNvGrpSpPr/>
          <p:nvPr/>
        </p:nvGrpSpPr>
        <p:grpSpPr>
          <a:xfrm flipH="1">
            <a:off x="7685659" y="5228792"/>
            <a:ext cx="376798" cy="333500"/>
            <a:chOff x="2555950" y="6125900"/>
            <a:chExt cx="376798" cy="333500"/>
          </a:xfrm>
        </p:grpSpPr>
        <p:sp>
          <p:nvSpPr>
            <p:cNvPr id="53273" name="Elipse 53272">
              <a:extLst>
                <a:ext uri="{FF2B5EF4-FFF2-40B4-BE49-F238E27FC236}">
                  <a16:creationId xmlns:a16="http://schemas.microsoft.com/office/drawing/2014/main" id="{9297617A-54A5-1165-C298-BD6758157709}"/>
                </a:ext>
              </a:extLst>
            </p:cNvPr>
            <p:cNvSpPr/>
            <p:nvPr/>
          </p:nvSpPr>
          <p:spPr bwMode="auto">
            <a:xfrm>
              <a:off x="2860748" y="6125900"/>
              <a:ext cx="72000" cy="72000"/>
            </a:xfrm>
            <a:prstGeom prst="ellipse">
              <a:avLst/>
            </a:prstGeom>
            <a:solidFill>
              <a:schemeClr val="tx1"/>
            </a:solidFill>
            <a:ln w="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cxnSp>
          <p:nvCxnSpPr>
            <p:cNvPr id="53274" name="Conector recto 53273">
              <a:extLst>
                <a:ext uri="{FF2B5EF4-FFF2-40B4-BE49-F238E27FC236}">
                  <a16:creationId xmlns:a16="http://schemas.microsoft.com/office/drawing/2014/main" id="{B97AF3C8-ECB1-A70E-A47A-E0A4EFCAA9F4}"/>
                </a:ext>
              </a:extLst>
            </p:cNvPr>
            <p:cNvCxnSpPr>
              <a:cxnSpLocks/>
              <a:endCxn id="53273" idx="2"/>
            </p:cNvCxnSpPr>
            <p:nvPr/>
          </p:nvCxnSpPr>
          <p:spPr bwMode="auto">
            <a:xfrm>
              <a:off x="2555950" y="6157554"/>
              <a:ext cx="304798" cy="4346"/>
            </a:xfrm>
            <a:prstGeom prst="line">
              <a:avLst/>
            </a:prstGeom>
            <a:noFill/>
            <a:ln w="19050" cap="flat" cmpd="sng" algn="ctr">
              <a:solidFill>
                <a:srgbClr val="0070C0"/>
              </a:solidFill>
              <a:prstDash val="dash"/>
              <a:round/>
              <a:headEnd type="none" w="med" len="med"/>
              <a:tailEnd type="none" w="med" len="med"/>
            </a:ln>
            <a:effectLst/>
          </p:spPr>
        </p:cxnSp>
        <p:cxnSp>
          <p:nvCxnSpPr>
            <p:cNvPr id="53275" name="Conector recto 53274">
              <a:extLst>
                <a:ext uri="{FF2B5EF4-FFF2-40B4-BE49-F238E27FC236}">
                  <a16:creationId xmlns:a16="http://schemas.microsoft.com/office/drawing/2014/main" id="{8B8FE0A3-4640-C54D-19D6-4B18B14B2006}"/>
                </a:ext>
              </a:extLst>
            </p:cNvPr>
            <p:cNvCxnSpPr>
              <a:cxnSpLocks/>
            </p:cNvCxnSpPr>
            <p:nvPr/>
          </p:nvCxnSpPr>
          <p:spPr bwMode="auto">
            <a:xfrm flipV="1">
              <a:off x="2896748" y="6197900"/>
              <a:ext cx="0" cy="261500"/>
            </a:xfrm>
            <a:prstGeom prst="line">
              <a:avLst/>
            </a:prstGeom>
            <a:noFill/>
            <a:ln w="19050" cap="flat" cmpd="sng" algn="ctr">
              <a:solidFill>
                <a:srgbClr val="0070C0"/>
              </a:solidFill>
              <a:prstDash val="dash"/>
              <a:round/>
              <a:headEnd type="none" w="med" len="med"/>
              <a:tailEnd type="none" w="med" len="med"/>
            </a:ln>
            <a:effectLst/>
          </p:spPr>
        </p:cxnSp>
      </p:grpSp>
      <p:sp>
        <p:nvSpPr>
          <p:cNvPr id="6" name="5 Marcador de número de diapositiva">
            <a:extLst>
              <a:ext uri="{FF2B5EF4-FFF2-40B4-BE49-F238E27FC236}">
                <a16:creationId xmlns:a16="http://schemas.microsoft.com/office/drawing/2014/main" id="{A28A8B8C-554B-463A-784B-09CC3FF3990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59</a:t>
            </a:fld>
            <a:endParaRPr lang="en-US" altLang="es-ES" sz="1400" dirty="0"/>
          </a:p>
        </p:txBody>
      </p:sp>
      <p:pic>
        <p:nvPicPr>
          <p:cNvPr id="7" name="Imagen 6">
            <a:extLst>
              <a:ext uri="{FF2B5EF4-FFF2-40B4-BE49-F238E27FC236}">
                <a16:creationId xmlns:a16="http://schemas.microsoft.com/office/drawing/2014/main" id="{54F4B9DE-B2A2-4621-6573-D882C5CA1591}"/>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02092829-0658-CE39-E5B7-9E7AB0FBC0D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99622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0AC39-D9FF-2AF5-A388-CC9790AFC456}"/>
            </a:ext>
          </a:extLst>
        </p:cNvPr>
        <p:cNvGrpSpPr/>
        <p:nvPr/>
      </p:nvGrpSpPr>
      <p:grpSpPr>
        <a:xfrm>
          <a:off x="0" y="0"/>
          <a:ext cx="0" cy="0"/>
          <a:chOff x="0" y="0"/>
          <a:chExt cx="0" cy="0"/>
        </a:xfrm>
      </p:grpSpPr>
      <p:sp>
        <p:nvSpPr>
          <p:cNvPr id="11269" name="Rectangle 4">
            <a:extLst>
              <a:ext uri="{FF2B5EF4-FFF2-40B4-BE49-F238E27FC236}">
                <a16:creationId xmlns:a16="http://schemas.microsoft.com/office/drawing/2014/main" id="{50D138A7-6AAD-9272-2A54-C2E2039CEDD8}"/>
              </a:ext>
            </a:extLst>
          </p:cNvPr>
          <p:cNvSpPr>
            <a:spLocks noChangeArrowheads="1"/>
          </p:cNvSpPr>
          <p:nvPr/>
        </p:nvSpPr>
        <p:spPr bwMode="auto">
          <a:xfrm>
            <a:off x="709613" y="411034"/>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indent="276225">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1.</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Preámbulo. Escena: objetos, cámaras, luces</a:t>
            </a:r>
          </a:p>
          <a:p>
            <a:pPr lvl="1" algn="just">
              <a:spcBef>
                <a:spcPct val="0"/>
              </a:spcBef>
              <a:buFont typeface="Univers" panose="020B0503020202020204" pitchFamily="34" charset="0"/>
              <a:buNone/>
            </a:pPr>
            <a:endParaRPr lang="es-ES_tradnl" altLang="es-ES" sz="1800" dirty="0">
              <a:solidFill>
                <a:srgbClr val="008080"/>
              </a:solidFill>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latin typeface="Univers" panose="020B0503020202020204" pitchFamily="34" charset="0"/>
            </a:endParaRPr>
          </a:p>
        </p:txBody>
      </p:sp>
      <p:sp>
        <p:nvSpPr>
          <p:cNvPr id="4" name="Rectangle 8">
            <a:extLst>
              <a:ext uri="{FF2B5EF4-FFF2-40B4-BE49-F238E27FC236}">
                <a16:creationId xmlns:a16="http://schemas.microsoft.com/office/drawing/2014/main" id="{08843ED6-40EA-1416-4E6A-A2550FEC4E0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pic>
        <p:nvPicPr>
          <p:cNvPr id="6" name="Imagen 5">
            <a:extLst>
              <a:ext uri="{FF2B5EF4-FFF2-40B4-BE49-F238E27FC236}">
                <a16:creationId xmlns:a16="http://schemas.microsoft.com/office/drawing/2014/main" id="{52ACC963-3D0C-072C-7839-DA0447EF0308}"/>
              </a:ext>
            </a:extLst>
          </p:cNvPr>
          <p:cNvPicPr>
            <a:picLocks noChangeAspect="1"/>
          </p:cNvPicPr>
          <p:nvPr/>
        </p:nvPicPr>
        <p:blipFill>
          <a:blip r:embed="rId2"/>
          <a:stretch>
            <a:fillRect/>
          </a:stretch>
        </p:blipFill>
        <p:spPr>
          <a:xfrm>
            <a:off x="232118" y="940751"/>
            <a:ext cx="9744976" cy="5177019"/>
          </a:xfrm>
          <a:prstGeom prst="rect">
            <a:avLst/>
          </a:prstGeom>
        </p:spPr>
      </p:pic>
      <p:sp>
        <p:nvSpPr>
          <p:cNvPr id="5" name="5 Marcador de número de diapositiva">
            <a:extLst>
              <a:ext uri="{FF2B5EF4-FFF2-40B4-BE49-F238E27FC236}">
                <a16:creationId xmlns:a16="http://schemas.microsoft.com/office/drawing/2014/main" id="{839265D1-D4A9-C9CA-9CCF-3476F8D1E38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a:t>
            </a:fld>
            <a:endParaRPr lang="en-US" altLang="es-ES" sz="1400" dirty="0"/>
          </a:p>
        </p:txBody>
      </p:sp>
      <p:pic>
        <p:nvPicPr>
          <p:cNvPr id="7" name="Imagen 6">
            <a:extLst>
              <a:ext uri="{FF2B5EF4-FFF2-40B4-BE49-F238E27FC236}">
                <a16:creationId xmlns:a16="http://schemas.microsoft.com/office/drawing/2014/main" id="{F0CD1DAB-0962-AE09-F287-CD0A933C9992}"/>
              </a:ext>
            </a:extLst>
          </p:cNvPr>
          <p:cNvPicPr>
            <a:picLocks noChangeAspect="1"/>
          </p:cNvPicPr>
          <p:nvPr/>
        </p:nvPicPr>
        <p:blipFill>
          <a:blip r:embed="rId3"/>
          <a:stretch>
            <a:fillRect/>
          </a:stretch>
        </p:blipFill>
        <p:spPr>
          <a:xfrm>
            <a:off x="9364590" y="6192416"/>
            <a:ext cx="511909" cy="457200"/>
          </a:xfrm>
          <a:prstGeom prst="rect">
            <a:avLst/>
          </a:prstGeom>
        </p:spPr>
      </p:pic>
      <p:sp>
        <p:nvSpPr>
          <p:cNvPr id="2" name="Line 5">
            <a:extLst>
              <a:ext uri="{FF2B5EF4-FFF2-40B4-BE49-F238E27FC236}">
                <a16:creationId xmlns:a16="http://schemas.microsoft.com/office/drawing/2014/main" id="{3DEB8A6E-92D2-C630-61B4-184B2EA55776}"/>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04129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898C2-3C8C-5986-71B9-D2E9A7E02AA8}"/>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9EFFAACF-E197-7189-F19C-8B80EF1F74D8}"/>
              </a:ext>
            </a:extLst>
          </p:cNvPr>
          <p:cNvSpPr>
            <a:spLocks noChangeArrowheads="1"/>
          </p:cNvSpPr>
          <p:nvPr/>
        </p:nvSpPr>
        <p:spPr bwMode="auto">
          <a:xfrm>
            <a:off x="546100" y="414396"/>
            <a:ext cx="9064625" cy="178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Transformaciones como propiedades y métodos de  </a:t>
            </a:r>
            <a:r>
              <a:rPr lang="es-ES_tradnl" altLang="es-ES" sz="2200" dirty="0">
                <a:solidFill>
                  <a:schemeClr val="accent1">
                    <a:lumMod val="75000"/>
                  </a:schemeClr>
                </a:solidFill>
                <a:latin typeface="Univers" panose="020B0503020202020204" pitchFamily="34" charset="0"/>
              </a:rPr>
              <a:t>Node3D</a:t>
            </a:r>
          </a:p>
          <a:p>
            <a:pPr algn="just">
              <a:lnSpc>
                <a:spcPct val="90000"/>
              </a:lnSpc>
              <a:spcBef>
                <a:spcPct val="0"/>
              </a:spcBef>
              <a:buFont typeface="CommonBullets"/>
              <a:buChar char="!"/>
            </a:pPr>
            <a:endParaRPr lang="es-ES_tradnl" altLang="es-ES" sz="1200" dirty="0">
              <a:solidFill>
                <a:schemeClr val="accent1">
                  <a:lumMod val="75000"/>
                </a:schemeClr>
              </a:solidFill>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Propiedades:</a:t>
            </a:r>
          </a:p>
          <a:p>
            <a:pPr algn="just">
              <a:spcBef>
                <a:spcPct val="0"/>
              </a:spcBef>
              <a:buFont typeface="CommonBullets"/>
              <a:buChar char="!"/>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a:solidFill>
                  <a:srgbClr val="008080"/>
                </a:solidFill>
                <a:latin typeface="Univers" panose="020B0503020202020204" pitchFamily="34" charset="0"/>
              </a:rPr>
              <a:t>position </a:t>
            </a:r>
            <a:r>
              <a:rPr lang="es-ES_tradnl" sz="2200" dirty="0">
                <a:latin typeface="Univers" panose="020B0503020202020204" pitchFamily="34" charset="0"/>
              </a:rPr>
              <a:t>(Vector3D), position = Vector3D(…)</a:t>
            </a: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scale</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(Vector3D), </a:t>
            </a:r>
            <a:r>
              <a:rPr lang="es-ES_tradnl" sz="2200" dirty="0" err="1">
                <a:latin typeface="Univers" panose="020B0503020202020204" pitchFamily="34" charset="0"/>
              </a:rPr>
              <a:t>scale</a:t>
            </a:r>
            <a:r>
              <a:rPr lang="es-ES_tradnl" sz="2200" dirty="0">
                <a:latin typeface="Univers" panose="020B0503020202020204" pitchFamily="34" charset="0"/>
              </a:rPr>
              <a:t> = Vector3D(…)</a:t>
            </a: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global_position</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(Vector3D), </a:t>
            </a:r>
            <a:r>
              <a:rPr lang="es-ES_tradnl" sz="2200" dirty="0" err="1">
                <a:latin typeface="Univers" panose="020B0503020202020204" pitchFamily="34" charset="0"/>
              </a:rPr>
              <a:t>global_position</a:t>
            </a:r>
            <a:r>
              <a:rPr lang="es-ES_tradnl" sz="2200" dirty="0">
                <a:latin typeface="Univers" panose="020B0503020202020204" pitchFamily="34" charset="0"/>
              </a:rPr>
              <a:t> = Vector3D(…)</a:t>
            </a:r>
          </a:p>
          <a:p>
            <a:pPr marL="966788" lvl="1" indent="-342900">
              <a:spcBef>
                <a:spcPct val="0"/>
              </a:spcBef>
              <a:buFont typeface="Courier New" panose="02070309020205020404" pitchFamily="49" charset="0"/>
              <a:buChar char="o"/>
            </a:pPr>
            <a:endParaRPr lang="es-ES_tradnl" sz="2000" dirty="0">
              <a:latin typeface="Univers" panose="020B0503020202020204" pitchFamily="34" charset="0"/>
            </a:endParaRPr>
          </a:p>
          <a:p>
            <a:pPr algn="just">
              <a:spcBef>
                <a:spcPct val="0"/>
              </a:spcBef>
              <a:buFont typeface="CommonBullets"/>
              <a:buChar char="!"/>
            </a:pPr>
            <a:r>
              <a:rPr lang="es-ES_tradnl" sz="2200" dirty="0">
                <a:latin typeface="Univers" panose="020B0503020202020204" pitchFamily="34" charset="0"/>
              </a:rPr>
              <a:t>Métodos</a:t>
            </a:r>
          </a:p>
          <a:p>
            <a:pPr algn="just">
              <a:spcBef>
                <a:spcPct val="0"/>
              </a:spcBef>
              <a:buFont typeface="CommonBullets"/>
              <a:buChar char="!"/>
            </a:pPr>
            <a:endParaRPr lang="es-ES_tradnl" sz="10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rotate</a:t>
            </a:r>
            <a:r>
              <a:rPr lang="es-ES_tradnl" sz="2200" dirty="0">
                <a:latin typeface="Univers" panose="020B0503020202020204" pitchFamily="34" charset="0"/>
              </a:rPr>
              <a:t>(</a:t>
            </a:r>
            <a:r>
              <a:rPr lang="en-US" sz="2200" dirty="0">
                <a:latin typeface="Univers" panose="020B0503020202020204" pitchFamily="34" charset="0"/>
              </a:rPr>
              <a:t>axis: Vector3, </a:t>
            </a:r>
            <a:r>
              <a:rPr lang="en-US" sz="2200" dirty="0" err="1">
                <a:latin typeface="Univers" panose="020B0503020202020204" pitchFamily="34" charset="0"/>
              </a:rPr>
              <a:t>angulo</a:t>
            </a:r>
            <a:r>
              <a:rPr lang="en-US" sz="2200" dirty="0">
                <a:latin typeface="Univers" panose="020B0503020202020204" pitchFamily="34" charset="0"/>
              </a:rPr>
              <a:t>: float)</a:t>
            </a:r>
            <a:r>
              <a:rPr lang="es-ES_tradnl" sz="2200" dirty="0">
                <a:latin typeface="Univers" panose="020B0503020202020204" pitchFamily="34" charset="0"/>
              </a:rPr>
              <a:t>)</a:t>
            </a: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rotate_x</a:t>
            </a:r>
            <a:r>
              <a:rPr lang="es-ES_tradnl" sz="2200" dirty="0">
                <a:latin typeface="Univers" panose="020B0503020202020204" pitchFamily="34" charset="0"/>
              </a:rPr>
              <a:t>(</a:t>
            </a:r>
            <a:r>
              <a:rPr lang="en-US" sz="2200" dirty="0" err="1">
                <a:latin typeface="Univers" panose="020B0503020202020204" pitchFamily="34" charset="0"/>
              </a:rPr>
              <a:t>angulo</a:t>
            </a:r>
            <a:r>
              <a:rPr lang="en-US" sz="2200" dirty="0">
                <a:latin typeface="Univers" panose="020B0503020202020204" pitchFamily="34" charset="0"/>
              </a:rPr>
              <a:t>: float</a:t>
            </a:r>
            <a:r>
              <a:rPr lang="es-ES_tradnl" sz="2200" dirty="0">
                <a:latin typeface="Univers" panose="020B0503020202020204" pitchFamily="34" charset="0"/>
              </a:rPr>
              <a:t>), </a:t>
            </a:r>
            <a:r>
              <a:rPr lang="es-ES_tradnl" sz="2200" dirty="0" err="1">
                <a:solidFill>
                  <a:srgbClr val="008080"/>
                </a:solidFill>
                <a:latin typeface="Univers" panose="020B0503020202020204" pitchFamily="34" charset="0"/>
              </a:rPr>
              <a:t>rotate_y</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a:t>
            </a:r>
            <a:r>
              <a:rPr lang="en-US" sz="2200" dirty="0" err="1">
                <a:latin typeface="Univers" panose="020B0503020202020204" pitchFamily="34" charset="0"/>
              </a:rPr>
              <a:t>angulo</a:t>
            </a:r>
            <a:r>
              <a:rPr lang="en-US" sz="2200" dirty="0">
                <a:latin typeface="Univers" panose="020B0503020202020204" pitchFamily="34" charset="0"/>
              </a:rPr>
              <a:t>: float</a:t>
            </a:r>
            <a:r>
              <a:rPr lang="es-ES_tradnl" sz="2200" dirty="0">
                <a:latin typeface="Univers" panose="020B0503020202020204" pitchFamily="34" charset="0"/>
              </a:rPr>
              <a:t>), </a:t>
            </a:r>
            <a:r>
              <a:rPr lang="es-ES_tradnl" sz="2200" dirty="0" err="1">
                <a:solidFill>
                  <a:srgbClr val="008080"/>
                </a:solidFill>
                <a:latin typeface="Univers" panose="020B0503020202020204" pitchFamily="34" charset="0"/>
              </a:rPr>
              <a:t>rotate_z</a:t>
            </a:r>
            <a:r>
              <a:rPr lang="es-ES_tradnl" sz="2200" dirty="0">
                <a:latin typeface="Univers" panose="020B0503020202020204" pitchFamily="34" charset="0"/>
              </a:rPr>
              <a:t>(</a:t>
            </a:r>
            <a:r>
              <a:rPr lang="en-US" sz="2200" dirty="0" err="1">
                <a:latin typeface="Univers" panose="020B0503020202020204" pitchFamily="34" charset="0"/>
              </a:rPr>
              <a:t>angulo</a:t>
            </a:r>
            <a:r>
              <a:rPr lang="en-US" sz="2200" dirty="0">
                <a:latin typeface="Univers" panose="020B0503020202020204" pitchFamily="34" charset="0"/>
              </a:rPr>
              <a:t>: float</a:t>
            </a:r>
            <a:r>
              <a:rPr lang="es-ES_tradnl" sz="2200" dirty="0">
                <a:latin typeface="Univers" panose="020B0503020202020204" pitchFamily="34" charset="0"/>
              </a:rPr>
              <a:t>) </a:t>
            </a: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translate</a:t>
            </a:r>
            <a:r>
              <a:rPr lang="es-ES_tradnl" sz="2200" dirty="0">
                <a:latin typeface="Univers" panose="020B0503020202020204" pitchFamily="34" charset="0"/>
              </a:rPr>
              <a:t>(</a:t>
            </a:r>
            <a:r>
              <a:rPr lang="es-ES" sz="2200" dirty="0">
                <a:latin typeface="Univers" panose="020B0503020202020204" pitchFamily="34" charset="0"/>
              </a:rPr>
              <a:t>offset: Vector3</a:t>
            </a:r>
            <a:r>
              <a:rPr lang="es-ES_tradnl" sz="2200" dirty="0">
                <a:latin typeface="Univers" panose="020B0503020202020204" pitchFamily="34" charset="0"/>
              </a:rPr>
              <a:t>)</a:t>
            </a:r>
          </a:p>
          <a:p>
            <a:pPr marL="966788" lvl="1" indent="-342900">
              <a:spcBef>
                <a:spcPct val="0"/>
              </a:spcBef>
              <a:buFont typeface="Courier New" panose="02070309020205020404" pitchFamily="49" charset="0"/>
              <a:buChar char="o"/>
            </a:pPr>
            <a:endParaRPr lang="es-ES_tradnl" sz="1200" dirty="0">
              <a:latin typeface="Univers" panose="020B0503020202020204" pitchFamily="34" charset="0"/>
            </a:endParaRPr>
          </a:p>
          <a:p>
            <a:pPr marL="966788" lvl="1" indent="-342900">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set_identity</a:t>
            </a:r>
            <a:r>
              <a:rPr lang="es-ES_tradnl" sz="2200" dirty="0">
                <a:latin typeface="Univers" panose="020B0503020202020204" pitchFamily="34" charset="0"/>
              </a:rPr>
              <a:t>(), matriz identidad</a:t>
            </a:r>
          </a:p>
          <a:p>
            <a:pPr marL="966788" lvl="1" indent="-342900">
              <a:spcBef>
                <a:spcPct val="0"/>
              </a:spcBef>
              <a:buFont typeface="Courier New" panose="02070309020205020404" pitchFamily="49" charset="0"/>
              <a:buChar char="o"/>
            </a:pPr>
            <a:endParaRPr lang="es-ES_tradnl" sz="2000" dirty="0">
              <a:latin typeface="Univers" panose="020B0503020202020204" pitchFamily="34" charset="0"/>
            </a:endParaRPr>
          </a:p>
          <a:p>
            <a:pPr marL="966788" lvl="1" indent="-342900">
              <a:spcBef>
                <a:spcPct val="0"/>
              </a:spcBef>
              <a:buFont typeface="Courier New" panose="02070309020205020404" pitchFamily="49" charset="0"/>
              <a:buChar char="o"/>
            </a:pPr>
            <a:endParaRPr lang="es-ES_tradnl" sz="2000" dirty="0">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20309F23-6CC3-3CC8-480A-8F30EECED200}"/>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0BF18C71-8B93-8B67-C98B-4B09D18A0B9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60</a:t>
            </a:fld>
            <a:endParaRPr lang="en-US" altLang="es-ES" sz="1400" dirty="0"/>
          </a:p>
        </p:txBody>
      </p:sp>
      <p:pic>
        <p:nvPicPr>
          <p:cNvPr id="7" name="Imagen 6">
            <a:extLst>
              <a:ext uri="{FF2B5EF4-FFF2-40B4-BE49-F238E27FC236}">
                <a16:creationId xmlns:a16="http://schemas.microsoft.com/office/drawing/2014/main" id="{02EE5A83-FDB5-85E4-1937-9095F9B9536B}"/>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AC513787-C431-D2C7-4847-68A4C3F30CB0}"/>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768350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6924-B350-689C-8253-716846575730}"/>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31348286-6AC7-57BF-5A2F-0CDD8A5142BD}"/>
              </a:ext>
            </a:extLst>
          </p:cNvPr>
          <p:cNvSpPr>
            <a:spLocks noChangeArrowheads="1"/>
          </p:cNvSpPr>
          <p:nvPr/>
        </p:nvSpPr>
        <p:spPr bwMode="auto">
          <a:xfrm>
            <a:off x="546100" y="404584"/>
            <a:ext cx="8828087"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ts val="3400"/>
              </a:lnSpc>
              <a:spcBef>
                <a:spcPct val="0"/>
              </a:spcBef>
              <a:buFont typeface="CommonBullets"/>
              <a:buChar char="!"/>
            </a:pPr>
            <a:r>
              <a:rPr lang="es-ES_tradnl" altLang="es-ES" sz="2200" dirty="0">
                <a:latin typeface="Univers" panose="020B0503020202020204" pitchFamily="34" charset="0"/>
              </a:rPr>
              <a:t>Transformaciones como propiedades y métodos de  </a:t>
            </a:r>
            <a:r>
              <a:rPr lang="es-ES_tradnl" altLang="es-ES" sz="2200" dirty="0">
                <a:solidFill>
                  <a:schemeClr val="accent1">
                    <a:lumMod val="75000"/>
                  </a:schemeClr>
                </a:solidFill>
                <a:latin typeface="Univers" panose="020B0503020202020204" pitchFamily="34" charset="0"/>
              </a:rPr>
              <a:t>Node3D</a:t>
            </a:r>
            <a:r>
              <a:rPr lang="es-ES_tradnl" altLang="es-ES" sz="2200" dirty="0">
                <a:latin typeface="Univers" panose="020B0503020202020204" pitchFamily="34" charset="0"/>
              </a:rPr>
              <a:t>, ejemplo con una </a:t>
            </a:r>
            <a:r>
              <a:rPr lang="es-ES" sz="2200" dirty="0" err="1">
                <a:solidFill>
                  <a:schemeClr val="accent1">
                    <a:lumMod val="75000"/>
                  </a:schemeClr>
                </a:solidFill>
                <a:latin typeface="Univers" panose="020B0503020202020204" pitchFamily="34" charset="0"/>
              </a:rPr>
              <a:t>PrimitiveMesh</a:t>
            </a:r>
            <a:r>
              <a:rPr lang="es-ES" sz="2200" dirty="0">
                <a:solidFill>
                  <a:srgbClr val="008080"/>
                </a:solidFill>
                <a:latin typeface="Univers" panose="020B0503020202020204" pitchFamily="34" charset="0"/>
              </a:rPr>
              <a:t> </a:t>
            </a:r>
            <a:r>
              <a:rPr lang="es-ES_tradnl" altLang="es-ES" sz="2200" dirty="0">
                <a:latin typeface="Univers" panose="020B0503020202020204" pitchFamily="34" charset="0"/>
              </a:rPr>
              <a:t>:</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DDF87C11-72CF-1A43-92F7-81641D9871E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EE54A137-603E-F249-B1CE-F5D856A6A8D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61</a:t>
            </a:fld>
            <a:endParaRPr lang="en-US" altLang="es-ES" sz="1400" dirty="0"/>
          </a:p>
        </p:txBody>
      </p:sp>
      <p:pic>
        <p:nvPicPr>
          <p:cNvPr id="7" name="Imagen 6">
            <a:extLst>
              <a:ext uri="{FF2B5EF4-FFF2-40B4-BE49-F238E27FC236}">
                <a16:creationId xmlns:a16="http://schemas.microsoft.com/office/drawing/2014/main" id="{37312528-8B77-1448-BF01-1558105C8A72}"/>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9" name="Imagen 8">
            <a:extLst>
              <a:ext uri="{FF2B5EF4-FFF2-40B4-BE49-F238E27FC236}">
                <a16:creationId xmlns:a16="http://schemas.microsoft.com/office/drawing/2014/main" id="{CE204FDC-48CA-F4C4-97A5-FF6B0858412E}"/>
              </a:ext>
            </a:extLst>
          </p:cNvPr>
          <p:cNvPicPr>
            <a:picLocks noChangeAspect="1"/>
          </p:cNvPicPr>
          <p:nvPr/>
        </p:nvPicPr>
        <p:blipFill>
          <a:blip r:embed="rId3"/>
          <a:stretch>
            <a:fillRect/>
          </a:stretch>
        </p:blipFill>
        <p:spPr>
          <a:xfrm>
            <a:off x="5846179" y="1889741"/>
            <a:ext cx="2667486" cy="4874045"/>
          </a:xfrm>
          <a:prstGeom prst="rect">
            <a:avLst/>
          </a:prstGeom>
        </p:spPr>
      </p:pic>
      <p:sp>
        <p:nvSpPr>
          <p:cNvPr id="10" name="Text Box 93">
            <a:extLst>
              <a:ext uri="{FF2B5EF4-FFF2-40B4-BE49-F238E27FC236}">
                <a16:creationId xmlns:a16="http://schemas.microsoft.com/office/drawing/2014/main" id="{70B3B889-DFE6-959E-DCF3-4608D0479266}"/>
              </a:ext>
            </a:extLst>
          </p:cNvPr>
          <p:cNvSpPr txBox="1">
            <a:spLocks noChangeArrowheads="1"/>
          </p:cNvSpPr>
          <p:nvPr/>
        </p:nvSpPr>
        <p:spPr bwMode="auto">
          <a:xfrm>
            <a:off x="676275" y="3667276"/>
            <a:ext cx="430938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200" dirty="0"/>
              <a:t>Cilindro, por defecto tiene  radio =1 </a:t>
            </a:r>
          </a:p>
          <a:p>
            <a:pPr algn="ctr">
              <a:spcBef>
                <a:spcPct val="50000"/>
              </a:spcBef>
              <a:buFontTx/>
              <a:buNone/>
            </a:pPr>
            <a:r>
              <a:rPr lang="es-ES_tradnl" altLang="es-ES" sz="2200" dirty="0"/>
              <a:t>y altura =2, centrado en el origen,  </a:t>
            </a:r>
          </a:p>
          <a:p>
            <a:pPr algn="ctr">
              <a:spcBef>
                <a:spcPct val="50000"/>
              </a:spcBef>
              <a:buNone/>
            </a:pPr>
            <a:r>
              <a:rPr lang="es-ES_tradnl" altLang="es-ES" sz="2200" dirty="0"/>
              <a:t>con tapas activadas</a:t>
            </a:r>
          </a:p>
        </p:txBody>
      </p:sp>
      <p:sp>
        <p:nvSpPr>
          <p:cNvPr id="4" name="Line 5">
            <a:extLst>
              <a:ext uri="{FF2B5EF4-FFF2-40B4-BE49-F238E27FC236}">
                <a16:creationId xmlns:a16="http://schemas.microsoft.com/office/drawing/2014/main" id="{EC9C5CCD-734B-B1A4-A6F7-18187CC2DF52}"/>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114431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1E65E-5FED-05DB-835C-D08A4734B83E}"/>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9B863725-6C56-4CA7-F10F-1D252E2EAD4C}"/>
              </a:ext>
            </a:extLst>
          </p:cNvPr>
          <p:cNvSpPr>
            <a:spLocks noChangeArrowheads="1"/>
          </p:cNvSpPr>
          <p:nvPr/>
        </p:nvSpPr>
        <p:spPr bwMode="auto">
          <a:xfrm>
            <a:off x="546100" y="46882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con una </a:t>
            </a:r>
            <a:r>
              <a:rPr lang="es-ES" sz="2200" dirty="0" err="1">
                <a:solidFill>
                  <a:schemeClr val="accent1">
                    <a:lumMod val="75000"/>
                  </a:schemeClr>
                </a:solidFill>
                <a:latin typeface="Univers" panose="020B0503020202020204" pitchFamily="34" charset="0"/>
              </a:rPr>
              <a:t>PrimitiveMesh</a:t>
            </a:r>
            <a:r>
              <a:rPr lang="es-ES" sz="2200" dirty="0">
                <a:solidFill>
                  <a:srgbClr val="008080"/>
                </a:solidFill>
                <a:latin typeface="Univers" panose="020B0503020202020204" pitchFamily="34" charset="0"/>
              </a:rPr>
              <a:t> </a:t>
            </a:r>
            <a:r>
              <a:rPr lang="es-ES_tradnl" altLang="es-ES" sz="2200" dirty="0">
                <a:latin typeface="Univers" panose="020B0503020202020204" pitchFamily="34" charset="0"/>
              </a:rPr>
              <a:t>:</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3ADE0B98-D8B8-9CAE-DCCA-3CFC850B2E6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CuadroTexto 4">
            <a:extLst>
              <a:ext uri="{FF2B5EF4-FFF2-40B4-BE49-F238E27FC236}">
                <a16:creationId xmlns:a16="http://schemas.microsoft.com/office/drawing/2014/main" id="{8E62D2A1-DABB-F32A-8C69-7B7110EF465E}"/>
              </a:ext>
            </a:extLst>
          </p:cNvPr>
          <p:cNvSpPr txBox="1"/>
          <p:nvPr/>
        </p:nvSpPr>
        <p:spPr>
          <a:xfrm>
            <a:off x="5839923" y="4978682"/>
            <a:ext cx="3456477" cy="1631216"/>
          </a:xfrm>
          <a:prstGeom prst="rect">
            <a:avLst/>
          </a:prstGeom>
          <a:noFill/>
          <a:ln w="15875">
            <a:solidFill>
              <a:schemeClr val="tx1"/>
            </a:solidFill>
          </a:ln>
        </p:spPr>
        <p:txBody>
          <a:bodyPr wrap="square" rtlCol="0">
            <a:spAutoFit/>
          </a:bodyPr>
          <a:lstStyle/>
          <a:p>
            <a:r>
              <a:rPr lang="en-US" altLang="es-ES" sz="2000" dirty="0">
                <a:solidFill>
                  <a:srgbClr val="D60093"/>
                </a:solidFill>
                <a:latin typeface="Univers" panose="020B0503020202020204" pitchFamily="34" charset="0"/>
              </a:rPr>
              <a:t>extends MeshInstance3D</a:t>
            </a:r>
          </a:p>
          <a:p>
            <a:endParaRPr lang="en-US" altLang="es-ES" sz="2000" dirty="0">
              <a:solidFill>
                <a:srgbClr val="D60093"/>
              </a:solidFill>
              <a:latin typeface="Univers" panose="020B0503020202020204" pitchFamily="34" charset="0"/>
            </a:endParaRPr>
          </a:p>
          <a:p>
            <a:r>
              <a:rPr lang="en-US" altLang="es-ES" sz="2000" dirty="0" err="1">
                <a:solidFill>
                  <a:srgbClr val="D60093"/>
                </a:solidFill>
                <a:latin typeface="Univers" panose="020B0503020202020204" pitchFamily="34" charset="0"/>
              </a:rPr>
              <a:t>func</a:t>
            </a:r>
            <a:r>
              <a:rPr lang="en-US" altLang="es-ES" sz="2000" dirty="0">
                <a:solidFill>
                  <a:srgbClr val="D60093"/>
                </a:solidFill>
                <a:latin typeface="Univers" panose="020B0503020202020204" pitchFamily="34" charset="0"/>
              </a:rPr>
              <a:t> _ready():</a:t>
            </a:r>
          </a:p>
          <a:p>
            <a:r>
              <a:rPr lang="en-US" altLang="es-ES" sz="2000" dirty="0">
                <a:solidFill>
                  <a:srgbClr val="D60093"/>
                </a:solidFill>
                <a:latin typeface="Univers" panose="020B0503020202020204" pitchFamily="34" charset="0"/>
              </a:rPr>
              <a:t>        </a:t>
            </a:r>
            <a:r>
              <a:rPr lang="en-US" altLang="es-ES" sz="2000" dirty="0" err="1">
                <a:solidFill>
                  <a:srgbClr val="D60093"/>
                </a:solidFill>
                <a:latin typeface="Univers" panose="020B0503020202020204" pitchFamily="34" charset="0"/>
              </a:rPr>
              <a:t>rotate_z</a:t>
            </a:r>
            <a:r>
              <a:rPr lang="en-US" altLang="es-ES" sz="2000" dirty="0">
                <a:solidFill>
                  <a:srgbClr val="D60093"/>
                </a:solidFill>
                <a:latin typeface="Univers" panose="020B0503020202020204" pitchFamily="34" charset="0"/>
              </a:rPr>
              <a:t>(PI/4.0)</a:t>
            </a:r>
          </a:p>
          <a:p>
            <a:r>
              <a:rPr lang="en-US" altLang="es-ES" sz="2000" dirty="0">
                <a:solidFill>
                  <a:srgbClr val="D60093"/>
                </a:solidFill>
                <a:latin typeface="Univers" panose="020B0503020202020204" pitchFamily="34" charset="0"/>
              </a:rPr>
              <a:t>        scale=Vector3(1, 2, 1)</a:t>
            </a:r>
            <a:endParaRPr lang="es-ES" altLang="es-ES" sz="2000" dirty="0">
              <a:solidFill>
                <a:srgbClr val="D60093"/>
              </a:solidFill>
              <a:latin typeface="Univers" panose="020B0503020202020204" pitchFamily="34" charset="0"/>
            </a:endParaRPr>
          </a:p>
        </p:txBody>
      </p:sp>
      <p:sp>
        <p:nvSpPr>
          <p:cNvPr id="6" name="5 Marcador de número de diapositiva">
            <a:extLst>
              <a:ext uri="{FF2B5EF4-FFF2-40B4-BE49-F238E27FC236}">
                <a16:creationId xmlns:a16="http://schemas.microsoft.com/office/drawing/2014/main" id="{2FA073B2-88FE-E59E-4398-EFCC15913633}"/>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62</a:t>
            </a:fld>
            <a:endParaRPr lang="en-US" altLang="es-ES" sz="1400" dirty="0"/>
          </a:p>
        </p:txBody>
      </p:sp>
      <p:pic>
        <p:nvPicPr>
          <p:cNvPr id="7" name="Imagen 6">
            <a:extLst>
              <a:ext uri="{FF2B5EF4-FFF2-40B4-BE49-F238E27FC236}">
                <a16:creationId xmlns:a16="http://schemas.microsoft.com/office/drawing/2014/main" id="{57828231-FEC3-35CD-B0BF-CC7519775FCF}"/>
              </a:ext>
            </a:extLst>
          </p:cNvPr>
          <p:cNvPicPr>
            <a:picLocks noChangeAspect="1"/>
          </p:cNvPicPr>
          <p:nvPr/>
        </p:nvPicPr>
        <p:blipFill>
          <a:blip r:embed="rId3"/>
          <a:stretch>
            <a:fillRect/>
          </a:stretch>
        </p:blipFill>
        <p:spPr>
          <a:xfrm>
            <a:off x="9364590" y="6192416"/>
            <a:ext cx="511909" cy="457200"/>
          </a:xfrm>
          <a:prstGeom prst="rect">
            <a:avLst/>
          </a:prstGeom>
        </p:spPr>
      </p:pic>
      <p:pic>
        <p:nvPicPr>
          <p:cNvPr id="15" name="Imagen 14">
            <a:extLst>
              <a:ext uri="{FF2B5EF4-FFF2-40B4-BE49-F238E27FC236}">
                <a16:creationId xmlns:a16="http://schemas.microsoft.com/office/drawing/2014/main" id="{A043A958-0E70-3B84-EDF2-DBCC88B7D35E}"/>
              </a:ext>
            </a:extLst>
          </p:cNvPr>
          <p:cNvPicPr>
            <a:picLocks noChangeAspect="1"/>
          </p:cNvPicPr>
          <p:nvPr/>
        </p:nvPicPr>
        <p:blipFill>
          <a:blip r:embed="rId4"/>
          <a:stretch>
            <a:fillRect/>
          </a:stretch>
        </p:blipFill>
        <p:spPr>
          <a:xfrm>
            <a:off x="833849" y="1604784"/>
            <a:ext cx="3907780" cy="3253397"/>
          </a:xfrm>
          <a:prstGeom prst="rect">
            <a:avLst/>
          </a:prstGeom>
        </p:spPr>
      </p:pic>
      <p:pic>
        <p:nvPicPr>
          <p:cNvPr id="19" name="Imagen 18">
            <a:extLst>
              <a:ext uri="{FF2B5EF4-FFF2-40B4-BE49-F238E27FC236}">
                <a16:creationId xmlns:a16="http://schemas.microsoft.com/office/drawing/2014/main" id="{996E9950-A365-DED4-240E-C74C38919E37}"/>
              </a:ext>
            </a:extLst>
          </p:cNvPr>
          <p:cNvPicPr>
            <a:picLocks noChangeAspect="1"/>
          </p:cNvPicPr>
          <p:nvPr/>
        </p:nvPicPr>
        <p:blipFill>
          <a:blip r:embed="rId5"/>
          <a:stretch>
            <a:fillRect/>
          </a:stretch>
        </p:blipFill>
        <p:spPr>
          <a:xfrm>
            <a:off x="5839923" y="1598057"/>
            <a:ext cx="3456477" cy="3224058"/>
          </a:xfrm>
          <a:prstGeom prst="rect">
            <a:avLst/>
          </a:prstGeom>
        </p:spPr>
      </p:pic>
      <p:sp>
        <p:nvSpPr>
          <p:cNvPr id="4" name="Text Box 93">
            <a:extLst>
              <a:ext uri="{FF2B5EF4-FFF2-40B4-BE49-F238E27FC236}">
                <a16:creationId xmlns:a16="http://schemas.microsoft.com/office/drawing/2014/main" id="{FAF522A0-61D3-706D-49CD-68E3FD8E391A}"/>
              </a:ext>
            </a:extLst>
          </p:cNvPr>
          <p:cNvSpPr txBox="1">
            <a:spLocks noChangeArrowheads="1"/>
          </p:cNvSpPr>
          <p:nvPr/>
        </p:nvSpPr>
        <p:spPr bwMode="auto">
          <a:xfrm>
            <a:off x="1225213" y="4901738"/>
            <a:ext cx="3221865"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b="1" dirty="0"/>
              <a:t>El orden de aplicación de las transformaciones de abajo hacia arriba</a:t>
            </a:r>
            <a:r>
              <a:rPr lang="es-ES_tradnl" altLang="es-ES" sz="2000" dirty="0"/>
              <a:t>. </a:t>
            </a:r>
          </a:p>
          <a:p>
            <a:pPr algn="ctr">
              <a:spcBef>
                <a:spcPct val="50000"/>
              </a:spcBef>
              <a:buFontTx/>
              <a:buNone/>
            </a:pPr>
            <a:r>
              <a:rPr lang="es-ES_tradnl" altLang="es-ES" sz="2000" b="1" dirty="0"/>
              <a:t>En el ejemplo, primero  se escala y luego se rota</a:t>
            </a:r>
          </a:p>
        </p:txBody>
      </p:sp>
      <p:sp>
        <p:nvSpPr>
          <p:cNvPr id="8" name="Flecha: a la derecha 7">
            <a:extLst>
              <a:ext uri="{FF2B5EF4-FFF2-40B4-BE49-F238E27FC236}">
                <a16:creationId xmlns:a16="http://schemas.microsoft.com/office/drawing/2014/main" id="{D346AC9B-29AE-0665-B209-E39F1E62B4BC}"/>
              </a:ext>
            </a:extLst>
          </p:cNvPr>
          <p:cNvSpPr/>
          <p:nvPr/>
        </p:nvSpPr>
        <p:spPr bwMode="auto">
          <a:xfrm>
            <a:off x="4515268" y="6150635"/>
            <a:ext cx="1188275" cy="297298"/>
          </a:xfrm>
          <a:prstGeom prst="rightArrow">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9" name="Line 5">
            <a:extLst>
              <a:ext uri="{FF2B5EF4-FFF2-40B4-BE49-F238E27FC236}">
                <a16:creationId xmlns:a16="http://schemas.microsoft.com/office/drawing/2014/main" id="{9B8EEF2E-2E14-E51F-18D7-025D1ED1F18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408785690"/>
      </p:ext>
    </p:extLst>
  </p:cSld>
  <p:clrMapOvr>
    <a:masterClrMapping/>
  </p:clrMapOvr>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92629-2C52-0CB3-626C-B98BFCF23CEF}"/>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232BD211-0531-2401-255D-C5234A193FB3}"/>
              </a:ext>
            </a:extLst>
          </p:cNvPr>
          <p:cNvSpPr>
            <a:spLocks noChangeArrowheads="1"/>
          </p:cNvSpPr>
          <p:nvPr/>
        </p:nvSpPr>
        <p:spPr bwMode="auto">
          <a:xfrm>
            <a:off x="546100" y="46882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Transformar con respecto a un punto pivote:</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9535BBC2-32F5-EED6-EDEA-7BDFF25F224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CuadroTexto 4">
            <a:extLst>
              <a:ext uri="{FF2B5EF4-FFF2-40B4-BE49-F238E27FC236}">
                <a16:creationId xmlns:a16="http://schemas.microsoft.com/office/drawing/2014/main" id="{B77DCFFF-B3FA-4897-748C-E827AD5F4D17}"/>
              </a:ext>
            </a:extLst>
          </p:cNvPr>
          <p:cNvSpPr txBox="1"/>
          <p:nvPr/>
        </p:nvSpPr>
        <p:spPr>
          <a:xfrm>
            <a:off x="2690859" y="4517017"/>
            <a:ext cx="4188131" cy="2246769"/>
          </a:xfrm>
          <a:prstGeom prst="rect">
            <a:avLst/>
          </a:prstGeom>
          <a:noFill/>
          <a:ln w="15875">
            <a:solidFill>
              <a:schemeClr val="tx1"/>
            </a:solidFill>
          </a:ln>
        </p:spPr>
        <p:txBody>
          <a:bodyPr wrap="square" rtlCol="0">
            <a:spAutoFit/>
          </a:bodyPr>
          <a:lstStyle/>
          <a:p>
            <a:r>
              <a:rPr lang="en-US" altLang="es-ES" sz="2000" dirty="0">
                <a:solidFill>
                  <a:srgbClr val="D60093"/>
                </a:solidFill>
                <a:latin typeface="Univers" panose="020B0503020202020204" pitchFamily="34" charset="0"/>
              </a:rPr>
              <a:t>extends MeshInstance3D</a:t>
            </a:r>
          </a:p>
          <a:p>
            <a:endParaRPr lang="en-US" altLang="es-ES" sz="2000" dirty="0">
              <a:solidFill>
                <a:srgbClr val="D60093"/>
              </a:solidFill>
              <a:latin typeface="Univers" panose="020B0503020202020204" pitchFamily="34" charset="0"/>
            </a:endParaRPr>
          </a:p>
          <a:p>
            <a:r>
              <a:rPr lang="en-US" altLang="es-ES" sz="2000" dirty="0" err="1">
                <a:solidFill>
                  <a:srgbClr val="D60093"/>
                </a:solidFill>
                <a:latin typeface="Univers" panose="020B0503020202020204" pitchFamily="34" charset="0"/>
              </a:rPr>
              <a:t>func</a:t>
            </a:r>
            <a:r>
              <a:rPr lang="en-US" altLang="es-ES" sz="2000" dirty="0">
                <a:solidFill>
                  <a:srgbClr val="D60093"/>
                </a:solidFill>
                <a:latin typeface="Univers" panose="020B0503020202020204" pitchFamily="34" charset="0"/>
              </a:rPr>
              <a:t> _ready():</a:t>
            </a:r>
          </a:p>
          <a:p>
            <a:r>
              <a:rPr lang="en-US" altLang="es-ES" sz="2000" dirty="0">
                <a:solidFill>
                  <a:srgbClr val="D60093"/>
                </a:solidFill>
                <a:latin typeface="Univers" panose="020B0503020202020204" pitchFamily="34" charset="0"/>
              </a:rPr>
              <a:t>        translate(Vector3(0,0.5,0))</a:t>
            </a:r>
          </a:p>
          <a:p>
            <a:r>
              <a:rPr lang="en-US" altLang="es-ES" sz="2000" dirty="0">
                <a:solidFill>
                  <a:srgbClr val="D60093"/>
                </a:solidFill>
                <a:latin typeface="Univers" panose="020B0503020202020204" pitchFamily="34" charset="0"/>
              </a:rPr>
              <a:t>        </a:t>
            </a:r>
            <a:r>
              <a:rPr lang="en-US" altLang="es-ES" sz="2000" dirty="0" err="1">
                <a:solidFill>
                  <a:srgbClr val="D60093"/>
                </a:solidFill>
                <a:latin typeface="Univers" panose="020B0503020202020204" pitchFamily="34" charset="0"/>
              </a:rPr>
              <a:t>rotate_z</a:t>
            </a:r>
            <a:r>
              <a:rPr lang="en-US" altLang="es-ES" sz="2000" dirty="0">
                <a:solidFill>
                  <a:srgbClr val="D60093"/>
                </a:solidFill>
                <a:latin typeface="Univers" panose="020B0503020202020204" pitchFamily="34" charset="0"/>
              </a:rPr>
              <a:t>(PI/4.0)</a:t>
            </a:r>
          </a:p>
          <a:p>
            <a:r>
              <a:rPr lang="en-US" altLang="es-ES" sz="2000" dirty="0">
                <a:solidFill>
                  <a:srgbClr val="D60093"/>
                </a:solidFill>
                <a:latin typeface="Univers" panose="020B0503020202020204" pitchFamily="34" charset="0"/>
              </a:rPr>
              <a:t>        translate(Vector3(0,-0.5,0))</a:t>
            </a:r>
          </a:p>
          <a:p>
            <a:r>
              <a:rPr lang="en-US" altLang="es-ES" sz="2000" dirty="0">
                <a:solidFill>
                  <a:srgbClr val="D60093"/>
                </a:solidFill>
                <a:latin typeface="Univers" panose="020B0503020202020204" pitchFamily="34" charset="0"/>
              </a:rPr>
              <a:t>        scale=Vector3(0.2,0.5,0.2)</a:t>
            </a:r>
            <a:endParaRPr lang="es-ES" altLang="es-ES" sz="2000" dirty="0">
              <a:solidFill>
                <a:srgbClr val="D60093"/>
              </a:solidFill>
              <a:latin typeface="Univers" panose="020B0503020202020204" pitchFamily="34" charset="0"/>
            </a:endParaRPr>
          </a:p>
        </p:txBody>
      </p:sp>
      <p:sp>
        <p:nvSpPr>
          <p:cNvPr id="6" name="5 Marcador de número de diapositiva">
            <a:extLst>
              <a:ext uri="{FF2B5EF4-FFF2-40B4-BE49-F238E27FC236}">
                <a16:creationId xmlns:a16="http://schemas.microsoft.com/office/drawing/2014/main" id="{AB94E35D-73C8-AAA5-D8A7-F6B7BD05F6E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63</a:t>
            </a:fld>
            <a:endParaRPr lang="en-US" altLang="es-ES" sz="1400" dirty="0"/>
          </a:p>
        </p:txBody>
      </p:sp>
      <p:pic>
        <p:nvPicPr>
          <p:cNvPr id="7" name="Imagen 6">
            <a:extLst>
              <a:ext uri="{FF2B5EF4-FFF2-40B4-BE49-F238E27FC236}">
                <a16:creationId xmlns:a16="http://schemas.microsoft.com/office/drawing/2014/main" id="{230801D9-989D-540F-DF9C-B579C5C0ABD1}"/>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15" name="Imagen 14">
            <a:extLst>
              <a:ext uri="{FF2B5EF4-FFF2-40B4-BE49-F238E27FC236}">
                <a16:creationId xmlns:a16="http://schemas.microsoft.com/office/drawing/2014/main" id="{EFD8E8FD-B57D-13FD-8243-B24504FDD3B4}"/>
              </a:ext>
            </a:extLst>
          </p:cNvPr>
          <p:cNvPicPr>
            <a:picLocks noChangeAspect="1"/>
          </p:cNvPicPr>
          <p:nvPr/>
        </p:nvPicPr>
        <p:blipFill>
          <a:blip r:embed="rId3"/>
          <a:stretch>
            <a:fillRect/>
          </a:stretch>
        </p:blipFill>
        <p:spPr>
          <a:xfrm>
            <a:off x="833849" y="1604784"/>
            <a:ext cx="3317476" cy="2761943"/>
          </a:xfrm>
          <a:prstGeom prst="rect">
            <a:avLst/>
          </a:prstGeom>
        </p:spPr>
      </p:pic>
      <p:pic>
        <p:nvPicPr>
          <p:cNvPr id="8" name="Imagen 7">
            <a:extLst>
              <a:ext uri="{FF2B5EF4-FFF2-40B4-BE49-F238E27FC236}">
                <a16:creationId xmlns:a16="http://schemas.microsoft.com/office/drawing/2014/main" id="{A8FA4741-3E41-F035-AFA1-027906344AA9}"/>
              </a:ext>
            </a:extLst>
          </p:cNvPr>
          <p:cNvPicPr>
            <a:picLocks noChangeAspect="1"/>
          </p:cNvPicPr>
          <p:nvPr/>
        </p:nvPicPr>
        <p:blipFill>
          <a:blip r:embed="rId4"/>
          <a:stretch>
            <a:fillRect/>
          </a:stretch>
        </p:blipFill>
        <p:spPr>
          <a:xfrm>
            <a:off x="5405041" y="1614012"/>
            <a:ext cx="4048110" cy="2752715"/>
          </a:xfrm>
          <a:prstGeom prst="rect">
            <a:avLst/>
          </a:prstGeom>
        </p:spPr>
      </p:pic>
      <p:sp>
        <p:nvSpPr>
          <p:cNvPr id="9" name="Text Box 93">
            <a:extLst>
              <a:ext uri="{FF2B5EF4-FFF2-40B4-BE49-F238E27FC236}">
                <a16:creationId xmlns:a16="http://schemas.microsoft.com/office/drawing/2014/main" id="{6930C152-B0B4-7EBF-EED6-1FE64959A20B}"/>
              </a:ext>
            </a:extLst>
          </p:cNvPr>
          <p:cNvSpPr txBox="1">
            <a:spLocks noChangeArrowheads="1"/>
          </p:cNvSpPr>
          <p:nvPr/>
        </p:nvSpPr>
        <p:spPr bwMode="auto">
          <a:xfrm>
            <a:off x="6728706" y="5710987"/>
            <a:ext cx="30323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Punto pivote (0, 0.5, 0)</a:t>
            </a:r>
            <a:endParaRPr lang="es-ES_tradnl" altLang="es-ES" sz="2000" dirty="0">
              <a:solidFill>
                <a:srgbClr val="008080"/>
              </a:solidFill>
            </a:endParaRPr>
          </a:p>
        </p:txBody>
      </p:sp>
      <p:sp>
        <p:nvSpPr>
          <p:cNvPr id="4" name="Line 5">
            <a:extLst>
              <a:ext uri="{FF2B5EF4-FFF2-40B4-BE49-F238E27FC236}">
                <a16:creationId xmlns:a16="http://schemas.microsoft.com/office/drawing/2014/main" id="{7F1F9D8E-3C85-2348-CCD8-B79A27D813C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Flecha: a la derecha 1">
            <a:extLst>
              <a:ext uri="{FF2B5EF4-FFF2-40B4-BE49-F238E27FC236}">
                <a16:creationId xmlns:a16="http://schemas.microsoft.com/office/drawing/2014/main" id="{9D8A788F-24BD-7559-2119-8B7D045297A1}"/>
              </a:ext>
            </a:extLst>
          </p:cNvPr>
          <p:cNvSpPr/>
          <p:nvPr/>
        </p:nvSpPr>
        <p:spPr bwMode="auto">
          <a:xfrm rot="16200000">
            <a:off x="2530906" y="6016261"/>
            <a:ext cx="1050989" cy="215722"/>
          </a:xfrm>
          <a:prstGeom prst="rightArrow">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278314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F91C6-8510-850D-AE92-69FAEDAAC495}"/>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04DF37DE-256D-19E5-28C0-251DD98FD9B6}"/>
              </a:ext>
            </a:extLst>
          </p:cNvPr>
          <p:cNvSpPr>
            <a:spLocks noChangeArrowheads="1"/>
          </p:cNvSpPr>
          <p:nvPr/>
        </p:nvSpPr>
        <p:spPr bwMode="auto">
          <a:xfrm>
            <a:off x="546100" y="46882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Con un cubo y 4 pirámides se crea una estrella</a:t>
            </a:r>
            <a:r>
              <a:rPr lang="es-ES_tradnl" altLang="es-ES" sz="2000" dirty="0"/>
              <a:t>	</a:t>
            </a:r>
            <a:endParaRPr lang="es-ES_tradnl" altLang="es-ES" sz="20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4BF2A09E-4A40-DC04-1BB2-80BDDEFD83B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CuadroTexto 4">
            <a:extLst>
              <a:ext uri="{FF2B5EF4-FFF2-40B4-BE49-F238E27FC236}">
                <a16:creationId xmlns:a16="http://schemas.microsoft.com/office/drawing/2014/main" id="{35334159-1A0B-4771-346D-153D24325AFE}"/>
              </a:ext>
            </a:extLst>
          </p:cNvPr>
          <p:cNvSpPr txBox="1"/>
          <p:nvPr/>
        </p:nvSpPr>
        <p:spPr>
          <a:xfrm>
            <a:off x="481326" y="1725609"/>
            <a:ext cx="8656335" cy="4985980"/>
          </a:xfrm>
          <a:prstGeom prst="rect">
            <a:avLst/>
          </a:prstGeom>
          <a:noFill/>
          <a:ln w="15875">
            <a:noFill/>
          </a:ln>
        </p:spPr>
        <p:txBody>
          <a:bodyPr wrap="square" rtlCol="0">
            <a:spAutoFit/>
          </a:bodyPr>
          <a:lstStyle/>
          <a:p>
            <a:r>
              <a:rPr lang="en-US" altLang="es-ES" sz="2000" dirty="0">
                <a:solidFill>
                  <a:srgbClr val="D60093"/>
                </a:solidFill>
                <a:latin typeface="Univers" panose="020B0503020202020204" pitchFamily="34" charset="0"/>
              </a:rPr>
              <a:t>extends MeshInstance3D</a:t>
            </a:r>
          </a:p>
          <a:p>
            <a:r>
              <a:rPr lang="es-ES" altLang="es-ES" sz="2000" dirty="0" err="1">
                <a:solidFill>
                  <a:srgbClr val="D60093"/>
                </a:solidFill>
                <a:latin typeface="Univers" panose="020B0503020202020204" pitchFamily="34" charset="0"/>
              </a:rPr>
              <a:t>extends</a:t>
            </a:r>
            <a:r>
              <a:rPr lang="es-ES" altLang="es-ES" sz="2000" dirty="0">
                <a:solidFill>
                  <a:srgbClr val="D60093"/>
                </a:solidFill>
                <a:latin typeface="Univers" panose="020B0503020202020204" pitchFamily="34" charset="0"/>
              </a:rPr>
              <a:t> Node3D</a:t>
            </a:r>
          </a:p>
          <a:p>
            <a:r>
              <a:rPr lang="es-ES" altLang="es-ES" sz="2000" dirty="0">
                <a:solidFill>
                  <a:srgbClr val="D60093"/>
                </a:solidFill>
                <a:latin typeface="Univers" panose="020B0503020202020204" pitchFamily="34" charset="0"/>
              </a:rPr>
              <a:t>@export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altura: </a:t>
            </a:r>
            <a:r>
              <a:rPr lang="es-ES" altLang="es-ES" sz="2000" dirty="0" err="1">
                <a:solidFill>
                  <a:srgbClr val="D60093"/>
                </a:solidFill>
                <a:latin typeface="Univers" panose="020B0503020202020204" pitchFamily="34" charset="0"/>
              </a:rPr>
              <a:t>float</a:t>
            </a:r>
            <a:r>
              <a:rPr lang="es-ES" altLang="es-ES" sz="2000" dirty="0">
                <a:solidFill>
                  <a:srgbClr val="D60093"/>
                </a:solidFill>
                <a:latin typeface="Univers" panose="020B0503020202020204" pitchFamily="34" charset="0"/>
              </a:rPr>
              <a:t> =1.5</a:t>
            </a:r>
          </a:p>
          <a:p>
            <a:endParaRPr lang="es-ES" altLang="es-ES" sz="2000" dirty="0">
              <a:solidFill>
                <a:srgbClr val="D60093"/>
              </a:solidFill>
              <a:latin typeface="Univers" panose="020B0503020202020204" pitchFamily="34" charset="0"/>
            </a:endParaRPr>
          </a:p>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_</a:t>
            </a:r>
            <a:r>
              <a:rPr lang="es-ES" altLang="es-ES" sz="2000" dirty="0" err="1">
                <a:solidFill>
                  <a:srgbClr val="D60093"/>
                </a:solidFill>
                <a:latin typeface="Univers" panose="020B0503020202020204" pitchFamily="34" charset="0"/>
              </a:rPr>
              <a:t>ready</a:t>
            </a:r>
            <a:r>
              <a:rPr lang="es-ES" altLang="es-ES" sz="2000" dirty="0">
                <a:solidFill>
                  <a:srgbClr val="D60093"/>
                </a:solidFill>
                <a:latin typeface="Univers" panose="020B0503020202020204" pitchFamily="34" charset="0"/>
              </a:rPr>
              <a:t>():</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piramide</a:t>
            </a:r>
            <a:r>
              <a:rPr lang="es-ES" altLang="es-ES" sz="2000" dirty="0">
                <a:solidFill>
                  <a:srgbClr val="D60093"/>
                </a:solidFill>
                <a:latin typeface="Univers" panose="020B0503020202020204" pitchFamily="34" charset="0"/>
              </a:rPr>
              <a:t> = </a:t>
            </a:r>
            <a:r>
              <a:rPr lang="es-ES" altLang="es-ES" sz="2000" dirty="0" err="1">
                <a:solidFill>
                  <a:srgbClr val="D60093"/>
                </a:solidFill>
                <a:latin typeface="Univers" panose="020B0503020202020204" pitchFamily="34" charset="0"/>
              </a:rPr>
              <a:t>crear_piramide</a:t>
            </a:r>
            <a:r>
              <a:rPr lang="es-ES" altLang="es-ES" sz="2000" dirty="0">
                <a:solidFill>
                  <a:srgbClr val="D60093"/>
                </a:solidFill>
                <a:latin typeface="Univers" panose="020B0503020202020204" pitchFamily="34" charset="0"/>
              </a:rPr>
              <a:t>(altura)</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mesh_instance</a:t>
            </a:r>
            <a:r>
              <a:rPr lang="es-ES" altLang="es-ES" sz="2000" dirty="0">
                <a:solidFill>
                  <a:srgbClr val="D60093"/>
                </a:solidFill>
                <a:latin typeface="Univers" panose="020B0503020202020204" pitchFamily="34" charset="0"/>
              </a:rPr>
              <a:t> = MeshInstance3D.new()</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var</a:t>
            </a:r>
            <a:r>
              <a:rPr lang="es-ES" altLang="es-ES" sz="2000" dirty="0">
                <a:solidFill>
                  <a:srgbClr val="D60093"/>
                </a:solidFill>
                <a:latin typeface="Univers" panose="020B0503020202020204" pitchFamily="34" charset="0"/>
              </a:rPr>
              <a:t> material = StandardMaterial3D.new()</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mesh_instance.mesh</a:t>
            </a:r>
            <a:r>
              <a:rPr lang="es-ES" altLang="es-ES" sz="2000" dirty="0">
                <a:solidFill>
                  <a:srgbClr val="D60093"/>
                </a:solidFill>
                <a:latin typeface="Univers" panose="020B0503020202020204" pitchFamily="34" charset="0"/>
              </a:rPr>
              <a:t> = </a:t>
            </a:r>
            <a:r>
              <a:rPr lang="es-ES" altLang="es-ES" sz="2000" dirty="0" err="1">
                <a:solidFill>
                  <a:srgbClr val="D60093"/>
                </a:solidFill>
                <a:latin typeface="Univers" panose="020B0503020202020204" pitchFamily="34" charset="0"/>
              </a:rPr>
              <a:t>piramide</a:t>
            </a:r>
            <a:endParaRPr lang="es-ES" altLang="es-ES" sz="2000" dirty="0">
              <a:solidFill>
                <a:srgbClr val="D60093"/>
              </a:solidFill>
              <a:latin typeface="Univers" panose="020B0503020202020204" pitchFamily="34" charset="0"/>
            </a:endParaRP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material.albedo_color</a:t>
            </a:r>
            <a:r>
              <a:rPr lang="es-ES" altLang="es-ES" sz="2000" dirty="0">
                <a:solidFill>
                  <a:srgbClr val="D60093"/>
                </a:solidFill>
                <a:latin typeface="Univers" panose="020B0503020202020204" pitchFamily="34" charset="0"/>
              </a:rPr>
              <a:t> = Color(1.0, 0.1, 0.2, 0.5)</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mesh_instance.material_override</a:t>
            </a:r>
            <a:r>
              <a:rPr lang="es-ES" altLang="es-ES" sz="2000" dirty="0">
                <a:solidFill>
                  <a:srgbClr val="D60093"/>
                </a:solidFill>
                <a:latin typeface="Univers" panose="020B0503020202020204" pitchFamily="34" charset="0"/>
              </a:rPr>
              <a:t> = material</a:t>
            </a:r>
          </a:p>
          <a:p>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add_child</a:t>
            </a:r>
            <a:r>
              <a:rPr lang="es-ES" altLang="es-ES" sz="2000" dirty="0">
                <a:solidFill>
                  <a:srgbClr val="D60093"/>
                </a:solidFill>
                <a:latin typeface="Univers" panose="020B0503020202020204" pitchFamily="34" charset="0"/>
              </a:rPr>
              <a:t>(</a:t>
            </a:r>
            <a:r>
              <a:rPr lang="es-ES" altLang="es-ES" sz="2000" dirty="0" err="1">
                <a:solidFill>
                  <a:srgbClr val="D60093"/>
                </a:solidFill>
                <a:latin typeface="Univers" panose="020B0503020202020204" pitchFamily="34" charset="0"/>
              </a:rPr>
              <a:t>mesh_instance</a:t>
            </a:r>
            <a:r>
              <a:rPr lang="es-ES" altLang="es-ES" sz="2000" dirty="0">
                <a:solidFill>
                  <a:srgbClr val="D60093"/>
                </a:solidFill>
                <a:latin typeface="Univers" panose="020B0503020202020204" pitchFamily="34" charset="0"/>
              </a:rPr>
              <a:t>)</a:t>
            </a:r>
          </a:p>
          <a:p>
            <a:r>
              <a:rPr lang="es-ES" altLang="es-ES" sz="2000" b="1" dirty="0">
                <a:solidFill>
                  <a:srgbClr val="D60093"/>
                </a:solidFill>
                <a:latin typeface="Univers" panose="020B0503020202020204" pitchFamily="34" charset="0"/>
              </a:rPr>
              <a:t>       </a:t>
            </a:r>
            <a:r>
              <a:rPr lang="es-ES" altLang="es-ES" sz="2000" b="1" dirty="0" err="1">
                <a:solidFill>
                  <a:srgbClr val="D60093"/>
                </a:solidFill>
                <a:latin typeface="Univers" panose="020B0503020202020204" pitchFamily="34" charset="0"/>
              </a:rPr>
              <a:t>translate</a:t>
            </a:r>
            <a:r>
              <a:rPr lang="es-ES" altLang="es-ES" sz="2000" b="1" dirty="0">
                <a:solidFill>
                  <a:srgbClr val="D60093"/>
                </a:solidFill>
                <a:latin typeface="Univers" panose="020B0503020202020204" pitchFamily="34" charset="0"/>
              </a:rPr>
              <a:t>(Vector3(0, 0.5, 0))</a:t>
            </a:r>
          </a:p>
          <a:p>
            <a:r>
              <a:rPr lang="es-ES" altLang="es-ES" sz="2000" dirty="0">
                <a:solidFill>
                  <a:srgbClr val="D60093"/>
                </a:solidFill>
                <a:latin typeface="Univers" panose="020B0503020202020204" pitchFamily="34" charset="0"/>
              </a:rPr>
              <a:t>	</a:t>
            </a:r>
          </a:p>
          <a:p>
            <a:r>
              <a:rPr lang="es-ES" altLang="es-ES" sz="2000" dirty="0" err="1">
                <a:solidFill>
                  <a:srgbClr val="D60093"/>
                </a:solidFill>
                <a:latin typeface="Univers" panose="020B0503020202020204" pitchFamily="34" charset="0"/>
              </a:rPr>
              <a:t>func</a:t>
            </a:r>
            <a:r>
              <a:rPr lang="es-ES" altLang="es-ES" sz="2000" dirty="0">
                <a:solidFill>
                  <a:srgbClr val="D60093"/>
                </a:solidFill>
                <a:latin typeface="Univers" panose="020B0503020202020204" pitchFamily="34" charset="0"/>
              </a:rPr>
              <a:t> </a:t>
            </a:r>
            <a:r>
              <a:rPr lang="es-ES" altLang="es-ES" sz="2000" dirty="0" err="1">
                <a:solidFill>
                  <a:srgbClr val="D60093"/>
                </a:solidFill>
                <a:latin typeface="Univers" panose="020B0503020202020204" pitchFamily="34" charset="0"/>
              </a:rPr>
              <a:t>crear_piramide</a:t>
            </a:r>
            <a:r>
              <a:rPr lang="es-ES" altLang="es-ES" sz="2000" dirty="0">
                <a:solidFill>
                  <a:srgbClr val="D60093"/>
                </a:solidFill>
                <a:latin typeface="Univers" panose="020B0503020202020204" pitchFamily="34" charset="0"/>
              </a:rPr>
              <a:t>(h: </a:t>
            </a:r>
            <a:r>
              <a:rPr lang="es-ES" altLang="es-ES" sz="2000" dirty="0" err="1">
                <a:solidFill>
                  <a:srgbClr val="D60093"/>
                </a:solidFill>
                <a:latin typeface="Univers" panose="020B0503020202020204" pitchFamily="34" charset="0"/>
              </a:rPr>
              <a:t>float</a:t>
            </a:r>
            <a:r>
              <a:rPr lang="es-ES" altLang="es-ES" sz="2000" dirty="0">
                <a:solidFill>
                  <a:srgbClr val="D60093"/>
                </a:solidFill>
                <a:latin typeface="Univers" panose="020B0503020202020204" pitchFamily="34" charset="0"/>
              </a:rPr>
              <a:t>) -&gt; </a:t>
            </a:r>
            <a:r>
              <a:rPr lang="es-ES" altLang="es-ES" sz="2000" dirty="0" err="1">
                <a:solidFill>
                  <a:srgbClr val="D60093"/>
                </a:solidFill>
                <a:latin typeface="Univers" panose="020B0503020202020204" pitchFamily="34" charset="0"/>
              </a:rPr>
              <a:t>ArrayMesh</a:t>
            </a:r>
            <a:r>
              <a:rPr lang="es-ES" altLang="es-ES" sz="20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a:t>
            </a:r>
          </a:p>
        </p:txBody>
      </p:sp>
      <p:sp>
        <p:nvSpPr>
          <p:cNvPr id="6" name="5 Marcador de número de diapositiva">
            <a:extLst>
              <a:ext uri="{FF2B5EF4-FFF2-40B4-BE49-F238E27FC236}">
                <a16:creationId xmlns:a16="http://schemas.microsoft.com/office/drawing/2014/main" id="{6332B511-4B92-7CF7-F259-6402CD8A3F1F}"/>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64</a:t>
            </a:fld>
            <a:endParaRPr lang="en-US" altLang="es-ES" sz="1400" dirty="0"/>
          </a:p>
        </p:txBody>
      </p:sp>
      <p:pic>
        <p:nvPicPr>
          <p:cNvPr id="7" name="Imagen 6">
            <a:extLst>
              <a:ext uri="{FF2B5EF4-FFF2-40B4-BE49-F238E27FC236}">
                <a16:creationId xmlns:a16="http://schemas.microsoft.com/office/drawing/2014/main" id="{A2E3C097-9E21-CBBC-C65A-CC7D0BCFE45C}"/>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10" name="Imagen 9">
            <a:extLst>
              <a:ext uri="{FF2B5EF4-FFF2-40B4-BE49-F238E27FC236}">
                <a16:creationId xmlns:a16="http://schemas.microsoft.com/office/drawing/2014/main" id="{EEAAAD0D-B97F-969E-943F-0AC79BE092D5}"/>
              </a:ext>
            </a:extLst>
          </p:cNvPr>
          <p:cNvPicPr>
            <a:picLocks noChangeAspect="1"/>
          </p:cNvPicPr>
          <p:nvPr/>
        </p:nvPicPr>
        <p:blipFill>
          <a:blip r:embed="rId3"/>
          <a:stretch>
            <a:fillRect/>
          </a:stretch>
        </p:blipFill>
        <p:spPr>
          <a:xfrm>
            <a:off x="6616651" y="1613328"/>
            <a:ext cx="3194623" cy="2595946"/>
          </a:xfrm>
          <a:prstGeom prst="rect">
            <a:avLst/>
          </a:prstGeom>
        </p:spPr>
      </p:pic>
      <p:pic>
        <p:nvPicPr>
          <p:cNvPr id="12" name="Imagen 11">
            <a:extLst>
              <a:ext uri="{FF2B5EF4-FFF2-40B4-BE49-F238E27FC236}">
                <a16:creationId xmlns:a16="http://schemas.microsoft.com/office/drawing/2014/main" id="{A78F5575-625C-88AA-906D-1D0BE4AA1906}"/>
              </a:ext>
            </a:extLst>
          </p:cNvPr>
          <p:cNvPicPr>
            <a:picLocks noChangeAspect="1"/>
          </p:cNvPicPr>
          <p:nvPr/>
        </p:nvPicPr>
        <p:blipFill>
          <a:blip r:embed="rId4"/>
          <a:stretch>
            <a:fillRect/>
          </a:stretch>
        </p:blipFill>
        <p:spPr>
          <a:xfrm>
            <a:off x="7114918" y="4290464"/>
            <a:ext cx="2207802" cy="2429781"/>
          </a:xfrm>
          <a:prstGeom prst="rect">
            <a:avLst/>
          </a:prstGeom>
        </p:spPr>
      </p:pic>
      <p:sp>
        <p:nvSpPr>
          <p:cNvPr id="4" name="Line 5">
            <a:extLst>
              <a:ext uri="{FF2B5EF4-FFF2-40B4-BE49-F238E27FC236}">
                <a16:creationId xmlns:a16="http://schemas.microsoft.com/office/drawing/2014/main" id="{9BE9D929-AC99-196D-1B66-A796AC7E2C75}"/>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657832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A032B-AB05-5BF3-BB7F-68D4FA0A86FB}"/>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AA2979DF-EC93-9659-15A1-4E52A5A7D850}"/>
              </a:ext>
            </a:extLst>
          </p:cNvPr>
          <p:cNvSpPr>
            <a:spLocks noChangeArrowheads="1"/>
          </p:cNvSpPr>
          <p:nvPr/>
        </p:nvSpPr>
        <p:spPr bwMode="auto">
          <a:xfrm>
            <a:off x="546100" y="404564"/>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Con un cubo y 4 pirámides se crea una estrella </a:t>
            </a:r>
            <a:r>
              <a:rPr lang="es-ES_tradnl" altLang="es-ES" sz="2200" dirty="0"/>
              <a:t>	</a:t>
            </a:r>
            <a:endParaRPr lang="es-ES_tradnl" altLang="es-ES" sz="22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D0A43867-E732-BC9C-E3D6-2DF0818937D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CuadroTexto 4">
            <a:extLst>
              <a:ext uri="{FF2B5EF4-FFF2-40B4-BE49-F238E27FC236}">
                <a16:creationId xmlns:a16="http://schemas.microsoft.com/office/drawing/2014/main" id="{9B0AD218-5109-B6AA-CDAE-CAA399B6181D}"/>
              </a:ext>
            </a:extLst>
          </p:cNvPr>
          <p:cNvSpPr txBox="1"/>
          <p:nvPr/>
        </p:nvSpPr>
        <p:spPr>
          <a:xfrm>
            <a:off x="546641" y="1426151"/>
            <a:ext cx="8656335" cy="6463308"/>
          </a:xfrm>
          <a:prstGeom prst="rect">
            <a:avLst/>
          </a:prstGeom>
          <a:noFill/>
          <a:ln w="15875">
            <a:noFill/>
          </a:ln>
        </p:spPr>
        <p:txBody>
          <a:bodyPr wrap="square" rtlCol="0">
            <a:spAutoFit/>
          </a:bodyPr>
          <a:lstStyle/>
          <a:p>
            <a:r>
              <a:rPr lang="es-ES" altLang="es-ES" sz="1900" dirty="0" err="1">
                <a:solidFill>
                  <a:srgbClr val="D60093"/>
                </a:solidFill>
                <a:latin typeface="Univers" panose="020B0503020202020204" pitchFamily="34" charset="0"/>
              </a:rPr>
              <a:t>func</a:t>
            </a:r>
            <a:r>
              <a:rPr lang="es-ES" altLang="es-ES" sz="1900" dirty="0">
                <a:solidFill>
                  <a:srgbClr val="D60093"/>
                </a:solidFill>
                <a:latin typeface="Univers" panose="020B0503020202020204" pitchFamily="34" charset="0"/>
              </a:rPr>
              <a:t> _</a:t>
            </a:r>
            <a:r>
              <a:rPr lang="es-ES" altLang="es-ES" sz="1900" dirty="0" err="1">
                <a:solidFill>
                  <a:srgbClr val="D60093"/>
                </a:solidFill>
                <a:latin typeface="Univers" panose="020B0503020202020204" pitchFamily="34" charset="0"/>
              </a:rPr>
              <a:t>ready</a:t>
            </a:r>
            <a:r>
              <a:rPr lang="es-ES" altLang="es-ES" sz="1900" dirty="0">
                <a:solidFill>
                  <a:srgbClr val="D60093"/>
                </a:solidFill>
                <a:latin typeface="Univers" panose="020B0503020202020204" pitchFamily="34" charset="0"/>
              </a:rPr>
              <a:t>():</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var</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piramide</a:t>
            </a:r>
            <a:r>
              <a:rPr lang="es-ES" altLang="es-ES" sz="1900" dirty="0">
                <a:solidFill>
                  <a:srgbClr val="D60093"/>
                </a:solidFill>
                <a:latin typeface="Univers" panose="020B0503020202020204" pitchFamily="34" charset="0"/>
              </a:rPr>
              <a:t> = </a:t>
            </a:r>
            <a:r>
              <a:rPr lang="es-ES" altLang="es-ES" sz="1900" dirty="0" err="1">
                <a:solidFill>
                  <a:srgbClr val="D60093"/>
                </a:solidFill>
                <a:latin typeface="Univers" panose="020B0503020202020204" pitchFamily="34" charset="0"/>
              </a:rPr>
              <a:t>crear_piramide</a:t>
            </a:r>
            <a:r>
              <a:rPr lang="es-ES" altLang="es-ES" sz="1900" dirty="0">
                <a:solidFill>
                  <a:srgbClr val="D60093"/>
                </a:solidFill>
                <a:latin typeface="Univers" panose="020B0503020202020204" pitchFamily="34" charset="0"/>
              </a:rPr>
              <a:t>(1)</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var</a:t>
            </a:r>
            <a:r>
              <a:rPr lang="es-ES" altLang="es-ES" sz="1900" dirty="0">
                <a:solidFill>
                  <a:srgbClr val="D60093"/>
                </a:solidFill>
                <a:latin typeface="Univers" panose="020B0503020202020204" pitchFamily="34" charset="0"/>
              </a:rPr>
              <a:t> material = StandardMaterial3D.new()</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material.albedo_color</a:t>
            </a:r>
            <a:r>
              <a:rPr lang="es-ES" altLang="es-ES" sz="1900" dirty="0">
                <a:solidFill>
                  <a:srgbClr val="D60093"/>
                </a:solidFill>
                <a:latin typeface="Univers" panose="020B0503020202020204" pitchFamily="34" charset="0"/>
              </a:rPr>
              <a:t> = Color(1.0, 0.1, 0.2, 1.0) # Naranja claro</a:t>
            </a:r>
          </a:p>
          <a:p>
            <a:r>
              <a:rPr lang="es-ES" altLang="es-ES" sz="1900" dirty="0">
                <a:solidFill>
                  <a:srgbClr val="D60093"/>
                </a:solidFill>
                <a:latin typeface="Univers" panose="020B0503020202020204" pitchFamily="34" charset="0"/>
              </a:rPr>
              <a:t>       </a:t>
            </a:r>
            <a:r>
              <a:rPr lang="es-ES" altLang="es-ES" sz="1900" dirty="0">
                <a:solidFill>
                  <a:srgbClr val="5F5F5F"/>
                </a:solidFill>
                <a:latin typeface="Univers" panose="020B0503020202020204" pitchFamily="34" charset="0"/>
              </a:rPr>
              <a:t># se pone el mismo material para las pirámides</a:t>
            </a:r>
          </a:p>
          <a:p>
            <a:endParaRPr lang="es-ES" altLang="es-ES" sz="1900" dirty="0">
              <a:solidFill>
                <a:srgbClr val="D60093"/>
              </a:solidFill>
              <a:latin typeface="Univers" panose="020B0503020202020204" pitchFamily="34" charset="0"/>
            </a:endParaRP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var</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pos</a:t>
            </a:r>
            <a:r>
              <a:rPr lang="es-ES" altLang="es-ES" sz="1900" dirty="0">
                <a:solidFill>
                  <a:srgbClr val="D60093"/>
                </a:solidFill>
                <a:latin typeface="Univers" panose="020B0503020202020204" pitchFamily="34" charset="0"/>
              </a:rPr>
              <a:t>=[Vector3(0.0,0.5,0.0), Vector3(-0.5,0.0,0.0),</a:t>
            </a:r>
          </a:p>
          <a:p>
            <a:r>
              <a:rPr lang="es-ES" altLang="es-ES" sz="1900" dirty="0">
                <a:solidFill>
                  <a:srgbClr val="D60093"/>
                </a:solidFill>
                <a:latin typeface="Univers" panose="020B0503020202020204" pitchFamily="34" charset="0"/>
              </a:rPr>
              <a:t>	         Vector3(0.0,-0.5,0.0), Vector3(0.5,0.0,0.0)]</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for</a:t>
            </a:r>
            <a:r>
              <a:rPr lang="es-ES" altLang="es-ES" sz="1900" dirty="0">
                <a:solidFill>
                  <a:srgbClr val="D60093"/>
                </a:solidFill>
                <a:latin typeface="Univers" panose="020B0503020202020204" pitchFamily="34" charset="0"/>
              </a:rPr>
              <a:t> i in 4:</a:t>
            </a:r>
          </a:p>
          <a:p>
            <a:r>
              <a:rPr lang="es-ES" altLang="es-ES" sz="1900"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var</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mesh_instance</a:t>
            </a:r>
            <a:r>
              <a:rPr lang="es-ES" altLang="es-ES" sz="1900" b="1" dirty="0">
                <a:solidFill>
                  <a:srgbClr val="D60093"/>
                </a:solidFill>
                <a:latin typeface="Univers" panose="020B0503020202020204" pitchFamily="34" charset="0"/>
              </a:rPr>
              <a:t> = MeshInstance3D.new()</a:t>
            </a:r>
          </a:p>
          <a:p>
            <a:r>
              <a:rPr lang="es-ES" altLang="es-ES" sz="1900" dirty="0">
                <a:solidFill>
                  <a:srgbClr val="D60093"/>
                </a:solidFill>
                <a:latin typeface="Univers" panose="020B0503020202020204" pitchFamily="34" charset="0"/>
              </a:rPr>
              <a:t>	</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mesh_instance.mesh</a:t>
            </a:r>
            <a:r>
              <a:rPr lang="es-ES" altLang="es-ES" sz="1900" b="1" dirty="0">
                <a:solidFill>
                  <a:srgbClr val="D60093"/>
                </a:solidFill>
                <a:latin typeface="Univers" panose="020B0503020202020204" pitchFamily="34" charset="0"/>
              </a:rPr>
              <a:t> = </a:t>
            </a:r>
            <a:r>
              <a:rPr lang="es-ES" altLang="es-ES" sz="1900" b="1" dirty="0" err="1">
                <a:solidFill>
                  <a:srgbClr val="D60093"/>
                </a:solidFill>
                <a:latin typeface="Univers" panose="020B0503020202020204" pitchFamily="34" charset="0"/>
              </a:rPr>
              <a:t>piramide</a:t>
            </a:r>
            <a:endParaRPr lang="es-ES" altLang="es-ES" sz="1900" b="1" dirty="0">
              <a:solidFill>
                <a:srgbClr val="D60093"/>
              </a:solidFill>
              <a:latin typeface="Univers" panose="020B0503020202020204" pitchFamily="34" charset="0"/>
            </a:endParaRP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mesh_instance.material_override</a:t>
            </a:r>
            <a:r>
              <a:rPr lang="es-ES" altLang="es-ES" sz="1900" dirty="0">
                <a:solidFill>
                  <a:srgbClr val="D60093"/>
                </a:solidFill>
                <a:latin typeface="Univers" panose="020B0503020202020204" pitchFamily="34" charset="0"/>
              </a:rPr>
              <a:t> = material</a:t>
            </a:r>
          </a:p>
          <a:p>
            <a:r>
              <a:rPr lang="es-ES" altLang="es-ES" sz="1900" dirty="0">
                <a:solidFill>
                  <a:srgbClr val="D60093"/>
                </a:solidFill>
                <a:latin typeface="Univers" panose="020B0503020202020204" pitchFamily="34" charset="0"/>
              </a:rPr>
              <a:t>               </a:t>
            </a:r>
            <a:r>
              <a:rPr lang="es-ES" altLang="es-ES" sz="1900" dirty="0">
                <a:solidFill>
                  <a:srgbClr val="5F5F5F"/>
                </a:solidFill>
                <a:latin typeface="Univers" panose="020B0503020202020204" pitchFamily="34" charset="0"/>
              </a:rPr>
              <a:t># en este caso se usa la clase Transform3D</a:t>
            </a:r>
            <a:endParaRPr lang="es-ES" altLang="es-ES" sz="1900" dirty="0">
              <a:solidFill>
                <a:srgbClr val="D60093"/>
              </a:solidFill>
              <a:latin typeface="Univers" panose="020B0503020202020204" pitchFamily="34" charset="0"/>
            </a:endParaRP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var</a:t>
            </a:r>
            <a:r>
              <a:rPr lang="es-ES" altLang="es-ES" sz="1900" dirty="0">
                <a:solidFill>
                  <a:srgbClr val="D60093"/>
                </a:solidFill>
                <a:latin typeface="Univers" panose="020B0503020202020204" pitchFamily="34" charset="0"/>
              </a:rPr>
              <a:t> tras = Transform3D()</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tras.basis</a:t>
            </a:r>
            <a:r>
              <a:rPr lang="es-ES" altLang="es-ES" sz="1900" dirty="0">
                <a:solidFill>
                  <a:srgbClr val="D60093"/>
                </a:solidFill>
                <a:latin typeface="Univers" panose="020B0503020202020204" pitchFamily="34" charset="0"/>
              </a:rPr>
              <a:t> = Basis(Vector3(0,0,1), i*PI/2).</a:t>
            </a:r>
            <a:r>
              <a:rPr lang="es-ES" altLang="es-ES" sz="1900" dirty="0" err="1">
                <a:solidFill>
                  <a:srgbClr val="D60093"/>
                </a:solidFill>
                <a:latin typeface="Univers" panose="020B0503020202020204" pitchFamily="34" charset="0"/>
              </a:rPr>
              <a:t>scaled</a:t>
            </a:r>
            <a:r>
              <a:rPr lang="es-ES" altLang="es-ES" sz="1900" dirty="0">
                <a:solidFill>
                  <a:srgbClr val="D60093"/>
                </a:solidFill>
                <a:latin typeface="Univers" panose="020B0503020202020204" pitchFamily="34" charset="0"/>
              </a:rPr>
              <a:t>(Vector3(1,1,1))</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tras.origin</a:t>
            </a:r>
            <a:r>
              <a:rPr lang="es-ES" altLang="es-ES" sz="1900" dirty="0">
                <a:solidFill>
                  <a:srgbClr val="D60093"/>
                </a:solidFill>
                <a:latin typeface="Univers" panose="020B0503020202020204" pitchFamily="34" charset="0"/>
              </a:rPr>
              <a:t>=</a:t>
            </a:r>
            <a:r>
              <a:rPr lang="es-ES" altLang="es-ES" sz="1900" dirty="0" err="1">
                <a:solidFill>
                  <a:srgbClr val="D60093"/>
                </a:solidFill>
                <a:latin typeface="Univers" panose="020B0503020202020204" pitchFamily="34" charset="0"/>
              </a:rPr>
              <a:t>pos</a:t>
            </a:r>
            <a:r>
              <a:rPr lang="es-ES" altLang="es-ES" sz="1900" dirty="0">
                <a:solidFill>
                  <a:srgbClr val="D60093"/>
                </a:solidFill>
                <a:latin typeface="Univers" panose="020B0503020202020204" pitchFamily="34" charset="0"/>
              </a:rPr>
              <a:t>[i]</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mesh_instance.transform</a:t>
            </a:r>
            <a:r>
              <a:rPr lang="es-ES" altLang="es-ES" sz="1900" dirty="0">
                <a:solidFill>
                  <a:srgbClr val="D60093"/>
                </a:solidFill>
                <a:latin typeface="Univers" panose="020B0503020202020204" pitchFamily="34" charset="0"/>
              </a:rPr>
              <a:t> = tras</a:t>
            </a:r>
          </a:p>
          <a:p>
            <a:r>
              <a:rPr lang="es-ES" altLang="es-ES" sz="1900" dirty="0">
                <a:solidFill>
                  <a:srgbClr val="D60093"/>
                </a:solidFill>
                <a:latin typeface="Univers" panose="020B0503020202020204" pitchFamily="34" charset="0"/>
              </a:rPr>
              <a:t>	</a:t>
            </a:r>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add_child</a:t>
            </a:r>
            <a:r>
              <a:rPr lang="es-ES" altLang="es-ES" sz="1900" b="1" dirty="0">
                <a:solidFill>
                  <a:srgbClr val="D60093"/>
                </a:solidFill>
                <a:latin typeface="Univers" panose="020B0503020202020204" pitchFamily="34" charset="0"/>
              </a:rPr>
              <a:t>(</a:t>
            </a:r>
            <a:r>
              <a:rPr lang="es-ES" altLang="es-ES" sz="1900" b="1" dirty="0" err="1">
                <a:solidFill>
                  <a:srgbClr val="D60093"/>
                </a:solidFill>
                <a:latin typeface="Univers" panose="020B0503020202020204" pitchFamily="34" charset="0"/>
              </a:rPr>
              <a:t>mesh_instance</a:t>
            </a:r>
            <a:r>
              <a:rPr lang="es-ES" altLang="es-ES" sz="1900" b="1" dirty="0">
                <a:solidFill>
                  <a:srgbClr val="D60093"/>
                </a:solidFill>
                <a:latin typeface="Univers" panose="020B0503020202020204" pitchFamily="34" charset="0"/>
              </a:rPr>
              <a:t>)</a:t>
            </a:r>
            <a:r>
              <a:rPr lang="es-ES" altLang="es-ES" sz="1900" b="1" dirty="0">
                <a:solidFill>
                  <a:srgbClr val="5F5F5F"/>
                </a:solidFill>
                <a:latin typeface="Univers" panose="020B0503020202020204" pitchFamily="34" charset="0"/>
              </a:rPr>
              <a:t>  </a:t>
            </a:r>
            <a:r>
              <a:rPr lang="es-ES" altLang="es-ES" sz="1900" dirty="0">
                <a:solidFill>
                  <a:srgbClr val="5F5F5F"/>
                </a:solidFill>
                <a:latin typeface="Univers" panose="020B0503020202020204" pitchFamily="34" charset="0"/>
              </a:rPr>
              <a:t># se crean cuatro pirámides</a:t>
            </a:r>
          </a:p>
          <a:p>
            <a:endParaRPr lang="es-ES" altLang="es-ES" sz="1800" dirty="0">
              <a:solidFill>
                <a:srgbClr val="D60093"/>
              </a:solidFill>
              <a:latin typeface="Univers" panose="020B0503020202020204" pitchFamily="34" charset="0"/>
            </a:endParaRPr>
          </a:p>
          <a:p>
            <a:endParaRPr lang="es-ES" altLang="es-ES" sz="1800" dirty="0">
              <a:solidFill>
                <a:srgbClr val="D60093"/>
              </a:solidFill>
              <a:latin typeface="Univers" panose="020B0503020202020204" pitchFamily="34" charset="0"/>
            </a:endParaRPr>
          </a:p>
          <a:p>
            <a:endParaRPr lang="es-ES" altLang="es-ES" sz="1800" dirty="0">
              <a:solidFill>
                <a:srgbClr val="D60093"/>
              </a:solidFill>
              <a:latin typeface="Univers" panose="020B0503020202020204" pitchFamily="34" charset="0"/>
            </a:endParaRPr>
          </a:p>
          <a:p>
            <a:r>
              <a:rPr lang="es-ES" altLang="es-ES" sz="1800" dirty="0">
                <a:solidFill>
                  <a:srgbClr val="D60093"/>
                </a:solidFill>
                <a:latin typeface="Univers" panose="020B0503020202020204" pitchFamily="34" charset="0"/>
              </a:rPr>
              <a:t>        …</a:t>
            </a:r>
          </a:p>
        </p:txBody>
      </p:sp>
      <p:sp>
        <p:nvSpPr>
          <p:cNvPr id="6" name="5 Marcador de número de diapositiva">
            <a:extLst>
              <a:ext uri="{FF2B5EF4-FFF2-40B4-BE49-F238E27FC236}">
                <a16:creationId xmlns:a16="http://schemas.microsoft.com/office/drawing/2014/main" id="{0F2F86D7-DC66-6150-1ADD-7B8CBBD211B8}"/>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65</a:t>
            </a:fld>
            <a:endParaRPr lang="en-US" altLang="es-ES" sz="1400" dirty="0"/>
          </a:p>
        </p:txBody>
      </p:sp>
      <p:pic>
        <p:nvPicPr>
          <p:cNvPr id="7" name="Imagen 6">
            <a:extLst>
              <a:ext uri="{FF2B5EF4-FFF2-40B4-BE49-F238E27FC236}">
                <a16:creationId xmlns:a16="http://schemas.microsoft.com/office/drawing/2014/main" id="{FA0F7F66-FC76-4955-99CC-551627C12DF5}"/>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69BD2659-680E-38E2-FA54-7DCF14022F2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4113051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F0F4F-A9EC-17B3-EC3B-082735C9A551}"/>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944F43A2-C80C-99CC-3604-C3282B9F4191}"/>
              </a:ext>
            </a:extLst>
          </p:cNvPr>
          <p:cNvSpPr>
            <a:spLocks noChangeArrowheads="1"/>
          </p:cNvSpPr>
          <p:nvPr/>
        </p:nvSpPr>
        <p:spPr bwMode="auto">
          <a:xfrm>
            <a:off x="546100" y="46882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Con un cubo y 4 pirámides se crea una estrella</a:t>
            </a: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BCE3AC81-73BE-DE38-F2DA-F2D2016B0065}"/>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93172361-D3A5-7D61-3ECF-D4BFAD232EB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66</a:t>
            </a:fld>
            <a:endParaRPr lang="en-US" altLang="es-ES" sz="1400" dirty="0"/>
          </a:p>
        </p:txBody>
      </p:sp>
      <p:pic>
        <p:nvPicPr>
          <p:cNvPr id="7" name="Imagen 6">
            <a:extLst>
              <a:ext uri="{FF2B5EF4-FFF2-40B4-BE49-F238E27FC236}">
                <a16:creationId xmlns:a16="http://schemas.microsoft.com/office/drawing/2014/main" id="{626AD15B-ACA5-FBF1-801E-69AD6903427B}"/>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10" name="Imagen 9">
            <a:extLst>
              <a:ext uri="{FF2B5EF4-FFF2-40B4-BE49-F238E27FC236}">
                <a16:creationId xmlns:a16="http://schemas.microsoft.com/office/drawing/2014/main" id="{18A02BF0-33E0-088B-FC35-7EFB61813E82}"/>
              </a:ext>
            </a:extLst>
          </p:cNvPr>
          <p:cNvPicPr>
            <a:picLocks noChangeAspect="1"/>
          </p:cNvPicPr>
          <p:nvPr/>
        </p:nvPicPr>
        <p:blipFill>
          <a:blip r:embed="rId3"/>
          <a:stretch>
            <a:fillRect/>
          </a:stretch>
        </p:blipFill>
        <p:spPr>
          <a:xfrm>
            <a:off x="805957" y="2107871"/>
            <a:ext cx="3279905" cy="3045626"/>
          </a:xfrm>
          <a:prstGeom prst="rect">
            <a:avLst/>
          </a:prstGeom>
        </p:spPr>
      </p:pic>
      <p:pic>
        <p:nvPicPr>
          <p:cNvPr id="12" name="Imagen 11">
            <a:extLst>
              <a:ext uri="{FF2B5EF4-FFF2-40B4-BE49-F238E27FC236}">
                <a16:creationId xmlns:a16="http://schemas.microsoft.com/office/drawing/2014/main" id="{4B029798-445D-20A5-8517-65CF8357158C}"/>
              </a:ext>
            </a:extLst>
          </p:cNvPr>
          <p:cNvPicPr>
            <a:picLocks noChangeAspect="1"/>
          </p:cNvPicPr>
          <p:nvPr/>
        </p:nvPicPr>
        <p:blipFill>
          <a:blip r:embed="rId4"/>
          <a:stretch>
            <a:fillRect/>
          </a:stretch>
        </p:blipFill>
        <p:spPr>
          <a:xfrm>
            <a:off x="4576329" y="1659022"/>
            <a:ext cx="4396422" cy="4869759"/>
          </a:xfrm>
          <a:prstGeom prst="rect">
            <a:avLst/>
          </a:prstGeom>
        </p:spPr>
      </p:pic>
      <p:sp>
        <p:nvSpPr>
          <p:cNvPr id="13" name="Text Box 93">
            <a:extLst>
              <a:ext uri="{FF2B5EF4-FFF2-40B4-BE49-F238E27FC236}">
                <a16:creationId xmlns:a16="http://schemas.microsoft.com/office/drawing/2014/main" id="{FD3792D3-AB86-335E-38FC-9056557326B6}"/>
              </a:ext>
            </a:extLst>
          </p:cNvPr>
          <p:cNvSpPr txBox="1">
            <a:spLocks noChangeArrowheads="1"/>
          </p:cNvSpPr>
          <p:nvPr/>
        </p:nvSpPr>
        <p:spPr bwMode="auto">
          <a:xfrm>
            <a:off x="1143192" y="5275572"/>
            <a:ext cx="24522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Jerarquía de la escena</a:t>
            </a:r>
            <a:endParaRPr lang="es-ES_tradnl" altLang="es-ES" sz="2000" dirty="0">
              <a:solidFill>
                <a:srgbClr val="008080"/>
              </a:solidFill>
            </a:endParaRPr>
          </a:p>
        </p:txBody>
      </p:sp>
      <p:sp>
        <p:nvSpPr>
          <p:cNvPr id="4" name="Line 5">
            <a:extLst>
              <a:ext uri="{FF2B5EF4-FFF2-40B4-BE49-F238E27FC236}">
                <a16:creationId xmlns:a16="http://schemas.microsoft.com/office/drawing/2014/main" id="{BB4F02F0-8A22-4B55-08B4-A504BA011D43}"/>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126416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C7D9F-88C8-391B-88F0-B5DDA3C4E61E}"/>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F9FEF96B-EF3F-5611-C1A4-06FED03AAA56}"/>
              </a:ext>
            </a:extLst>
          </p:cNvPr>
          <p:cNvSpPr>
            <a:spLocks noChangeArrowheads="1"/>
          </p:cNvSpPr>
          <p:nvPr/>
        </p:nvSpPr>
        <p:spPr bwMode="auto">
          <a:xfrm>
            <a:off x="546100" y="41439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Pirámides por referencia</a:t>
            </a:r>
            <a:r>
              <a:rPr lang="es-ES_tradnl" altLang="es-ES" sz="2000" dirty="0"/>
              <a:t>	</a:t>
            </a:r>
            <a:endParaRPr lang="es-ES_tradnl" altLang="es-ES" sz="20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188BBB34-4F03-53B0-5F49-6669F4AE51F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CuadroTexto 4">
            <a:extLst>
              <a:ext uri="{FF2B5EF4-FFF2-40B4-BE49-F238E27FC236}">
                <a16:creationId xmlns:a16="http://schemas.microsoft.com/office/drawing/2014/main" id="{B87168EF-876B-5AB7-BB4C-72A4BCFF82FD}"/>
              </a:ext>
            </a:extLst>
          </p:cNvPr>
          <p:cNvSpPr txBox="1"/>
          <p:nvPr/>
        </p:nvSpPr>
        <p:spPr>
          <a:xfrm>
            <a:off x="385028" y="1480580"/>
            <a:ext cx="8656335" cy="6678751"/>
          </a:xfrm>
          <a:prstGeom prst="rect">
            <a:avLst/>
          </a:prstGeom>
          <a:noFill/>
          <a:ln w="15875">
            <a:noFill/>
          </a:ln>
        </p:spPr>
        <p:txBody>
          <a:bodyPr wrap="square" rtlCol="0">
            <a:spAutoFit/>
          </a:bodyPr>
          <a:lstStyle/>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piramide</a:t>
            </a:r>
            <a:r>
              <a:rPr lang="es-ES" altLang="es-ES" sz="1800" b="1" dirty="0">
                <a:solidFill>
                  <a:srgbClr val="D60093"/>
                </a:solidFill>
                <a:latin typeface="Univers" panose="020B0503020202020204" pitchFamily="34" charset="0"/>
              </a:rPr>
              <a:t> = </a:t>
            </a:r>
            <a:r>
              <a:rPr lang="es-ES" altLang="es-ES" sz="1800" b="1" dirty="0" err="1">
                <a:solidFill>
                  <a:srgbClr val="D60093"/>
                </a:solidFill>
                <a:latin typeface="Univers" panose="020B0503020202020204" pitchFamily="34" charset="0"/>
              </a:rPr>
              <a:t>crear_piramide</a:t>
            </a:r>
            <a:r>
              <a:rPr lang="es-ES" altLang="es-ES" sz="1800" b="1" dirty="0">
                <a:solidFill>
                  <a:srgbClr val="D60093"/>
                </a:solidFill>
                <a:latin typeface="Univers" panose="020B0503020202020204" pitchFamily="34" charset="0"/>
              </a:rPr>
              <a:t>(0.5)</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material = StandardMaterial3D.new()</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material.albedo_color</a:t>
            </a:r>
            <a:r>
              <a:rPr lang="es-ES" altLang="es-ES" sz="1800" b="1" dirty="0">
                <a:solidFill>
                  <a:srgbClr val="D60093"/>
                </a:solidFill>
                <a:latin typeface="Univers" panose="020B0503020202020204" pitchFamily="34" charset="0"/>
              </a:rPr>
              <a:t> = Color(0.2, 1.0, 0.2, 1.0)</a:t>
            </a:r>
          </a:p>
          <a:p>
            <a:r>
              <a:rPr lang="es-ES" altLang="es-ES" sz="1800" dirty="0">
                <a:solidFill>
                  <a:srgbClr val="D60093"/>
                </a:solidFill>
                <a:latin typeface="Univers" panose="020B0503020202020204" pitchFamily="34" charset="0"/>
              </a:rPr>
              <a:t>        </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pos</a:t>
            </a:r>
            <a:r>
              <a:rPr lang="es-ES" altLang="es-ES" sz="1800" dirty="0">
                <a:solidFill>
                  <a:srgbClr val="D60093"/>
                </a:solidFill>
                <a:latin typeface="Univers" panose="020B0503020202020204" pitchFamily="34" charset="0"/>
              </a:rPr>
              <a:t>=[Vector3(0.0,0.5,0.0), Vector3(-0.5,0.0,0.0),</a:t>
            </a:r>
          </a:p>
          <a:p>
            <a:r>
              <a:rPr lang="es-ES" altLang="es-ES" sz="1800" dirty="0">
                <a:solidFill>
                  <a:srgbClr val="D60093"/>
                </a:solidFill>
                <a:latin typeface="Univers" panose="020B0503020202020204" pitchFamily="34" charset="0"/>
              </a:rPr>
              <a:t>	       Vector3(0.0,-0.5,0.0), Vector3(0.5,0.0,0.0)]</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for</a:t>
            </a:r>
            <a:r>
              <a:rPr lang="es-ES" altLang="es-ES" sz="1800" dirty="0">
                <a:solidFill>
                  <a:srgbClr val="D60093"/>
                </a:solidFill>
                <a:latin typeface="Univers" panose="020B0503020202020204" pitchFamily="34" charset="0"/>
              </a:rPr>
              <a:t> i in 4:</a:t>
            </a:r>
          </a:p>
          <a:p>
            <a:r>
              <a:rPr lang="es-ES" altLang="es-ES" sz="1800" dirty="0">
                <a:solidFill>
                  <a:srgbClr val="D60093"/>
                </a:solidFill>
                <a:latin typeface="Univers" panose="020B0503020202020204" pitchFamily="34" charset="0"/>
              </a:rPr>
              <a:t>	</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mesh_instance</a:t>
            </a:r>
            <a:r>
              <a:rPr lang="es-ES" altLang="es-ES" sz="1800" b="1" dirty="0">
                <a:solidFill>
                  <a:srgbClr val="D60093"/>
                </a:solidFill>
                <a:latin typeface="Univers" panose="020B0503020202020204" pitchFamily="34" charset="0"/>
              </a:rPr>
              <a:t> = MeshInstance3D.new()</a:t>
            </a:r>
          </a:p>
          <a:p>
            <a:r>
              <a:rPr lang="es-ES" altLang="es-ES" sz="1800" dirty="0">
                <a:solidFill>
                  <a:srgbClr val="D60093"/>
                </a:solidFill>
                <a:latin typeface="Univers" panose="020B0503020202020204" pitchFamily="34" charset="0"/>
              </a:rPr>
              <a:t>	</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mesh_instance.mesh</a:t>
            </a:r>
            <a:r>
              <a:rPr lang="es-ES" altLang="es-ES" sz="1800" b="1" dirty="0">
                <a:solidFill>
                  <a:srgbClr val="D60093"/>
                </a:solidFill>
                <a:latin typeface="Univers" panose="020B0503020202020204" pitchFamily="34" charset="0"/>
              </a:rPr>
              <a:t> = </a:t>
            </a:r>
            <a:r>
              <a:rPr lang="es-ES" altLang="es-ES" sz="1800" b="1" dirty="0" err="1">
                <a:solidFill>
                  <a:srgbClr val="D60093"/>
                </a:solidFill>
                <a:latin typeface="Univers" panose="020B0503020202020204" pitchFamily="34" charset="0"/>
              </a:rPr>
              <a:t>piramide</a:t>
            </a:r>
            <a:endParaRPr lang="es-ES" altLang="es-ES" sz="1800" b="1" dirty="0">
              <a:solidFill>
                <a:srgbClr val="D60093"/>
              </a:solidFill>
              <a:latin typeface="Univers" panose="020B0503020202020204" pitchFamily="34" charset="0"/>
            </a:endParaRP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mesh_instance.material_override</a:t>
            </a:r>
            <a:r>
              <a:rPr lang="es-ES" altLang="es-ES" sz="1800" dirty="0">
                <a:solidFill>
                  <a:srgbClr val="D60093"/>
                </a:solidFill>
                <a:latin typeface="Univers" panose="020B0503020202020204" pitchFamily="34" charset="0"/>
              </a:rPr>
              <a:t> = material</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tras = Transform3D()</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tras.basis</a:t>
            </a:r>
            <a:r>
              <a:rPr lang="es-ES" altLang="es-ES" sz="1800" dirty="0">
                <a:solidFill>
                  <a:srgbClr val="D60093"/>
                </a:solidFill>
                <a:latin typeface="Univers" panose="020B0503020202020204" pitchFamily="34" charset="0"/>
              </a:rPr>
              <a:t> = Basis(Vector3(0,0,1), i*PI/2).</a:t>
            </a:r>
            <a:r>
              <a:rPr lang="es-ES" altLang="es-ES" sz="1800" dirty="0" err="1">
                <a:solidFill>
                  <a:srgbClr val="D60093"/>
                </a:solidFill>
                <a:latin typeface="Univers" panose="020B0503020202020204" pitchFamily="34" charset="0"/>
              </a:rPr>
              <a:t>scaled</a:t>
            </a:r>
            <a:r>
              <a:rPr lang="es-ES" altLang="es-ES" sz="1800" dirty="0">
                <a:solidFill>
                  <a:srgbClr val="D60093"/>
                </a:solidFill>
                <a:latin typeface="Univers" panose="020B0503020202020204" pitchFamily="34" charset="0"/>
              </a:rPr>
              <a:t>(Vector3(1,1,1))</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tras.origin</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pos</a:t>
            </a:r>
            <a:r>
              <a:rPr lang="es-ES" altLang="es-ES" sz="1800" dirty="0">
                <a:solidFill>
                  <a:srgbClr val="D60093"/>
                </a:solidFill>
                <a:latin typeface="Univers" panose="020B0503020202020204" pitchFamily="34" charset="0"/>
              </a:rPr>
              <a:t>[i]</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mesh_instance.transform</a:t>
            </a:r>
            <a:r>
              <a:rPr lang="es-ES" altLang="es-ES" sz="1800" dirty="0">
                <a:solidFill>
                  <a:srgbClr val="D60093"/>
                </a:solidFill>
                <a:latin typeface="Univers" panose="020B0503020202020204" pitchFamily="34" charset="0"/>
              </a:rPr>
              <a:t> = tras</a:t>
            </a:r>
          </a:p>
          <a:p>
            <a:r>
              <a:rPr lang="es-ES" altLang="es-ES" sz="1800" dirty="0">
                <a:solidFill>
                  <a:srgbClr val="D60093"/>
                </a:solidFill>
                <a:latin typeface="Univers" panose="020B0503020202020204" pitchFamily="34" charset="0"/>
              </a:rPr>
              <a:t>	</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add_child</a:t>
            </a:r>
            <a:r>
              <a:rPr lang="es-ES" altLang="es-ES" sz="1800" b="1" dirty="0">
                <a:solidFill>
                  <a:srgbClr val="D60093"/>
                </a:solidFill>
                <a:latin typeface="Univers" panose="020B0503020202020204" pitchFamily="34" charset="0"/>
              </a:rPr>
              <a:t>(</a:t>
            </a:r>
            <a:r>
              <a:rPr lang="es-ES" altLang="es-ES" sz="1800" b="1" dirty="0" err="1">
                <a:solidFill>
                  <a:srgbClr val="D60093"/>
                </a:solidFill>
                <a:latin typeface="Univers" panose="020B0503020202020204" pitchFamily="34" charset="0"/>
              </a:rPr>
              <a:t>mesh_instance</a:t>
            </a:r>
            <a:r>
              <a:rPr lang="es-ES" altLang="es-ES" sz="1800" b="1" dirty="0">
                <a:solidFill>
                  <a:srgbClr val="D60093"/>
                </a:solidFill>
                <a:latin typeface="Univers" panose="020B0503020202020204" pitchFamily="34" charset="0"/>
              </a:rPr>
              <a:t>)</a:t>
            </a:r>
            <a:r>
              <a:rPr lang="es-ES" altLang="es-ES" sz="1800" b="1" dirty="0">
                <a:solidFill>
                  <a:srgbClr val="5F5F5F"/>
                </a:solidFill>
                <a:latin typeface="Univers" panose="020B0503020202020204" pitchFamily="34" charset="0"/>
              </a:rPr>
              <a:t>  </a:t>
            </a:r>
            <a:r>
              <a:rPr lang="es-ES" altLang="es-ES" sz="1800" dirty="0">
                <a:solidFill>
                  <a:srgbClr val="5F5F5F"/>
                </a:solidFill>
                <a:latin typeface="Univers" panose="020B0503020202020204" pitchFamily="34" charset="0"/>
              </a:rPr>
              <a:t># se crean cuatro pirámides</a:t>
            </a:r>
          </a:p>
          <a:p>
            <a:endParaRPr lang="es-ES" altLang="es-ES" sz="1800"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crear_piramide</a:t>
            </a:r>
            <a:r>
              <a:rPr lang="es-ES" altLang="es-ES" sz="1800" dirty="0">
                <a:solidFill>
                  <a:srgbClr val="D60093"/>
                </a:solidFill>
                <a:latin typeface="Univers" panose="020B0503020202020204" pitchFamily="34" charset="0"/>
              </a:rPr>
              <a:t>(h: </a:t>
            </a:r>
            <a:r>
              <a:rPr lang="es-ES" altLang="es-ES" sz="1800" dirty="0" err="1">
                <a:solidFill>
                  <a:srgbClr val="D60093"/>
                </a:solidFill>
                <a:latin typeface="Univers" panose="020B0503020202020204" pitchFamily="34" charset="0"/>
              </a:rPr>
              <a:t>float</a:t>
            </a:r>
            <a:r>
              <a:rPr lang="es-ES" altLang="es-ES" sz="1800" dirty="0">
                <a:solidFill>
                  <a:srgbClr val="D60093"/>
                </a:solidFill>
                <a:latin typeface="Univers" panose="020B0503020202020204" pitchFamily="34" charset="0"/>
              </a:rPr>
              <a:t>) -&gt; </a:t>
            </a:r>
            <a:r>
              <a:rPr lang="es-ES" altLang="es-ES" sz="1800" dirty="0" err="1">
                <a:solidFill>
                  <a:srgbClr val="D60093"/>
                </a:solidFill>
                <a:latin typeface="Univers" panose="020B0503020202020204" pitchFamily="34" charset="0"/>
              </a:rPr>
              <a:t>ArrayMesh</a:t>
            </a:r>
            <a:r>
              <a:rPr lang="es-ES" altLang="es-ES" sz="18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p>
          <a:p>
            <a:endParaRPr lang="es-ES" altLang="es-ES" sz="1600" dirty="0">
              <a:solidFill>
                <a:srgbClr val="5F5F5F"/>
              </a:solidFill>
              <a:latin typeface="Univers" panose="020B0503020202020204" pitchFamily="34" charset="0"/>
            </a:endParaRPr>
          </a:p>
          <a:p>
            <a:endParaRPr lang="es-ES" altLang="es-ES" sz="1800" dirty="0">
              <a:solidFill>
                <a:srgbClr val="D60093"/>
              </a:solidFill>
              <a:latin typeface="Univers" panose="020B0503020202020204" pitchFamily="34" charset="0"/>
            </a:endParaRPr>
          </a:p>
          <a:p>
            <a:endParaRPr lang="es-ES" altLang="es-ES" sz="1800" dirty="0">
              <a:solidFill>
                <a:srgbClr val="D60093"/>
              </a:solidFill>
              <a:latin typeface="Univers" panose="020B0503020202020204" pitchFamily="34" charset="0"/>
            </a:endParaRPr>
          </a:p>
          <a:p>
            <a:endParaRPr lang="es-ES" altLang="es-ES" sz="1800" dirty="0">
              <a:solidFill>
                <a:srgbClr val="D60093"/>
              </a:solidFill>
              <a:latin typeface="Univers" panose="020B0503020202020204" pitchFamily="34" charset="0"/>
            </a:endParaRPr>
          </a:p>
          <a:p>
            <a:r>
              <a:rPr lang="es-ES" altLang="es-ES" sz="1800" dirty="0">
                <a:solidFill>
                  <a:srgbClr val="D60093"/>
                </a:solidFill>
                <a:latin typeface="Univers" panose="020B0503020202020204" pitchFamily="34" charset="0"/>
              </a:rPr>
              <a:t>        …</a:t>
            </a:r>
          </a:p>
        </p:txBody>
      </p:sp>
      <p:sp>
        <p:nvSpPr>
          <p:cNvPr id="6" name="5 Marcador de número de diapositiva">
            <a:extLst>
              <a:ext uri="{FF2B5EF4-FFF2-40B4-BE49-F238E27FC236}">
                <a16:creationId xmlns:a16="http://schemas.microsoft.com/office/drawing/2014/main" id="{239E7176-8BD6-C973-10F2-09C38600A5C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67</a:t>
            </a:fld>
            <a:endParaRPr lang="en-US" altLang="es-ES" sz="1400" dirty="0"/>
          </a:p>
        </p:txBody>
      </p:sp>
      <p:pic>
        <p:nvPicPr>
          <p:cNvPr id="7" name="Imagen 6">
            <a:extLst>
              <a:ext uri="{FF2B5EF4-FFF2-40B4-BE49-F238E27FC236}">
                <a16:creationId xmlns:a16="http://schemas.microsoft.com/office/drawing/2014/main" id="{AD43F92E-EE71-F27B-8C4D-BF38F2E4B18E}"/>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8" name="Imagen 7">
            <a:extLst>
              <a:ext uri="{FF2B5EF4-FFF2-40B4-BE49-F238E27FC236}">
                <a16:creationId xmlns:a16="http://schemas.microsoft.com/office/drawing/2014/main" id="{0898EC21-4BA6-338A-DFA8-C4AC4096B3D5}"/>
              </a:ext>
            </a:extLst>
          </p:cNvPr>
          <p:cNvPicPr>
            <a:picLocks noChangeAspect="1"/>
          </p:cNvPicPr>
          <p:nvPr/>
        </p:nvPicPr>
        <p:blipFill>
          <a:blip r:embed="rId3"/>
          <a:stretch>
            <a:fillRect/>
          </a:stretch>
        </p:blipFill>
        <p:spPr>
          <a:xfrm>
            <a:off x="6823449" y="700619"/>
            <a:ext cx="3211365" cy="3588842"/>
          </a:xfrm>
          <a:prstGeom prst="rect">
            <a:avLst/>
          </a:prstGeom>
        </p:spPr>
      </p:pic>
      <p:sp>
        <p:nvSpPr>
          <p:cNvPr id="4" name="Line 5">
            <a:extLst>
              <a:ext uri="{FF2B5EF4-FFF2-40B4-BE49-F238E27FC236}">
                <a16:creationId xmlns:a16="http://schemas.microsoft.com/office/drawing/2014/main" id="{C6DDBB47-C0F1-E0BA-7D21-0F5A1C9EF929}"/>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035335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A906C-E6AD-658A-F44F-95F64875367F}"/>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46D697DD-EEF1-4817-09BD-7E24E596A514}"/>
              </a:ext>
            </a:extLst>
          </p:cNvPr>
          <p:cNvSpPr>
            <a:spLocks noChangeArrowheads="1"/>
          </p:cNvSpPr>
          <p:nvPr/>
        </p:nvSpPr>
        <p:spPr bwMode="auto">
          <a:xfrm>
            <a:off x="546100" y="403510"/>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Pirámides por copia</a:t>
            </a:r>
            <a:r>
              <a:rPr lang="es-ES_tradnl" altLang="es-ES" sz="2000" dirty="0"/>
              <a:t>	</a:t>
            </a:r>
            <a:endParaRPr lang="es-ES_tradnl" altLang="es-ES" sz="20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FADDC660-5803-12FB-9E89-1AB861659A8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CuadroTexto 4">
            <a:extLst>
              <a:ext uri="{FF2B5EF4-FFF2-40B4-BE49-F238E27FC236}">
                <a16:creationId xmlns:a16="http://schemas.microsoft.com/office/drawing/2014/main" id="{3C5867FE-767B-0EBF-D9BA-73402E4BC62F}"/>
              </a:ext>
            </a:extLst>
          </p:cNvPr>
          <p:cNvSpPr txBox="1"/>
          <p:nvPr/>
        </p:nvSpPr>
        <p:spPr>
          <a:xfrm>
            <a:off x="223414" y="1425575"/>
            <a:ext cx="8656335" cy="6955750"/>
          </a:xfrm>
          <a:prstGeom prst="rect">
            <a:avLst/>
          </a:prstGeom>
          <a:noFill/>
          <a:ln w="15875">
            <a:noFill/>
          </a:ln>
        </p:spPr>
        <p:txBody>
          <a:bodyPr wrap="square" rtlCol="0">
            <a:spAutoFit/>
          </a:bodyPr>
          <a:lstStyle/>
          <a:p>
            <a:r>
              <a:rPr lang="es-ES" altLang="es-ES" sz="1750" dirty="0" err="1">
                <a:solidFill>
                  <a:srgbClr val="D60093"/>
                </a:solidFill>
                <a:latin typeface="Univers" panose="020B0503020202020204" pitchFamily="34" charset="0"/>
              </a:rPr>
              <a:t>func</a:t>
            </a:r>
            <a:r>
              <a:rPr lang="es-ES" altLang="es-ES" sz="1750" dirty="0">
                <a:solidFill>
                  <a:srgbClr val="D60093"/>
                </a:solidFill>
                <a:latin typeface="Univers" panose="020B0503020202020204" pitchFamily="34" charset="0"/>
              </a:rPr>
              <a:t> _</a:t>
            </a:r>
            <a:r>
              <a:rPr lang="es-ES" altLang="es-ES" sz="1750" dirty="0" err="1">
                <a:solidFill>
                  <a:srgbClr val="D60093"/>
                </a:solidFill>
                <a:latin typeface="Univers" panose="020B0503020202020204" pitchFamily="34" charset="0"/>
              </a:rPr>
              <a:t>ready</a:t>
            </a:r>
            <a:r>
              <a:rPr lang="es-ES" altLang="es-ES" sz="1750" dirty="0">
                <a:solidFill>
                  <a:srgbClr val="D60093"/>
                </a:solidFill>
                <a:latin typeface="Univers" panose="020B0503020202020204" pitchFamily="34" charset="0"/>
              </a:rPr>
              <a:t>():</a:t>
            </a:r>
          </a:p>
          <a:p>
            <a:r>
              <a:rPr lang="es-ES" altLang="es-ES" sz="1750" b="1"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var</a:t>
            </a:r>
            <a:r>
              <a:rPr lang="es-ES" altLang="es-ES" sz="1750" dirty="0">
                <a:solidFill>
                  <a:srgbClr val="D60093"/>
                </a:solidFill>
                <a:latin typeface="Univers" panose="020B0503020202020204" pitchFamily="34" charset="0"/>
              </a:rPr>
              <a:t> altura=[0.5, 1, 1.5, 2]</a:t>
            </a:r>
          </a:p>
          <a:p>
            <a:r>
              <a:rPr lang="es-ES" altLang="es-ES" sz="1750"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var</a:t>
            </a:r>
            <a:r>
              <a:rPr lang="es-ES" altLang="es-ES" sz="1750" dirty="0">
                <a:solidFill>
                  <a:srgbClr val="D60093"/>
                </a:solidFill>
                <a:latin typeface="Univers" panose="020B0503020202020204" pitchFamily="34" charset="0"/>
              </a:rPr>
              <a:t> color= [Color(1.0,0.5,0.0,1.0), Color(0.5,1.0,0.0,1.0),</a:t>
            </a:r>
          </a:p>
          <a:p>
            <a:r>
              <a:rPr lang="es-ES" altLang="es-ES" sz="1750" dirty="0">
                <a:solidFill>
                  <a:srgbClr val="D60093"/>
                </a:solidFill>
                <a:latin typeface="Univers" panose="020B0503020202020204" pitchFamily="34" charset="0"/>
              </a:rPr>
              <a:t>	            Color(0.0,1.0,0.5,1.0), Color(0.0,0.5,1.0,1.0)]</a:t>
            </a:r>
          </a:p>
          <a:p>
            <a:r>
              <a:rPr lang="es-ES" altLang="es-ES" sz="1750" b="1"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var</a:t>
            </a:r>
            <a:r>
              <a:rPr lang="es-ES" altLang="es-ES" sz="1750"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pos</a:t>
            </a:r>
            <a:r>
              <a:rPr lang="es-ES" altLang="es-ES" sz="1750" dirty="0">
                <a:solidFill>
                  <a:srgbClr val="D60093"/>
                </a:solidFill>
                <a:latin typeface="Univers" panose="020B0503020202020204" pitchFamily="34" charset="0"/>
              </a:rPr>
              <a:t>=[Vector3(0.0,0.5,0.0), Vector3(-0.5,0.0,0.0),</a:t>
            </a:r>
          </a:p>
          <a:p>
            <a:r>
              <a:rPr lang="es-ES" altLang="es-ES" sz="1750" dirty="0">
                <a:solidFill>
                  <a:srgbClr val="D60093"/>
                </a:solidFill>
                <a:latin typeface="Univers" panose="020B0503020202020204" pitchFamily="34" charset="0"/>
              </a:rPr>
              <a:t>	        Vector3(0.0,-0.5,0.0), Vector3(0.5,0.0,0.0)]</a:t>
            </a:r>
          </a:p>
          <a:p>
            <a:r>
              <a:rPr lang="es-ES" altLang="es-ES" sz="1750"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for</a:t>
            </a:r>
            <a:r>
              <a:rPr lang="es-ES" altLang="es-ES" sz="1750" dirty="0">
                <a:solidFill>
                  <a:srgbClr val="D60093"/>
                </a:solidFill>
                <a:latin typeface="Univers" panose="020B0503020202020204" pitchFamily="34" charset="0"/>
              </a:rPr>
              <a:t> i in 4:</a:t>
            </a:r>
          </a:p>
          <a:p>
            <a:r>
              <a:rPr lang="es-ES" altLang="es-ES" sz="1750" dirty="0">
                <a:solidFill>
                  <a:srgbClr val="D60093"/>
                </a:solidFill>
                <a:latin typeface="Univers" panose="020B0503020202020204" pitchFamily="34" charset="0"/>
              </a:rPr>
              <a:t>	</a:t>
            </a:r>
            <a:r>
              <a:rPr lang="es-ES" altLang="es-ES" sz="1750" b="1" dirty="0">
                <a:solidFill>
                  <a:srgbClr val="D60093"/>
                </a:solidFill>
                <a:latin typeface="Univers" panose="020B0503020202020204" pitchFamily="34" charset="0"/>
              </a:rPr>
              <a:t> </a:t>
            </a:r>
            <a:r>
              <a:rPr lang="es-ES" altLang="es-ES" sz="1750" b="1" dirty="0" err="1">
                <a:solidFill>
                  <a:srgbClr val="D60093"/>
                </a:solidFill>
                <a:latin typeface="Univers" panose="020B0503020202020204" pitchFamily="34" charset="0"/>
              </a:rPr>
              <a:t>var</a:t>
            </a:r>
            <a:r>
              <a:rPr lang="es-ES" altLang="es-ES" sz="1750" b="1" dirty="0">
                <a:solidFill>
                  <a:srgbClr val="D60093"/>
                </a:solidFill>
                <a:latin typeface="Univers" panose="020B0503020202020204" pitchFamily="34" charset="0"/>
              </a:rPr>
              <a:t> </a:t>
            </a:r>
            <a:r>
              <a:rPr lang="es-ES" altLang="es-ES" sz="1750" b="1" dirty="0" err="1">
                <a:solidFill>
                  <a:srgbClr val="D60093"/>
                </a:solidFill>
                <a:latin typeface="Univers" panose="020B0503020202020204" pitchFamily="34" charset="0"/>
              </a:rPr>
              <a:t>mesh_instance</a:t>
            </a:r>
            <a:r>
              <a:rPr lang="es-ES" altLang="es-ES" sz="1750" b="1" dirty="0">
                <a:solidFill>
                  <a:srgbClr val="D60093"/>
                </a:solidFill>
                <a:latin typeface="Univers" panose="020B0503020202020204" pitchFamily="34" charset="0"/>
              </a:rPr>
              <a:t> = MeshInstance3D.new()</a:t>
            </a:r>
          </a:p>
          <a:p>
            <a:r>
              <a:rPr lang="es-ES" altLang="es-ES" sz="1750" b="1" dirty="0">
                <a:solidFill>
                  <a:srgbClr val="D60093"/>
                </a:solidFill>
                <a:latin typeface="Univers" panose="020B0503020202020204" pitchFamily="34" charset="0"/>
              </a:rPr>
              <a:t>                </a:t>
            </a:r>
            <a:r>
              <a:rPr lang="es-ES" altLang="es-ES" sz="1750" b="1" dirty="0" err="1">
                <a:solidFill>
                  <a:srgbClr val="D60093"/>
                </a:solidFill>
                <a:latin typeface="Univers" panose="020B0503020202020204" pitchFamily="34" charset="0"/>
              </a:rPr>
              <a:t>var</a:t>
            </a:r>
            <a:r>
              <a:rPr lang="es-ES" altLang="es-ES" sz="1750" b="1" dirty="0">
                <a:solidFill>
                  <a:srgbClr val="D60093"/>
                </a:solidFill>
                <a:latin typeface="Univers" panose="020B0503020202020204" pitchFamily="34" charset="0"/>
              </a:rPr>
              <a:t> material = StandardMaterial3D.new()</a:t>
            </a:r>
          </a:p>
          <a:p>
            <a:r>
              <a:rPr lang="es-ES" altLang="es-ES" sz="1750" b="1" dirty="0">
                <a:solidFill>
                  <a:srgbClr val="D60093"/>
                </a:solidFill>
                <a:latin typeface="Univers" panose="020B0503020202020204" pitchFamily="34" charset="0"/>
              </a:rPr>
              <a:t>                </a:t>
            </a:r>
            <a:r>
              <a:rPr lang="es-ES" altLang="es-ES" sz="1750" b="1" dirty="0" err="1">
                <a:solidFill>
                  <a:srgbClr val="D60093"/>
                </a:solidFill>
                <a:latin typeface="Univers" panose="020B0503020202020204" pitchFamily="34" charset="0"/>
              </a:rPr>
              <a:t>mesh_instance.mesh</a:t>
            </a:r>
            <a:r>
              <a:rPr lang="es-ES" altLang="es-ES" sz="1750" b="1" dirty="0">
                <a:solidFill>
                  <a:srgbClr val="D60093"/>
                </a:solidFill>
                <a:latin typeface="Univers" panose="020B0503020202020204" pitchFamily="34" charset="0"/>
              </a:rPr>
              <a:t> = </a:t>
            </a:r>
            <a:r>
              <a:rPr lang="es-ES" altLang="es-ES" sz="1750" b="1" dirty="0" err="1">
                <a:solidFill>
                  <a:srgbClr val="D60093"/>
                </a:solidFill>
                <a:latin typeface="Univers" panose="020B0503020202020204" pitchFamily="34" charset="0"/>
              </a:rPr>
              <a:t>crear_piramide</a:t>
            </a:r>
            <a:r>
              <a:rPr lang="es-ES" altLang="es-ES" sz="1750" b="1" dirty="0">
                <a:solidFill>
                  <a:srgbClr val="D60093"/>
                </a:solidFill>
                <a:latin typeface="Univers" panose="020B0503020202020204" pitchFamily="34" charset="0"/>
              </a:rPr>
              <a:t>(altura[i])</a:t>
            </a:r>
          </a:p>
          <a:p>
            <a:r>
              <a:rPr lang="es-ES" altLang="es-ES" sz="1750" b="1" dirty="0">
                <a:solidFill>
                  <a:srgbClr val="D60093"/>
                </a:solidFill>
                <a:latin typeface="Univers" panose="020B0503020202020204" pitchFamily="34" charset="0"/>
              </a:rPr>
              <a:t>	 </a:t>
            </a:r>
            <a:r>
              <a:rPr lang="es-ES" altLang="es-ES" sz="1750" b="1" dirty="0" err="1">
                <a:solidFill>
                  <a:srgbClr val="D60093"/>
                </a:solidFill>
                <a:latin typeface="Univers" panose="020B0503020202020204" pitchFamily="34" charset="0"/>
              </a:rPr>
              <a:t>material.albedo_color</a:t>
            </a:r>
            <a:r>
              <a:rPr lang="es-ES" altLang="es-ES" sz="1750" b="1" dirty="0">
                <a:solidFill>
                  <a:srgbClr val="D60093"/>
                </a:solidFill>
                <a:latin typeface="Univers" panose="020B0503020202020204" pitchFamily="34" charset="0"/>
              </a:rPr>
              <a:t> = color[i]</a:t>
            </a:r>
          </a:p>
          <a:p>
            <a:r>
              <a:rPr lang="es-ES" altLang="es-ES" sz="1750" b="1" dirty="0">
                <a:solidFill>
                  <a:srgbClr val="D60093"/>
                </a:solidFill>
                <a:latin typeface="Univers" panose="020B0503020202020204" pitchFamily="34" charset="0"/>
              </a:rPr>
              <a:t>	 </a:t>
            </a:r>
            <a:r>
              <a:rPr lang="es-ES" altLang="es-ES" sz="1750" b="1" dirty="0" err="1">
                <a:solidFill>
                  <a:srgbClr val="D60093"/>
                </a:solidFill>
                <a:latin typeface="Univers" panose="020B0503020202020204" pitchFamily="34" charset="0"/>
              </a:rPr>
              <a:t>mesh_instance.material_override</a:t>
            </a:r>
            <a:r>
              <a:rPr lang="es-ES" altLang="es-ES" sz="1750" b="1" dirty="0">
                <a:solidFill>
                  <a:srgbClr val="D60093"/>
                </a:solidFill>
                <a:latin typeface="Univers" panose="020B0503020202020204" pitchFamily="34" charset="0"/>
              </a:rPr>
              <a:t> = material</a:t>
            </a:r>
          </a:p>
          <a:p>
            <a:r>
              <a:rPr lang="es-ES" altLang="es-ES" sz="1750" b="1"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var</a:t>
            </a:r>
            <a:r>
              <a:rPr lang="es-ES" altLang="es-ES" sz="1750" dirty="0">
                <a:solidFill>
                  <a:srgbClr val="D60093"/>
                </a:solidFill>
                <a:latin typeface="Univers" panose="020B0503020202020204" pitchFamily="34" charset="0"/>
              </a:rPr>
              <a:t> tras = Transform3D()</a:t>
            </a:r>
          </a:p>
          <a:p>
            <a:r>
              <a:rPr lang="es-ES" altLang="es-ES" sz="1750"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tras.basis</a:t>
            </a:r>
            <a:r>
              <a:rPr lang="es-ES" altLang="es-ES" sz="1750" dirty="0">
                <a:solidFill>
                  <a:srgbClr val="D60093"/>
                </a:solidFill>
                <a:latin typeface="Univers" panose="020B0503020202020204" pitchFamily="34" charset="0"/>
              </a:rPr>
              <a:t> = Basis(Vector3(0,0,1), i*PI/2).</a:t>
            </a:r>
            <a:r>
              <a:rPr lang="es-ES" altLang="es-ES" sz="1750" dirty="0" err="1">
                <a:solidFill>
                  <a:srgbClr val="D60093"/>
                </a:solidFill>
                <a:latin typeface="Univers" panose="020B0503020202020204" pitchFamily="34" charset="0"/>
              </a:rPr>
              <a:t>scaled</a:t>
            </a:r>
            <a:r>
              <a:rPr lang="es-ES" altLang="es-ES" sz="1750" dirty="0">
                <a:solidFill>
                  <a:srgbClr val="D60093"/>
                </a:solidFill>
                <a:latin typeface="Univers" panose="020B0503020202020204" pitchFamily="34" charset="0"/>
              </a:rPr>
              <a:t>(Vector3(1,1,1))</a:t>
            </a:r>
          </a:p>
          <a:p>
            <a:r>
              <a:rPr lang="es-ES" altLang="es-ES" sz="1750"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tras.origin</a:t>
            </a:r>
            <a:r>
              <a:rPr lang="es-ES" altLang="es-ES" sz="1750" dirty="0">
                <a:solidFill>
                  <a:srgbClr val="D60093"/>
                </a:solidFill>
                <a:latin typeface="Univers" panose="020B0503020202020204" pitchFamily="34" charset="0"/>
              </a:rPr>
              <a:t>=</a:t>
            </a:r>
            <a:r>
              <a:rPr lang="es-ES" altLang="es-ES" sz="1750" dirty="0" err="1">
                <a:solidFill>
                  <a:srgbClr val="D60093"/>
                </a:solidFill>
                <a:latin typeface="Univers" panose="020B0503020202020204" pitchFamily="34" charset="0"/>
              </a:rPr>
              <a:t>pos</a:t>
            </a:r>
            <a:r>
              <a:rPr lang="es-ES" altLang="es-ES" sz="1750" dirty="0">
                <a:solidFill>
                  <a:srgbClr val="D60093"/>
                </a:solidFill>
                <a:latin typeface="Univers" panose="020B0503020202020204" pitchFamily="34" charset="0"/>
              </a:rPr>
              <a:t>[i]</a:t>
            </a:r>
          </a:p>
          <a:p>
            <a:r>
              <a:rPr lang="es-ES" altLang="es-ES" sz="1750"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mesh_instance.transform</a:t>
            </a:r>
            <a:r>
              <a:rPr lang="es-ES" altLang="es-ES" sz="1750" dirty="0">
                <a:solidFill>
                  <a:srgbClr val="D60093"/>
                </a:solidFill>
                <a:latin typeface="Univers" panose="020B0503020202020204" pitchFamily="34" charset="0"/>
              </a:rPr>
              <a:t> = tras</a:t>
            </a:r>
          </a:p>
          <a:p>
            <a:r>
              <a:rPr lang="es-ES" altLang="es-ES" sz="1750" dirty="0">
                <a:solidFill>
                  <a:srgbClr val="D60093"/>
                </a:solidFill>
                <a:latin typeface="Univers" panose="020B0503020202020204" pitchFamily="34" charset="0"/>
              </a:rPr>
              <a:t>	</a:t>
            </a:r>
            <a:r>
              <a:rPr lang="es-ES" altLang="es-ES" sz="1750" b="1" dirty="0">
                <a:solidFill>
                  <a:srgbClr val="D60093"/>
                </a:solidFill>
                <a:latin typeface="Univers" panose="020B0503020202020204" pitchFamily="34" charset="0"/>
              </a:rPr>
              <a:t> </a:t>
            </a:r>
            <a:r>
              <a:rPr lang="es-ES" altLang="es-ES" sz="1750" b="1" dirty="0" err="1">
                <a:solidFill>
                  <a:srgbClr val="D60093"/>
                </a:solidFill>
                <a:latin typeface="Univers" panose="020B0503020202020204" pitchFamily="34" charset="0"/>
              </a:rPr>
              <a:t>add_child</a:t>
            </a:r>
            <a:r>
              <a:rPr lang="es-ES" altLang="es-ES" sz="1750" b="1" dirty="0">
                <a:solidFill>
                  <a:srgbClr val="D60093"/>
                </a:solidFill>
                <a:latin typeface="Univers" panose="020B0503020202020204" pitchFamily="34" charset="0"/>
              </a:rPr>
              <a:t>(</a:t>
            </a:r>
            <a:r>
              <a:rPr lang="es-ES" altLang="es-ES" sz="1750" b="1" dirty="0" err="1">
                <a:solidFill>
                  <a:srgbClr val="D60093"/>
                </a:solidFill>
                <a:latin typeface="Univers" panose="020B0503020202020204" pitchFamily="34" charset="0"/>
              </a:rPr>
              <a:t>mesh_instance</a:t>
            </a:r>
            <a:r>
              <a:rPr lang="es-ES" altLang="es-ES" sz="1750" b="1" dirty="0">
                <a:solidFill>
                  <a:srgbClr val="D60093"/>
                </a:solidFill>
                <a:latin typeface="Univers" panose="020B0503020202020204" pitchFamily="34" charset="0"/>
              </a:rPr>
              <a:t>)</a:t>
            </a:r>
            <a:r>
              <a:rPr lang="es-ES" altLang="es-ES" sz="1750" b="1" dirty="0">
                <a:solidFill>
                  <a:srgbClr val="5F5F5F"/>
                </a:solidFill>
                <a:latin typeface="Univers" panose="020B0503020202020204" pitchFamily="34" charset="0"/>
              </a:rPr>
              <a:t>  </a:t>
            </a:r>
            <a:r>
              <a:rPr lang="es-ES" altLang="es-ES" sz="1750" dirty="0">
                <a:solidFill>
                  <a:srgbClr val="5F5F5F"/>
                </a:solidFill>
                <a:latin typeface="Univers" panose="020B0503020202020204" pitchFamily="34" charset="0"/>
              </a:rPr>
              <a:t># se crean cuatro pirámides</a:t>
            </a:r>
          </a:p>
          <a:p>
            <a:endParaRPr lang="es-ES" altLang="es-ES" sz="1400" dirty="0">
              <a:solidFill>
                <a:srgbClr val="D60093"/>
              </a:solidFill>
              <a:latin typeface="Univers" panose="020B0503020202020204" pitchFamily="34" charset="0"/>
            </a:endParaRPr>
          </a:p>
          <a:p>
            <a:r>
              <a:rPr lang="es-ES" altLang="es-ES" sz="1750" dirty="0" err="1">
                <a:solidFill>
                  <a:srgbClr val="D60093"/>
                </a:solidFill>
                <a:latin typeface="Univers" panose="020B0503020202020204" pitchFamily="34" charset="0"/>
              </a:rPr>
              <a:t>func</a:t>
            </a:r>
            <a:r>
              <a:rPr lang="es-ES" altLang="es-ES" sz="1750" dirty="0">
                <a:solidFill>
                  <a:srgbClr val="D60093"/>
                </a:solidFill>
                <a:latin typeface="Univers" panose="020B0503020202020204" pitchFamily="34" charset="0"/>
              </a:rPr>
              <a:t> </a:t>
            </a:r>
            <a:r>
              <a:rPr lang="es-ES" altLang="es-ES" sz="1750" dirty="0" err="1">
                <a:solidFill>
                  <a:srgbClr val="D60093"/>
                </a:solidFill>
                <a:latin typeface="Univers" panose="020B0503020202020204" pitchFamily="34" charset="0"/>
              </a:rPr>
              <a:t>crear_piramide</a:t>
            </a:r>
            <a:r>
              <a:rPr lang="es-ES" altLang="es-ES" sz="1750" dirty="0">
                <a:solidFill>
                  <a:srgbClr val="D60093"/>
                </a:solidFill>
                <a:latin typeface="Univers" panose="020B0503020202020204" pitchFamily="34" charset="0"/>
              </a:rPr>
              <a:t>(h: </a:t>
            </a:r>
            <a:r>
              <a:rPr lang="es-ES" altLang="es-ES" sz="1750" dirty="0" err="1">
                <a:solidFill>
                  <a:srgbClr val="D60093"/>
                </a:solidFill>
                <a:latin typeface="Univers" panose="020B0503020202020204" pitchFamily="34" charset="0"/>
              </a:rPr>
              <a:t>float</a:t>
            </a:r>
            <a:r>
              <a:rPr lang="es-ES" altLang="es-ES" sz="1750" dirty="0">
                <a:solidFill>
                  <a:srgbClr val="D60093"/>
                </a:solidFill>
                <a:latin typeface="Univers" panose="020B0503020202020204" pitchFamily="34" charset="0"/>
              </a:rPr>
              <a:t>) -&gt; </a:t>
            </a:r>
            <a:r>
              <a:rPr lang="es-ES" altLang="es-ES" sz="1750" dirty="0" err="1">
                <a:solidFill>
                  <a:srgbClr val="D60093"/>
                </a:solidFill>
                <a:latin typeface="Univers" panose="020B0503020202020204" pitchFamily="34" charset="0"/>
              </a:rPr>
              <a:t>ArrayMesh</a:t>
            </a:r>
            <a:r>
              <a:rPr lang="es-ES" altLang="es-ES" sz="175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p>
          <a:p>
            <a:endParaRPr lang="es-ES" altLang="es-ES" sz="1600" dirty="0">
              <a:solidFill>
                <a:srgbClr val="5F5F5F"/>
              </a:solidFill>
              <a:latin typeface="Univers" panose="020B0503020202020204" pitchFamily="34" charset="0"/>
            </a:endParaRPr>
          </a:p>
          <a:p>
            <a:endParaRPr lang="es-ES" altLang="es-ES" sz="1800" dirty="0">
              <a:solidFill>
                <a:srgbClr val="D60093"/>
              </a:solidFill>
              <a:latin typeface="Univers" panose="020B0503020202020204" pitchFamily="34" charset="0"/>
            </a:endParaRPr>
          </a:p>
          <a:p>
            <a:endParaRPr lang="es-ES" altLang="es-ES" sz="1800" dirty="0">
              <a:solidFill>
                <a:srgbClr val="D60093"/>
              </a:solidFill>
              <a:latin typeface="Univers" panose="020B0503020202020204" pitchFamily="34" charset="0"/>
            </a:endParaRPr>
          </a:p>
          <a:p>
            <a:endParaRPr lang="es-ES" altLang="es-ES" sz="1800" dirty="0">
              <a:solidFill>
                <a:srgbClr val="D60093"/>
              </a:solidFill>
              <a:latin typeface="Univers" panose="020B0503020202020204" pitchFamily="34" charset="0"/>
            </a:endParaRPr>
          </a:p>
          <a:p>
            <a:r>
              <a:rPr lang="es-ES" altLang="es-ES" sz="1800" dirty="0">
                <a:solidFill>
                  <a:srgbClr val="D60093"/>
                </a:solidFill>
                <a:latin typeface="Univers" panose="020B0503020202020204" pitchFamily="34" charset="0"/>
              </a:rPr>
              <a:t>        …</a:t>
            </a:r>
          </a:p>
        </p:txBody>
      </p:sp>
      <p:sp>
        <p:nvSpPr>
          <p:cNvPr id="6" name="5 Marcador de número de diapositiva">
            <a:extLst>
              <a:ext uri="{FF2B5EF4-FFF2-40B4-BE49-F238E27FC236}">
                <a16:creationId xmlns:a16="http://schemas.microsoft.com/office/drawing/2014/main" id="{0C6BFC1D-E11E-E9AE-8D99-FB3971842C8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68</a:t>
            </a:fld>
            <a:endParaRPr lang="en-US" altLang="es-ES" sz="1400" dirty="0"/>
          </a:p>
        </p:txBody>
      </p:sp>
      <p:pic>
        <p:nvPicPr>
          <p:cNvPr id="7" name="Imagen 6">
            <a:extLst>
              <a:ext uri="{FF2B5EF4-FFF2-40B4-BE49-F238E27FC236}">
                <a16:creationId xmlns:a16="http://schemas.microsoft.com/office/drawing/2014/main" id="{6C29EB42-7B3B-78F3-F98C-F704D3D10D46}"/>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9" name="Imagen 8">
            <a:extLst>
              <a:ext uri="{FF2B5EF4-FFF2-40B4-BE49-F238E27FC236}">
                <a16:creationId xmlns:a16="http://schemas.microsoft.com/office/drawing/2014/main" id="{F4C375D7-9FEC-3300-3CC3-F9207306E36C}"/>
              </a:ext>
            </a:extLst>
          </p:cNvPr>
          <p:cNvPicPr>
            <a:picLocks noChangeAspect="1"/>
          </p:cNvPicPr>
          <p:nvPr/>
        </p:nvPicPr>
        <p:blipFill>
          <a:blip r:embed="rId3"/>
          <a:stretch>
            <a:fillRect/>
          </a:stretch>
        </p:blipFill>
        <p:spPr>
          <a:xfrm>
            <a:off x="6729544" y="1127923"/>
            <a:ext cx="3334042" cy="2943334"/>
          </a:xfrm>
          <a:prstGeom prst="rect">
            <a:avLst/>
          </a:prstGeom>
        </p:spPr>
      </p:pic>
      <p:sp>
        <p:nvSpPr>
          <p:cNvPr id="4" name="Line 5">
            <a:extLst>
              <a:ext uri="{FF2B5EF4-FFF2-40B4-BE49-F238E27FC236}">
                <a16:creationId xmlns:a16="http://schemas.microsoft.com/office/drawing/2014/main" id="{43C9EA9C-79D0-CDF3-C408-6E4B8A175570}"/>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701540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F349-843A-3A54-B3D1-3BE6EA799828}"/>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C0E1766F-EDCE-A6FF-7384-D33F271251E2}"/>
              </a:ext>
            </a:extLst>
          </p:cNvPr>
          <p:cNvSpPr>
            <a:spLocks noChangeArrowheads="1"/>
          </p:cNvSpPr>
          <p:nvPr/>
        </p:nvSpPr>
        <p:spPr bwMode="auto">
          <a:xfrm>
            <a:off x="546100" y="41439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Pirámides repetidas en nodos (hay que copiar primero el script)</a:t>
            </a:r>
            <a:r>
              <a:rPr lang="es-ES_tradnl" altLang="es-ES" sz="2200" dirty="0"/>
              <a:t>	</a:t>
            </a:r>
            <a:endParaRPr lang="es-ES_tradnl" altLang="es-ES" sz="22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403CC36B-3C42-8BFE-3E8A-2C8D4DE7E81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CuadroTexto 4">
            <a:extLst>
              <a:ext uri="{FF2B5EF4-FFF2-40B4-BE49-F238E27FC236}">
                <a16:creationId xmlns:a16="http://schemas.microsoft.com/office/drawing/2014/main" id="{008A8199-EC08-AF9C-0DD4-D7C82309A52D}"/>
              </a:ext>
            </a:extLst>
          </p:cNvPr>
          <p:cNvSpPr txBox="1"/>
          <p:nvPr/>
        </p:nvSpPr>
        <p:spPr>
          <a:xfrm>
            <a:off x="223414" y="1595658"/>
            <a:ext cx="8656335" cy="4062651"/>
          </a:xfrm>
          <a:prstGeom prst="rect">
            <a:avLst/>
          </a:prstGeom>
          <a:noFill/>
          <a:ln w="15875">
            <a:noFill/>
          </a:ln>
        </p:spPr>
        <p:txBody>
          <a:bodyPr wrap="square" rtlCol="0">
            <a:spAutoFit/>
          </a:bodyPr>
          <a:lstStyle/>
          <a:p>
            <a:endParaRPr lang="es-ES" altLang="es-ES" sz="1600" dirty="0">
              <a:solidFill>
                <a:srgbClr val="D60093"/>
              </a:solidFill>
              <a:latin typeface="Univers" panose="020B0503020202020204" pitchFamily="34" charset="0"/>
            </a:endParaRPr>
          </a:p>
          <a:p>
            <a:r>
              <a:rPr lang="es-ES" altLang="es-ES" sz="1600" dirty="0" err="1">
                <a:solidFill>
                  <a:srgbClr val="D60093"/>
                </a:solidFill>
                <a:latin typeface="Univers" panose="020B0503020202020204" pitchFamily="34" charset="0"/>
              </a:rPr>
              <a:t>extends</a:t>
            </a:r>
            <a:r>
              <a:rPr lang="es-ES" altLang="es-ES" sz="1600" dirty="0">
                <a:solidFill>
                  <a:srgbClr val="D60093"/>
                </a:solidFill>
                <a:latin typeface="Univers" panose="020B0503020202020204" pitchFamily="34" charset="0"/>
              </a:rPr>
              <a:t> Node3D</a:t>
            </a:r>
          </a:p>
          <a:p>
            <a:r>
              <a:rPr lang="es-ES" altLang="es-ES" sz="1600" dirty="0">
                <a:solidFill>
                  <a:srgbClr val="D60093"/>
                </a:solidFill>
                <a:latin typeface="Univers" panose="020B0503020202020204" pitchFamily="34" charset="0"/>
              </a:rPr>
              <a:t>@export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altura: </a:t>
            </a:r>
            <a:r>
              <a:rPr lang="es-ES" altLang="es-ES" sz="1600" dirty="0" err="1">
                <a:solidFill>
                  <a:srgbClr val="D60093"/>
                </a:solidFill>
                <a:latin typeface="Univers" panose="020B0503020202020204" pitchFamily="34" charset="0"/>
              </a:rPr>
              <a:t>float</a:t>
            </a:r>
            <a:r>
              <a:rPr lang="es-ES" altLang="es-ES" sz="1600" dirty="0">
                <a:solidFill>
                  <a:srgbClr val="D60093"/>
                </a:solidFill>
                <a:latin typeface="Univers" panose="020B0503020202020204" pitchFamily="34" charset="0"/>
              </a:rPr>
              <a:t> =1</a:t>
            </a:r>
          </a:p>
          <a:p>
            <a:endParaRPr lang="es-ES" altLang="es-ES" sz="1600" dirty="0">
              <a:solidFill>
                <a:srgbClr val="D60093"/>
              </a:solidFill>
              <a:latin typeface="Univers" panose="020B0503020202020204" pitchFamily="34" charset="0"/>
            </a:endParaRPr>
          </a:p>
          <a:p>
            <a:r>
              <a:rPr lang="es-ES" altLang="es-ES" sz="1600" dirty="0" err="1">
                <a:solidFill>
                  <a:srgbClr val="D60093"/>
                </a:solidFill>
                <a:latin typeface="Univers" panose="020B0503020202020204" pitchFamily="34" charset="0"/>
              </a:rPr>
              <a:t>func</a:t>
            </a:r>
            <a:r>
              <a:rPr lang="es-ES" altLang="es-ES" sz="1600" dirty="0">
                <a:solidFill>
                  <a:srgbClr val="D60093"/>
                </a:solidFill>
                <a:latin typeface="Univers" panose="020B0503020202020204" pitchFamily="34" charset="0"/>
              </a:rPr>
              <a:t> _</a:t>
            </a:r>
            <a:r>
              <a:rPr lang="es-ES" altLang="es-ES" sz="1600" dirty="0" err="1">
                <a:solidFill>
                  <a:srgbClr val="D60093"/>
                </a:solidFill>
                <a:latin typeface="Univers" panose="020B0503020202020204" pitchFamily="34" charset="0"/>
              </a:rPr>
              <a:t>ready</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piramide</a:t>
            </a:r>
            <a:r>
              <a:rPr lang="es-ES" altLang="es-ES" sz="1600" dirty="0">
                <a:solidFill>
                  <a:srgbClr val="D60093"/>
                </a:solidFill>
                <a:latin typeface="Univers" panose="020B0503020202020204" pitchFamily="34" charset="0"/>
              </a:rPr>
              <a:t> = </a:t>
            </a:r>
            <a:r>
              <a:rPr lang="es-ES" altLang="es-ES" sz="1600" dirty="0" err="1">
                <a:solidFill>
                  <a:srgbClr val="D60093"/>
                </a:solidFill>
                <a:latin typeface="Univers" panose="020B0503020202020204" pitchFamily="34" charset="0"/>
              </a:rPr>
              <a:t>crear_piramide</a:t>
            </a:r>
            <a:r>
              <a:rPr lang="es-ES" altLang="es-ES" sz="1600" dirty="0">
                <a:solidFill>
                  <a:srgbClr val="D60093"/>
                </a:solidFill>
                <a:latin typeface="Univers" panose="020B0503020202020204" pitchFamily="34" charset="0"/>
              </a:rPr>
              <a:t>(altura)</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mesh_instance</a:t>
            </a:r>
            <a:r>
              <a:rPr lang="es-ES" altLang="es-ES" sz="1600" dirty="0">
                <a:solidFill>
                  <a:srgbClr val="D60093"/>
                </a:solidFill>
                <a:latin typeface="Univers" panose="020B0503020202020204" pitchFamily="34" charset="0"/>
              </a:rPr>
              <a:t> = MeshInstance3D.new()</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var</a:t>
            </a:r>
            <a:r>
              <a:rPr lang="es-ES" altLang="es-ES" sz="1600" dirty="0">
                <a:solidFill>
                  <a:srgbClr val="D60093"/>
                </a:solidFill>
                <a:latin typeface="Univers" panose="020B0503020202020204" pitchFamily="34" charset="0"/>
              </a:rPr>
              <a:t> material = StandardMaterial3D.new()</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mesh_instance.mesh</a:t>
            </a:r>
            <a:r>
              <a:rPr lang="es-ES" altLang="es-ES" sz="1600" dirty="0">
                <a:solidFill>
                  <a:srgbClr val="D60093"/>
                </a:solidFill>
                <a:latin typeface="Univers" panose="020B0503020202020204" pitchFamily="34" charset="0"/>
              </a:rPr>
              <a:t> = </a:t>
            </a:r>
            <a:r>
              <a:rPr lang="es-ES" altLang="es-ES" sz="1600" dirty="0" err="1">
                <a:solidFill>
                  <a:srgbClr val="D60093"/>
                </a:solidFill>
                <a:latin typeface="Univers" panose="020B0503020202020204" pitchFamily="34" charset="0"/>
              </a:rPr>
              <a:t>piramide</a:t>
            </a:r>
            <a:endParaRPr lang="es-ES" altLang="es-ES" sz="1600" dirty="0">
              <a:solidFill>
                <a:srgbClr val="D60093"/>
              </a:solidFill>
              <a:latin typeface="Univers" panose="020B0503020202020204" pitchFamily="34" charset="0"/>
            </a:endParaRP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material.albedo_color</a:t>
            </a:r>
            <a:r>
              <a:rPr lang="es-ES" altLang="es-ES" sz="1600" dirty="0">
                <a:solidFill>
                  <a:srgbClr val="D60093"/>
                </a:solidFill>
                <a:latin typeface="Univers" panose="020B0503020202020204" pitchFamily="34" charset="0"/>
              </a:rPr>
              <a:t> = Color(1.0, 0.5, 0.0, 1.0)</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mesh_instance.material_override</a:t>
            </a:r>
            <a:r>
              <a:rPr lang="es-ES" altLang="es-ES" sz="1600" dirty="0">
                <a:solidFill>
                  <a:srgbClr val="D60093"/>
                </a:solidFill>
                <a:latin typeface="Univers" panose="020B0503020202020204" pitchFamily="34" charset="0"/>
              </a:rPr>
              <a:t> = material</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add_child</a:t>
            </a:r>
            <a:r>
              <a:rPr lang="es-ES" altLang="es-ES" sz="1600" dirty="0">
                <a:solidFill>
                  <a:srgbClr val="D60093"/>
                </a:solidFill>
                <a:latin typeface="Univers" panose="020B0503020202020204" pitchFamily="34" charset="0"/>
              </a:rPr>
              <a:t>(</a:t>
            </a:r>
            <a:r>
              <a:rPr lang="es-ES" altLang="es-ES" sz="1600" dirty="0" err="1">
                <a:solidFill>
                  <a:srgbClr val="D60093"/>
                </a:solidFill>
                <a:latin typeface="Univers" panose="020B0503020202020204" pitchFamily="34" charset="0"/>
              </a:rPr>
              <a:t>mesh_instance</a:t>
            </a:r>
            <a:r>
              <a:rPr lang="es-ES" altLang="es-ES" sz="1600" dirty="0">
                <a:solidFill>
                  <a:srgbClr val="D60093"/>
                </a:solidFill>
                <a:latin typeface="Univers" panose="020B0503020202020204" pitchFamily="34" charset="0"/>
              </a:rPr>
              <a:t>)</a:t>
            </a:r>
          </a:p>
          <a:p>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translate</a:t>
            </a:r>
            <a:r>
              <a:rPr lang="es-ES" altLang="es-ES" sz="1600" dirty="0">
                <a:solidFill>
                  <a:srgbClr val="D60093"/>
                </a:solidFill>
                <a:latin typeface="Univers" panose="020B0503020202020204" pitchFamily="34" charset="0"/>
              </a:rPr>
              <a:t>(Vector3(0,0.5,0))</a:t>
            </a:r>
          </a:p>
          <a:p>
            <a:r>
              <a:rPr lang="es-ES" altLang="es-ES" sz="1600" dirty="0">
                <a:solidFill>
                  <a:srgbClr val="D60093"/>
                </a:solidFill>
                <a:latin typeface="Univers" panose="020B0503020202020204" pitchFamily="34" charset="0"/>
              </a:rPr>
              <a:t>	</a:t>
            </a:r>
          </a:p>
          <a:p>
            <a:r>
              <a:rPr lang="es-ES" altLang="es-ES" sz="1600" dirty="0" err="1">
                <a:solidFill>
                  <a:srgbClr val="D60093"/>
                </a:solidFill>
                <a:latin typeface="Univers" panose="020B0503020202020204" pitchFamily="34" charset="0"/>
              </a:rPr>
              <a:t>func</a:t>
            </a:r>
            <a:r>
              <a:rPr lang="es-ES" altLang="es-ES" sz="1600" dirty="0">
                <a:solidFill>
                  <a:srgbClr val="D60093"/>
                </a:solidFill>
                <a:latin typeface="Univers" panose="020B0503020202020204" pitchFamily="34" charset="0"/>
              </a:rPr>
              <a:t> </a:t>
            </a:r>
            <a:r>
              <a:rPr lang="es-ES" altLang="es-ES" sz="1600" dirty="0" err="1">
                <a:solidFill>
                  <a:srgbClr val="D60093"/>
                </a:solidFill>
                <a:latin typeface="Univers" panose="020B0503020202020204" pitchFamily="34" charset="0"/>
              </a:rPr>
              <a:t>crear_piramide</a:t>
            </a:r>
            <a:r>
              <a:rPr lang="es-ES" altLang="es-ES" sz="1600" dirty="0">
                <a:solidFill>
                  <a:srgbClr val="D60093"/>
                </a:solidFill>
                <a:latin typeface="Univers" panose="020B0503020202020204" pitchFamily="34" charset="0"/>
              </a:rPr>
              <a:t>(h: </a:t>
            </a:r>
            <a:r>
              <a:rPr lang="es-ES" altLang="es-ES" sz="1600" dirty="0" err="1">
                <a:solidFill>
                  <a:srgbClr val="D60093"/>
                </a:solidFill>
                <a:latin typeface="Univers" panose="020B0503020202020204" pitchFamily="34" charset="0"/>
              </a:rPr>
              <a:t>float</a:t>
            </a:r>
            <a:r>
              <a:rPr lang="es-ES" altLang="es-ES" sz="1600" dirty="0">
                <a:solidFill>
                  <a:srgbClr val="D60093"/>
                </a:solidFill>
                <a:latin typeface="Univers" panose="020B0503020202020204" pitchFamily="34" charset="0"/>
              </a:rPr>
              <a:t>) -&gt; </a:t>
            </a:r>
            <a:r>
              <a:rPr lang="es-ES" altLang="es-ES" sz="1600" dirty="0" err="1">
                <a:solidFill>
                  <a:srgbClr val="D60093"/>
                </a:solidFill>
                <a:latin typeface="Univers" panose="020B0503020202020204" pitchFamily="34" charset="0"/>
              </a:rPr>
              <a:t>ArrayMesh</a:t>
            </a:r>
            <a:r>
              <a:rPr lang="es-ES" altLang="es-ES" sz="1600" dirty="0">
                <a:solidFill>
                  <a:srgbClr val="D60093"/>
                </a:solidFill>
                <a:latin typeface="Univers" panose="020B0503020202020204" pitchFamily="34" charset="0"/>
              </a:rPr>
              <a:t>:</a:t>
            </a:r>
            <a:endParaRPr lang="es-ES" altLang="es-ES" sz="1800" dirty="0">
              <a:solidFill>
                <a:srgbClr val="D60093"/>
              </a:solidFill>
              <a:latin typeface="Univers" panose="020B0503020202020204" pitchFamily="34" charset="0"/>
            </a:endParaRPr>
          </a:p>
          <a:p>
            <a:r>
              <a:rPr lang="es-ES" altLang="es-ES" sz="1800" dirty="0">
                <a:solidFill>
                  <a:srgbClr val="D60093"/>
                </a:solidFill>
                <a:latin typeface="Univers" panose="020B0503020202020204" pitchFamily="34" charset="0"/>
              </a:rPr>
              <a:t>        …</a:t>
            </a:r>
          </a:p>
        </p:txBody>
      </p:sp>
      <p:sp>
        <p:nvSpPr>
          <p:cNvPr id="6" name="5 Marcador de número de diapositiva">
            <a:extLst>
              <a:ext uri="{FF2B5EF4-FFF2-40B4-BE49-F238E27FC236}">
                <a16:creationId xmlns:a16="http://schemas.microsoft.com/office/drawing/2014/main" id="{8966FC8E-38CF-BBF7-F73B-A876B1C43C7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69</a:t>
            </a:fld>
            <a:endParaRPr lang="en-US" altLang="es-ES" sz="1400" dirty="0"/>
          </a:p>
        </p:txBody>
      </p:sp>
      <p:pic>
        <p:nvPicPr>
          <p:cNvPr id="7" name="Imagen 6">
            <a:extLst>
              <a:ext uri="{FF2B5EF4-FFF2-40B4-BE49-F238E27FC236}">
                <a16:creationId xmlns:a16="http://schemas.microsoft.com/office/drawing/2014/main" id="{15295DB3-25BC-2A52-86BA-12B05E58DE7F}"/>
              </a:ext>
            </a:extLst>
          </p:cNvPr>
          <p:cNvPicPr>
            <a:picLocks noChangeAspect="1"/>
          </p:cNvPicPr>
          <p:nvPr/>
        </p:nvPicPr>
        <p:blipFill>
          <a:blip r:embed="rId2"/>
          <a:stretch>
            <a:fillRect/>
          </a:stretch>
        </p:blipFill>
        <p:spPr>
          <a:xfrm>
            <a:off x="9364590" y="6192416"/>
            <a:ext cx="511909" cy="457200"/>
          </a:xfrm>
          <a:prstGeom prst="rect">
            <a:avLst/>
          </a:prstGeom>
        </p:spPr>
      </p:pic>
      <p:sp>
        <p:nvSpPr>
          <p:cNvPr id="14" name="Text Box 93">
            <a:extLst>
              <a:ext uri="{FF2B5EF4-FFF2-40B4-BE49-F238E27FC236}">
                <a16:creationId xmlns:a16="http://schemas.microsoft.com/office/drawing/2014/main" id="{C6299BE7-90E7-0F68-B780-B43CD6A74AA6}"/>
              </a:ext>
            </a:extLst>
          </p:cNvPr>
          <p:cNvSpPr txBox="1">
            <a:spLocks noChangeArrowheads="1"/>
          </p:cNvSpPr>
          <p:nvPr/>
        </p:nvSpPr>
        <p:spPr bwMode="auto">
          <a:xfrm>
            <a:off x="2794991" y="5823084"/>
            <a:ext cx="24522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piramide_1,gd</a:t>
            </a:r>
            <a:endParaRPr lang="es-ES_tradnl" altLang="es-ES" sz="2000" dirty="0">
              <a:solidFill>
                <a:srgbClr val="008080"/>
              </a:solidFill>
            </a:endParaRPr>
          </a:p>
        </p:txBody>
      </p:sp>
      <p:pic>
        <p:nvPicPr>
          <p:cNvPr id="18" name="Imagen 17">
            <a:extLst>
              <a:ext uri="{FF2B5EF4-FFF2-40B4-BE49-F238E27FC236}">
                <a16:creationId xmlns:a16="http://schemas.microsoft.com/office/drawing/2014/main" id="{52793BB7-1A63-0C7A-E697-2EE8812DB6EA}"/>
              </a:ext>
            </a:extLst>
          </p:cNvPr>
          <p:cNvPicPr>
            <a:picLocks noChangeAspect="1"/>
          </p:cNvPicPr>
          <p:nvPr/>
        </p:nvPicPr>
        <p:blipFill>
          <a:blip r:embed="rId3"/>
          <a:stretch>
            <a:fillRect/>
          </a:stretch>
        </p:blipFill>
        <p:spPr>
          <a:xfrm>
            <a:off x="5247195" y="2076178"/>
            <a:ext cx="2263336" cy="3101609"/>
          </a:xfrm>
          <a:prstGeom prst="rect">
            <a:avLst/>
          </a:prstGeom>
        </p:spPr>
      </p:pic>
      <p:pic>
        <p:nvPicPr>
          <p:cNvPr id="20" name="Imagen 19">
            <a:extLst>
              <a:ext uri="{FF2B5EF4-FFF2-40B4-BE49-F238E27FC236}">
                <a16:creationId xmlns:a16="http://schemas.microsoft.com/office/drawing/2014/main" id="{374061EF-0284-AC14-C560-49FC8FB35F8F}"/>
              </a:ext>
            </a:extLst>
          </p:cNvPr>
          <p:cNvPicPr>
            <a:picLocks noChangeAspect="1"/>
          </p:cNvPicPr>
          <p:nvPr/>
        </p:nvPicPr>
        <p:blipFill>
          <a:blip r:embed="rId4"/>
          <a:stretch>
            <a:fillRect/>
          </a:stretch>
        </p:blipFill>
        <p:spPr>
          <a:xfrm>
            <a:off x="7671874" y="2205730"/>
            <a:ext cx="2415749" cy="2842506"/>
          </a:xfrm>
          <a:prstGeom prst="rect">
            <a:avLst/>
          </a:prstGeom>
        </p:spPr>
      </p:pic>
      <p:cxnSp>
        <p:nvCxnSpPr>
          <p:cNvPr id="22" name="Conector recto de flecha 21">
            <a:extLst>
              <a:ext uri="{FF2B5EF4-FFF2-40B4-BE49-F238E27FC236}">
                <a16:creationId xmlns:a16="http://schemas.microsoft.com/office/drawing/2014/main" id="{47E41E2C-4340-5BD0-323E-238CA0E73F66}"/>
              </a:ext>
            </a:extLst>
          </p:cNvPr>
          <p:cNvCxnSpPr/>
          <p:nvPr/>
        </p:nvCxnSpPr>
        <p:spPr bwMode="auto">
          <a:xfrm flipH="1" flipV="1">
            <a:off x="2064015" y="5512097"/>
            <a:ext cx="1250302" cy="457200"/>
          </a:xfrm>
          <a:prstGeom prst="straightConnector1">
            <a:avLst/>
          </a:prstGeom>
          <a:noFill/>
          <a:ln w="25400" cap="flat" cmpd="sng" algn="ctr">
            <a:solidFill>
              <a:schemeClr val="tx1"/>
            </a:solidFill>
            <a:prstDash val="solid"/>
            <a:round/>
            <a:headEnd type="none" w="med" len="med"/>
            <a:tailEnd type="triangle"/>
          </a:ln>
          <a:effectLst/>
        </p:spPr>
      </p:cxnSp>
      <p:cxnSp>
        <p:nvCxnSpPr>
          <p:cNvPr id="23" name="Conector recto de flecha 22">
            <a:extLst>
              <a:ext uri="{FF2B5EF4-FFF2-40B4-BE49-F238E27FC236}">
                <a16:creationId xmlns:a16="http://schemas.microsoft.com/office/drawing/2014/main" id="{AA2AF416-B1DA-EB0C-62D1-71BB009529D5}"/>
              </a:ext>
            </a:extLst>
          </p:cNvPr>
          <p:cNvCxnSpPr>
            <a:cxnSpLocks/>
          </p:cNvCxnSpPr>
          <p:nvPr/>
        </p:nvCxnSpPr>
        <p:spPr bwMode="auto">
          <a:xfrm flipV="1">
            <a:off x="4770297" y="4310743"/>
            <a:ext cx="622797" cy="1604864"/>
          </a:xfrm>
          <a:prstGeom prst="straightConnector1">
            <a:avLst/>
          </a:prstGeom>
          <a:noFill/>
          <a:ln w="25400" cap="flat" cmpd="sng" algn="ctr">
            <a:solidFill>
              <a:schemeClr val="tx1"/>
            </a:solidFill>
            <a:prstDash val="solid"/>
            <a:round/>
            <a:headEnd type="none" w="med" len="med"/>
            <a:tailEnd type="triangle"/>
          </a:ln>
          <a:effectLst/>
        </p:spPr>
      </p:cxnSp>
      <p:sp>
        <p:nvSpPr>
          <p:cNvPr id="4" name="Line 5">
            <a:extLst>
              <a:ext uri="{FF2B5EF4-FFF2-40B4-BE49-F238E27FC236}">
                <a16:creationId xmlns:a16="http://schemas.microsoft.com/office/drawing/2014/main" id="{B73D04E3-374D-149E-25FB-D7B47B4BC01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528628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D3DCC-F444-7095-C004-3C41B9B8D628}"/>
            </a:ext>
          </a:extLst>
        </p:cNvPr>
        <p:cNvGrpSpPr/>
        <p:nvPr/>
      </p:nvGrpSpPr>
      <p:grpSpPr>
        <a:xfrm>
          <a:off x="0" y="0"/>
          <a:ext cx="0" cy="0"/>
          <a:chOff x="0" y="0"/>
          <a:chExt cx="0" cy="0"/>
        </a:xfrm>
      </p:grpSpPr>
      <p:sp>
        <p:nvSpPr>
          <p:cNvPr id="11269" name="Rectangle 4">
            <a:extLst>
              <a:ext uri="{FF2B5EF4-FFF2-40B4-BE49-F238E27FC236}">
                <a16:creationId xmlns:a16="http://schemas.microsoft.com/office/drawing/2014/main" id="{8C970CB8-60F9-3F21-A8D9-322EBA995C1E}"/>
              </a:ext>
            </a:extLst>
          </p:cNvPr>
          <p:cNvSpPr>
            <a:spLocks noChangeArrowheads="1"/>
          </p:cNvSpPr>
          <p:nvPr/>
        </p:nvSpPr>
        <p:spPr bwMode="auto">
          <a:xfrm>
            <a:off x="709613" y="395002"/>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indent="276225">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1.</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Preámbulo</a:t>
            </a:r>
          </a:p>
          <a:p>
            <a:pPr lvl="1" algn="just">
              <a:buFontTx/>
              <a:buNone/>
            </a:pPr>
            <a:endParaRPr lang="es-ES_tradnl" altLang="es-ES" sz="800" dirty="0">
              <a:latin typeface="Univers" panose="020B0503020202020204" pitchFamily="34" charset="0"/>
            </a:endParaRPr>
          </a:p>
          <a:p>
            <a:pPr algn="just">
              <a:spcBef>
                <a:spcPct val="0"/>
              </a:spcBef>
              <a:buFont typeface="CommonBullets"/>
              <a:buChar char="!"/>
            </a:pPr>
            <a:r>
              <a:rPr lang="es-ES_tradnl" altLang="es-ES" sz="2000" dirty="0">
                <a:latin typeface="Univers" panose="020B0503020202020204" pitchFamily="34" charset="0"/>
              </a:rPr>
              <a:t>Paneles </a:t>
            </a:r>
            <a:endParaRPr lang="es-ES_tradnl" altLang="es-ES" sz="1800" dirty="0">
              <a:solidFill>
                <a:srgbClr val="008080"/>
              </a:solidFill>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latin typeface="Univers" panose="020B0503020202020204" pitchFamily="34" charset="0"/>
            </a:endParaRPr>
          </a:p>
        </p:txBody>
      </p:sp>
      <p:sp>
        <p:nvSpPr>
          <p:cNvPr id="4" name="Rectangle 8">
            <a:extLst>
              <a:ext uri="{FF2B5EF4-FFF2-40B4-BE49-F238E27FC236}">
                <a16:creationId xmlns:a16="http://schemas.microsoft.com/office/drawing/2014/main" id="{4FCED780-2C8C-E558-E977-CEABA663F91F}"/>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pic>
        <p:nvPicPr>
          <p:cNvPr id="7" name="Imagen 6">
            <a:extLst>
              <a:ext uri="{FF2B5EF4-FFF2-40B4-BE49-F238E27FC236}">
                <a16:creationId xmlns:a16="http://schemas.microsoft.com/office/drawing/2014/main" id="{53840684-8E9D-E60F-AB51-1C73534B78BE}"/>
              </a:ext>
            </a:extLst>
          </p:cNvPr>
          <p:cNvPicPr>
            <a:picLocks noChangeAspect="1"/>
          </p:cNvPicPr>
          <p:nvPr/>
        </p:nvPicPr>
        <p:blipFill>
          <a:blip r:embed="rId3"/>
          <a:stretch>
            <a:fillRect/>
          </a:stretch>
        </p:blipFill>
        <p:spPr>
          <a:xfrm>
            <a:off x="4245046" y="985998"/>
            <a:ext cx="2476715" cy="5738357"/>
          </a:xfrm>
          <a:prstGeom prst="rect">
            <a:avLst/>
          </a:prstGeom>
        </p:spPr>
      </p:pic>
      <p:pic>
        <p:nvPicPr>
          <p:cNvPr id="9" name="Imagen 8">
            <a:extLst>
              <a:ext uri="{FF2B5EF4-FFF2-40B4-BE49-F238E27FC236}">
                <a16:creationId xmlns:a16="http://schemas.microsoft.com/office/drawing/2014/main" id="{58C4F7CD-5B40-3E14-EEAB-4B000D80208C}"/>
              </a:ext>
            </a:extLst>
          </p:cNvPr>
          <p:cNvPicPr>
            <a:picLocks noChangeAspect="1"/>
          </p:cNvPicPr>
          <p:nvPr/>
        </p:nvPicPr>
        <p:blipFill>
          <a:blip r:embed="rId4"/>
          <a:stretch>
            <a:fillRect/>
          </a:stretch>
        </p:blipFill>
        <p:spPr>
          <a:xfrm>
            <a:off x="6994531" y="583990"/>
            <a:ext cx="2268812" cy="6140365"/>
          </a:xfrm>
          <a:prstGeom prst="rect">
            <a:avLst/>
          </a:prstGeom>
        </p:spPr>
      </p:pic>
      <p:sp>
        <p:nvSpPr>
          <p:cNvPr id="5" name="5 Marcador de número de diapositiva">
            <a:extLst>
              <a:ext uri="{FF2B5EF4-FFF2-40B4-BE49-F238E27FC236}">
                <a16:creationId xmlns:a16="http://schemas.microsoft.com/office/drawing/2014/main" id="{200059C4-8BC6-E39A-708E-E4371DDAEB9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a:t>
            </a:fld>
            <a:endParaRPr lang="en-US" altLang="es-ES" sz="1400" dirty="0"/>
          </a:p>
        </p:txBody>
      </p:sp>
      <p:pic>
        <p:nvPicPr>
          <p:cNvPr id="6" name="Imagen 5">
            <a:extLst>
              <a:ext uri="{FF2B5EF4-FFF2-40B4-BE49-F238E27FC236}">
                <a16:creationId xmlns:a16="http://schemas.microsoft.com/office/drawing/2014/main" id="{541EEB95-426C-D57D-19FE-E7BCE424A9FA}"/>
              </a:ext>
            </a:extLst>
          </p:cNvPr>
          <p:cNvPicPr>
            <a:picLocks noChangeAspect="1"/>
          </p:cNvPicPr>
          <p:nvPr/>
        </p:nvPicPr>
        <p:blipFill>
          <a:blip r:embed="rId5"/>
          <a:stretch>
            <a:fillRect/>
          </a:stretch>
        </p:blipFill>
        <p:spPr>
          <a:xfrm>
            <a:off x="9364590" y="6192416"/>
            <a:ext cx="511909" cy="457200"/>
          </a:xfrm>
          <a:prstGeom prst="rect">
            <a:avLst/>
          </a:prstGeom>
        </p:spPr>
      </p:pic>
      <p:sp>
        <p:nvSpPr>
          <p:cNvPr id="2" name="Line 5">
            <a:extLst>
              <a:ext uri="{FF2B5EF4-FFF2-40B4-BE49-F238E27FC236}">
                <a16:creationId xmlns:a16="http://schemas.microsoft.com/office/drawing/2014/main" id="{2E30ED39-1C0D-4682-02A7-01A2B5EA9030}"/>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8" name="Imagen 7">
            <a:extLst>
              <a:ext uri="{FF2B5EF4-FFF2-40B4-BE49-F238E27FC236}">
                <a16:creationId xmlns:a16="http://schemas.microsoft.com/office/drawing/2014/main" id="{6076520B-B641-FFA4-5F01-DA1CD2AC70D9}"/>
              </a:ext>
            </a:extLst>
          </p:cNvPr>
          <p:cNvPicPr>
            <a:picLocks noChangeAspect="1"/>
          </p:cNvPicPr>
          <p:nvPr/>
        </p:nvPicPr>
        <p:blipFill>
          <a:blip r:embed="rId6"/>
          <a:stretch>
            <a:fillRect/>
          </a:stretch>
        </p:blipFill>
        <p:spPr>
          <a:xfrm>
            <a:off x="291607" y="3571627"/>
            <a:ext cx="3617843" cy="2179252"/>
          </a:xfrm>
          <a:prstGeom prst="rect">
            <a:avLst/>
          </a:prstGeom>
        </p:spPr>
      </p:pic>
      <p:pic>
        <p:nvPicPr>
          <p:cNvPr id="11" name="Imagen 10">
            <a:extLst>
              <a:ext uri="{FF2B5EF4-FFF2-40B4-BE49-F238E27FC236}">
                <a16:creationId xmlns:a16="http://schemas.microsoft.com/office/drawing/2014/main" id="{A0ADF49C-364F-E042-FB8E-D77B3DC386E0}"/>
              </a:ext>
            </a:extLst>
          </p:cNvPr>
          <p:cNvPicPr>
            <a:picLocks noChangeAspect="1"/>
          </p:cNvPicPr>
          <p:nvPr/>
        </p:nvPicPr>
        <p:blipFill>
          <a:blip r:embed="rId7"/>
          <a:stretch>
            <a:fillRect/>
          </a:stretch>
        </p:blipFill>
        <p:spPr>
          <a:xfrm>
            <a:off x="291607" y="2486273"/>
            <a:ext cx="3617843" cy="497297"/>
          </a:xfrm>
          <a:prstGeom prst="rect">
            <a:avLst/>
          </a:prstGeom>
        </p:spPr>
      </p:pic>
    </p:spTree>
    <p:extLst>
      <p:ext uri="{BB962C8B-B14F-4D97-AF65-F5344CB8AC3E}">
        <p14:creationId xmlns:p14="http://schemas.microsoft.com/office/powerpoint/2010/main" val="1803409193"/>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DA858-FD86-6400-1251-95E989EEED7E}"/>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9B5A70BE-69A1-4088-769F-C839001C84BE}"/>
              </a:ext>
            </a:extLst>
          </p:cNvPr>
          <p:cNvSpPr>
            <a:spLocks noChangeArrowheads="1"/>
          </p:cNvSpPr>
          <p:nvPr/>
        </p:nvSpPr>
        <p:spPr bwMode="auto">
          <a:xfrm>
            <a:off x="546100" y="41439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Pirámides repetidas en nodos (hay que copiar primero el script)</a:t>
            </a:r>
            <a:r>
              <a:rPr lang="es-ES_tradnl" altLang="es-ES" sz="2200" dirty="0"/>
              <a:t>	</a:t>
            </a:r>
            <a:endParaRPr lang="es-ES_tradnl" altLang="es-ES" sz="22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4013D396-69C0-3D64-B040-67A3C7D9142A}"/>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CuadroTexto 4">
            <a:extLst>
              <a:ext uri="{FF2B5EF4-FFF2-40B4-BE49-F238E27FC236}">
                <a16:creationId xmlns:a16="http://schemas.microsoft.com/office/drawing/2014/main" id="{0E471F1E-7F8D-78C2-F1B5-3271F65CA51D}"/>
              </a:ext>
            </a:extLst>
          </p:cNvPr>
          <p:cNvSpPr txBox="1"/>
          <p:nvPr/>
        </p:nvSpPr>
        <p:spPr>
          <a:xfrm>
            <a:off x="410500" y="1739594"/>
            <a:ext cx="3769613" cy="1477328"/>
          </a:xfrm>
          <a:prstGeom prst="rect">
            <a:avLst/>
          </a:prstGeom>
          <a:noFill/>
          <a:ln w="15875">
            <a:solidFill>
              <a:schemeClr val="tx1"/>
            </a:solidFill>
          </a:ln>
        </p:spPr>
        <p:txBody>
          <a:bodyPr wrap="square" rtlCol="0">
            <a:spAutoFit/>
          </a:bodyPr>
          <a:lstStyle/>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add_child</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mesh_instance</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translate</a:t>
            </a:r>
            <a:r>
              <a:rPr lang="es-ES" altLang="es-ES" sz="1800" dirty="0">
                <a:solidFill>
                  <a:srgbClr val="D60093"/>
                </a:solidFill>
                <a:latin typeface="Univers" panose="020B0503020202020204" pitchFamily="34" charset="0"/>
              </a:rPr>
              <a:t>(Vector3(-0.5,0,0))</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rotate_z</a:t>
            </a:r>
            <a:r>
              <a:rPr lang="es-ES" altLang="es-ES" sz="1800" dirty="0">
                <a:solidFill>
                  <a:srgbClr val="D60093"/>
                </a:solidFill>
                <a:latin typeface="Univers" panose="020B0503020202020204" pitchFamily="34" charset="0"/>
              </a:rPr>
              <a:t>(PI/2.0)</a:t>
            </a:r>
          </a:p>
        </p:txBody>
      </p:sp>
      <p:sp>
        <p:nvSpPr>
          <p:cNvPr id="6" name="5 Marcador de número de diapositiva">
            <a:extLst>
              <a:ext uri="{FF2B5EF4-FFF2-40B4-BE49-F238E27FC236}">
                <a16:creationId xmlns:a16="http://schemas.microsoft.com/office/drawing/2014/main" id="{69A78F9A-4646-AAB7-6866-9DDC3D526350}"/>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70</a:t>
            </a:fld>
            <a:endParaRPr lang="en-US" altLang="es-ES" sz="1400" dirty="0"/>
          </a:p>
        </p:txBody>
      </p:sp>
      <p:pic>
        <p:nvPicPr>
          <p:cNvPr id="7" name="Imagen 6">
            <a:extLst>
              <a:ext uri="{FF2B5EF4-FFF2-40B4-BE49-F238E27FC236}">
                <a16:creationId xmlns:a16="http://schemas.microsoft.com/office/drawing/2014/main" id="{14D6867B-7B95-EFF9-C543-8092EC99F591}"/>
              </a:ext>
            </a:extLst>
          </p:cNvPr>
          <p:cNvPicPr>
            <a:picLocks noChangeAspect="1"/>
          </p:cNvPicPr>
          <p:nvPr/>
        </p:nvPicPr>
        <p:blipFill>
          <a:blip r:embed="rId2"/>
          <a:stretch>
            <a:fillRect/>
          </a:stretch>
        </p:blipFill>
        <p:spPr>
          <a:xfrm>
            <a:off x="9364590" y="6192416"/>
            <a:ext cx="511909" cy="457200"/>
          </a:xfrm>
          <a:prstGeom prst="rect">
            <a:avLst/>
          </a:prstGeom>
        </p:spPr>
      </p:pic>
      <p:sp>
        <p:nvSpPr>
          <p:cNvPr id="14" name="Text Box 93">
            <a:extLst>
              <a:ext uri="{FF2B5EF4-FFF2-40B4-BE49-F238E27FC236}">
                <a16:creationId xmlns:a16="http://schemas.microsoft.com/office/drawing/2014/main" id="{CF12B519-32E4-D111-0209-8978F152C282}"/>
              </a:ext>
            </a:extLst>
          </p:cNvPr>
          <p:cNvSpPr txBox="1">
            <a:spLocks noChangeArrowheads="1"/>
          </p:cNvSpPr>
          <p:nvPr/>
        </p:nvSpPr>
        <p:spPr bwMode="auto">
          <a:xfrm>
            <a:off x="3769757" y="2274838"/>
            <a:ext cx="2452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piramide_2.gd</a:t>
            </a:r>
            <a:endParaRPr lang="es-ES_tradnl" altLang="es-ES" sz="1800" dirty="0">
              <a:solidFill>
                <a:srgbClr val="008080"/>
              </a:solidFill>
            </a:endParaRPr>
          </a:p>
        </p:txBody>
      </p:sp>
      <p:sp>
        <p:nvSpPr>
          <p:cNvPr id="4" name="CuadroTexto 3">
            <a:extLst>
              <a:ext uri="{FF2B5EF4-FFF2-40B4-BE49-F238E27FC236}">
                <a16:creationId xmlns:a16="http://schemas.microsoft.com/office/drawing/2014/main" id="{650FC11C-9F66-C658-A148-CBE987B2901B}"/>
              </a:ext>
            </a:extLst>
          </p:cNvPr>
          <p:cNvSpPr txBox="1"/>
          <p:nvPr/>
        </p:nvSpPr>
        <p:spPr>
          <a:xfrm>
            <a:off x="410500" y="3441371"/>
            <a:ext cx="3769613" cy="1477328"/>
          </a:xfrm>
          <a:prstGeom prst="rect">
            <a:avLst/>
          </a:prstGeom>
          <a:noFill/>
          <a:ln w="15875">
            <a:solidFill>
              <a:schemeClr val="tx1"/>
            </a:solidFill>
          </a:ln>
        </p:spPr>
        <p:txBody>
          <a:bodyPr wrap="square" rtlCol="0">
            <a:spAutoFit/>
          </a:bodyPr>
          <a:lstStyle/>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add_child</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mesh_instance</a:t>
            </a:r>
            <a:r>
              <a:rPr lang="es-ES" altLang="es-ES" sz="1800" dirty="0">
                <a:solidFill>
                  <a:srgbClr val="D60093"/>
                </a:solidFill>
                <a:latin typeface="Univers" panose="020B0503020202020204" pitchFamily="34" charset="0"/>
              </a:rPr>
              <a:t>)</a:t>
            </a:r>
          </a:p>
          <a:p>
            <a:r>
              <a:rPr lang="en-US" altLang="es-ES" sz="1800" dirty="0">
                <a:solidFill>
                  <a:srgbClr val="D60093"/>
                </a:solidFill>
                <a:latin typeface="Univers" panose="020B0503020202020204" pitchFamily="34" charset="0"/>
              </a:rPr>
              <a:t>       translate(Vector3(0,-0.5,0))</a:t>
            </a:r>
          </a:p>
          <a:p>
            <a:r>
              <a:rPr lang="en-US" altLang="es-ES" sz="1800" dirty="0">
                <a:solidFill>
                  <a:srgbClr val="D60093"/>
                </a:solidFill>
                <a:latin typeface="Univers" panose="020B0503020202020204" pitchFamily="34" charset="0"/>
              </a:rPr>
              <a:t>       </a:t>
            </a:r>
            <a:r>
              <a:rPr lang="en-US" altLang="es-ES" sz="1800" dirty="0" err="1">
                <a:solidFill>
                  <a:srgbClr val="D60093"/>
                </a:solidFill>
                <a:latin typeface="Univers" panose="020B0503020202020204" pitchFamily="34" charset="0"/>
              </a:rPr>
              <a:t>rotate_z</a:t>
            </a:r>
            <a:r>
              <a:rPr lang="en-US" altLang="es-ES" sz="1800" dirty="0">
                <a:solidFill>
                  <a:srgbClr val="D60093"/>
                </a:solidFill>
                <a:latin typeface="Univers" panose="020B0503020202020204" pitchFamily="34" charset="0"/>
              </a:rPr>
              <a:t>(PI)</a:t>
            </a:r>
            <a:endParaRPr lang="es-ES" altLang="es-ES" sz="1800" dirty="0">
              <a:solidFill>
                <a:srgbClr val="D60093"/>
              </a:solidFill>
              <a:latin typeface="Univers" panose="020B0503020202020204" pitchFamily="34" charset="0"/>
            </a:endParaRPr>
          </a:p>
        </p:txBody>
      </p:sp>
      <p:sp>
        <p:nvSpPr>
          <p:cNvPr id="8" name="CuadroTexto 7">
            <a:extLst>
              <a:ext uri="{FF2B5EF4-FFF2-40B4-BE49-F238E27FC236}">
                <a16:creationId xmlns:a16="http://schemas.microsoft.com/office/drawing/2014/main" id="{363B8597-598F-637A-C4F4-E9F574CFD824}"/>
              </a:ext>
            </a:extLst>
          </p:cNvPr>
          <p:cNvSpPr txBox="1"/>
          <p:nvPr/>
        </p:nvSpPr>
        <p:spPr>
          <a:xfrm>
            <a:off x="410500" y="5170744"/>
            <a:ext cx="3769613" cy="1477328"/>
          </a:xfrm>
          <a:prstGeom prst="rect">
            <a:avLst/>
          </a:prstGeom>
          <a:noFill/>
          <a:ln w="15875">
            <a:solidFill>
              <a:schemeClr val="tx1"/>
            </a:solidFill>
          </a:ln>
        </p:spPr>
        <p:txBody>
          <a:bodyPr wrap="square" rtlCol="0">
            <a:spAutoFit/>
          </a:bodyPr>
          <a:lstStyle/>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add_child</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mesh_instance</a:t>
            </a:r>
            <a:r>
              <a:rPr lang="es-ES" altLang="es-ES" sz="1800" dirty="0">
                <a:solidFill>
                  <a:srgbClr val="D60093"/>
                </a:solidFill>
                <a:latin typeface="Univers" panose="020B0503020202020204" pitchFamily="34" charset="0"/>
              </a:rPr>
              <a:t>)</a:t>
            </a:r>
          </a:p>
          <a:p>
            <a:r>
              <a:rPr lang="en-US" altLang="es-ES" sz="1800" dirty="0">
                <a:solidFill>
                  <a:srgbClr val="D60093"/>
                </a:solidFill>
                <a:latin typeface="Univers" panose="020B0503020202020204" pitchFamily="34" charset="0"/>
              </a:rPr>
              <a:t>       translate(Vector3(0.5,0,0))</a:t>
            </a:r>
          </a:p>
          <a:p>
            <a:r>
              <a:rPr lang="en-US" altLang="es-ES" sz="1800" dirty="0">
                <a:solidFill>
                  <a:srgbClr val="D60093"/>
                </a:solidFill>
                <a:latin typeface="Univers" panose="020B0503020202020204" pitchFamily="34" charset="0"/>
              </a:rPr>
              <a:t>       </a:t>
            </a:r>
            <a:r>
              <a:rPr lang="en-US" altLang="es-ES" sz="1800" dirty="0" err="1">
                <a:solidFill>
                  <a:srgbClr val="D60093"/>
                </a:solidFill>
                <a:latin typeface="Univers" panose="020B0503020202020204" pitchFamily="34" charset="0"/>
              </a:rPr>
              <a:t>rotate_z</a:t>
            </a:r>
            <a:r>
              <a:rPr lang="en-US" altLang="es-ES" sz="1800" dirty="0">
                <a:solidFill>
                  <a:srgbClr val="D60093"/>
                </a:solidFill>
                <a:latin typeface="Univers" panose="020B0503020202020204" pitchFamily="34" charset="0"/>
              </a:rPr>
              <a:t>(3.0*PI/2.0)</a:t>
            </a:r>
            <a:r>
              <a:rPr lang="es-ES" altLang="es-ES" sz="1800" dirty="0">
                <a:solidFill>
                  <a:srgbClr val="D60093"/>
                </a:solidFill>
                <a:latin typeface="Univers" panose="020B0503020202020204" pitchFamily="34" charset="0"/>
              </a:rPr>
              <a:t>	</a:t>
            </a:r>
          </a:p>
        </p:txBody>
      </p:sp>
      <p:sp>
        <p:nvSpPr>
          <p:cNvPr id="9" name="Text Box 93">
            <a:extLst>
              <a:ext uri="{FF2B5EF4-FFF2-40B4-BE49-F238E27FC236}">
                <a16:creationId xmlns:a16="http://schemas.microsoft.com/office/drawing/2014/main" id="{607E73F5-E1FE-B930-33FD-C7584C4CCD75}"/>
              </a:ext>
            </a:extLst>
          </p:cNvPr>
          <p:cNvSpPr txBox="1">
            <a:spLocks noChangeArrowheads="1"/>
          </p:cNvSpPr>
          <p:nvPr/>
        </p:nvSpPr>
        <p:spPr bwMode="auto">
          <a:xfrm>
            <a:off x="3769757" y="4040816"/>
            <a:ext cx="2452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piramide_3.gd</a:t>
            </a:r>
            <a:endParaRPr lang="es-ES_tradnl" altLang="es-ES" sz="1800" dirty="0">
              <a:solidFill>
                <a:srgbClr val="008080"/>
              </a:solidFill>
            </a:endParaRPr>
          </a:p>
        </p:txBody>
      </p:sp>
      <p:sp>
        <p:nvSpPr>
          <p:cNvPr id="10" name="Text Box 93">
            <a:extLst>
              <a:ext uri="{FF2B5EF4-FFF2-40B4-BE49-F238E27FC236}">
                <a16:creationId xmlns:a16="http://schemas.microsoft.com/office/drawing/2014/main" id="{736A93DE-C67F-341D-2A6F-EBB522A893EF}"/>
              </a:ext>
            </a:extLst>
          </p:cNvPr>
          <p:cNvSpPr txBox="1">
            <a:spLocks noChangeArrowheads="1"/>
          </p:cNvSpPr>
          <p:nvPr/>
        </p:nvSpPr>
        <p:spPr bwMode="auto">
          <a:xfrm>
            <a:off x="3769757" y="5743705"/>
            <a:ext cx="2452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piramide_4.gd</a:t>
            </a:r>
            <a:endParaRPr lang="es-ES_tradnl" altLang="es-ES" sz="1800" dirty="0">
              <a:solidFill>
                <a:srgbClr val="008080"/>
              </a:solidFill>
            </a:endParaRPr>
          </a:p>
        </p:txBody>
      </p:sp>
      <p:pic>
        <p:nvPicPr>
          <p:cNvPr id="12" name="Imagen 11">
            <a:extLst>
              <a:ext uri="{FF2B5EF4-FFF2-40B4-BE49-F238E27FC236}">
                <a16:creationId xmlns:a16="http://schemas.microsoft.com/office/drawing/2014/main" id="{DD94D436-6DE7-5B68-FBF6-E3339CD8A2AE}"/>
              </a:ext>
            </a:extLst>
          </p:cNvPr>
          <p:cNvPicPr>
            <a:picLocks noChangeAspect="1"/>
          </p:cNvPicPr>
          <p:nvPr/>
        </p:nvPicPr>
        <p:blipFill>
          <a:blip r:embed="rId3"/>
          <a:stretch>
            <a:fillRect/>
          </a:stretch>
        </p:blipFill>
        <p:spPr>
          <a:xfrm>
            <a:off x="5948410" y="1881885"/>
            <a:ext cx="4091375" cy="4046486"/>
          </a:xfrm>
          <a:prstGeom prst="rect">
            <a:avLst/>
          </a:prstGeom>
        </p:spPr>
      </p:pic>
      <p:sp>
        <p:nvSpPr>
          <p:cNvPr id="11" name="Line 5">
            <a:extLst>
              <a:ext uri="{FF2B5EF4-FFF2-40B4-BE49-F238E27FC236}">
                <a16:creationId xmlns:a16="http://schemas.microsoft.com/office/drawing/2014/main" id="{941EBDA1-8A3A-B649-E064-2EE06B491F0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158812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C3C83-DA10-39EC-0B63-DE449B76109F}"/>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654FDD72-1FE9-EA59-CB1F-7E5AE4704256}"/>
              </a:ext>
            </a:extLst>
          </p:cNvPr>
          <p:cNvSpPr>
            <a:spLocks noChangeArrowheads="1"/>
          </p:cNvSpPr>
          <p:nvPr/>
        </p:nvSpPr>
        <p:spPr bwMode="auto">
          <a:xfrm>
            <a:off x="546100" y="406481"/>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0EAB3FF8-D9C9-B31A-970D-2CBD99B78C8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2698274C-606C-F387-77F0-A550AEA7A62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71</a:t>
            </a:fld>
            <a:endParaRPr lang="en-US" altLang="es-ES" sz="1400" dirty="0"/>
          </a:p>
        </p:txBody>
      </p:sp>
      <p:pic>
        <p:nvPicPr>
          <p:cNvPr id="7" name="Imagen 6">
            <a:extLst>
              <a:ext uri="{FF2B5EF4-FFF2-40B4-BE49-F238E27FC236}">
                <a16:creationId xmlns:a16="http://schemas.microsoft.com/office/drawing/2014/main" id="{360F8777-DB71-F642-B987-CB7F26B966ED}"/>
              </a:ext>
            </a:extLst>
          </p:cNvPr>
          <p:cNvPicPr>
            <a:picLocks noChangeAspect="1"/>
          </p:cNvPicPr>
          <p:nvPr/>
        </p:nvPicPr>
        <p:blipFill>
          <a:blip r:embed="rId3"/>
          <a:stretch>
            <a:fillRect/>
          </a:stretch>
        </p:blipFill>
        <p:spPr>
          <a:xfrm>
            <a:off x="9364590" y="6192416"/>
            <a:ext cx="511909" cy="457200"/>
          </a:xfrm>
          <a:prstGeom prst="rect">
            <a:avLst/>
          </a:prstGeom>
        </p:spPr>
      </p:pic>
      <p:sp>
        <p:nvSpPr>
          <p:cNvPr id="45" name="Text Box 16">
            <a:extLst>
              <a:ext uri="{FF2B5EF4-FFF2-40B4-BE49-F238E27FC236}">
                <a16:creationId xmlns:a16="http://schemas.microsoft.com/office/drawing/2014/main" id="{D9609248-147B-1572-35CE-85100D5F8B32}"/>
              </a:ext>
            </a:extLst>
          </p:cNvPr>
          <p:cNvSpPr txBox="1">
            <a:spLocks noChangeArrowheads="1"/>
          </p:cNvSpPr>
          <p:nvPr/>
        </p:nvSpPr>
        <p:spPr bwMode="auto">
          <a:xfrm>
            <a:off x="422152" y="1628726"/>
            <a:ext cx="57173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200" dirty="0"/>
              <a:t>En </a:t>
            </a:r>
            <a:r>
              <a:rPr lang="es-ES_tradnl" altLang="es-ES" sz="2200" b="1" dirty="0"/>
              <a:t>negrita</a:t>
            </a:r>
            <a:r>
              <a:rPr lang="es-ES_tradnl" altLang="es-ES" sz="2200" dirty="0"/>
              <a:t> y fondo amarillo grados de libertad</a:t>
            </a:r>
          </a:p>
        </p:txBody>
      </p:sp>
      <p:sp>
        <p:nvSpPr>
          <p:cNvPr id="55" name="Text Box 16">
            <a:extLst>
              <a:ext uri="{FF2B5EF4-FFF2-40B4-BE49-F238E27FC236}">
                <a16:creationId xmlns:a16="http://schemas.microsoft.com/office/drawing/2014/main" id="{0F024F51-F023-9844-B2BC-7A1939114AE5}"/>
              </a:ext>
            </a:extLst>
          </p:cNvPr>
          <p:cNvSpPr txBox="1">
            <a:spLocks noChangeArrowheads="1"/>
          </p:cNvSpPr>
          <p:nvPr/>
        </p:nvSpPr>
        <p:spPr bwMode="auto">
          <a:xfrm>
            <a:off x="3108686" y="3067893"/>
            <a:ext cx="16282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T(</a:t>
            </a:r>
            <a:r>
              <a:rPr lang="es-ES_tradnl" altLang="es-ES" sz="1800" b="1" dirty="0">
                <a:solidFill>
                  <a:srgbClr val="002060"/>
                </a:solidFill>
                <a:highlight>
                  <a:srgbClr val="FFFF00"/>
                </a:highlight>
                <a:sym typeface="Symbol" panose="05050102010706020507" pitchFamily="18" charset="2"/>
              </a:rPr>
              <a:t></a:t>
            </a:r>
            <a:r>
              <a:rPr lang="es-ES_tradnl" altLang="es-ES" sz="1800" dirty="0">
                <a:sym typeface="Symbol" panose="05050102010706020507" pitchFamily="18" charset="2"/>
              </a:rPr>
              <a:t>, </a:t>
            </a:r>
            <a:r>
              <a:rPr lang="es-ES_tradnl" altLang="es-ES" sz="1800" dirty="0"/>
              <a:t>-e/2, 0)</a:t>
            </a:r>
          </a:p>
        </p:txBody>
      </p:sp>
      <p:sp>
        <p:nvSpPr>
          <p:cNvPr id="53273" name="Text Box 16">
            <a:extLst>
              <a:ext uri="{FF2B5EF4-FFF2-40B4-BE49-F238E27FC236}">
                <a16:creationId xmlns:a16="http://schemas.microsoft.com/office/drawing/2014/main" id="{D763EE69-8AF8-C7CE-12B2-6AA36E9D6F80}"/>
              </a:ext>
            </a:extLst>
          </p:cNvPr>
          <p:cNvSpPr txBox="1">
            <a:spLocks noChangeArrowheads="1"/>
          </p:cNvSpPr>
          <p:nvPr/>
        </p:nvSpPr>
        <p:spPr bwMode="auto">
          <a:xfrm>
            <a:off x="6578433" y="3897700"/>
            <a:ext cx="18849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T(</a:t>
            </a:r>
            <a:r>
              <a:rPr lang="es-ES_tradnl" altLang="es-ES" sz="1800" dirty="0">
                <a:sym typeface="Symbol" panose="05050102010706020507" pitchFamily="18" charset="2"/>
              </a:rPr>
              <a:t>d/2-h/2, -e/2, 0)</a:t>
            </a:r>
            <a:endParaRPr lang="es-ES_tradnl" altLang="es-ES" sz="1800" dirty="0"/>
          </a:p>
          <a:p>
            <a:pPr algn="ctr">
              <a:spcBef>
                <a:spcPts val="0"/>
              </a:spcBef>
              <a:buFontTx/>
              <a:buNone/>
            </a:pPr>
            <a:r>
              <a:rPr lang="es-ES_tradnl" altLang="es-ES" sz="1800" dirty="0"/>
              <a:t>E(h, i, d)</a:t>
            </a:r>
          </a:p>
        </p:txBody>
      </p:sp>
      <p:sp>
        <p:nvSpPr>
          <p:cNvPr id="53269" name="Cubo 53268">
            <a:extLst>
              <a:ext uri="{FF2B5EF4-FFF2-40B4-BE49-F238E27FC236}">
                <a16:creationId xmlns:a16="http://schemas.microsoft.com/office/drawing/2014/main" id="{58F91922-840E-2D2F-4638-C766332C57AB}"/>
              </a:ext>
            </a:extLst>
          </p:cNvPr>
          <p:cNvSpPr/>
          <p:nvPr/>
        </p:nvSpPr>
        <p:spPr bwMode="auto">
          <a:xfrm>
            <a:off x="6488153" y="3231508"/>
            <a:ext cx="385937" cy="240988"/>
          </a:xfrm>
          <a:prstGeom prst="cube">
            <a:avLst>
              <a:gd name="adj" fmla="val 15514"/>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249" name="Cubo 53248">
            <a:extLst>
              <a:ext uri="{FF2B5EF4-FFF2-40B4-BE49-F238E27FC236}">
                <a16:creationId xmlns:a16="http://schemas.microsoft.com/office/drawing/2014/main" id="{B46AB31D-8CCF-2377-5D7B-C530F323D8F9}"/>
              </a:ext>
            </a:extLst>
          </p:cNvPr>
          <p:cNvSpPr/>
          <p:nvPr/>
        </p:nvSpPr>
        <p:spPr bwMode="auto">
          <a:xfrm>
            <a:off x="4698148" y="3240492"/>
            <a:ext cx="332959" cy="143379"/>
          </a:xfrm>
          <a:prstGeom prst="cub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pic>
        <p:nvPicPr>
          <p:cNvPr id="14" name="Imagen 13">
            <a:extLst>
              <a:ext uri="{FF2B5EF4-FFF2-40B4-BE49-F238E27FC236}">
                <a16:creationId xmlns:a16="http://schemas.microsoft.com/office/drawing/2014/main" id="{606744FA-BD3C-7666-584F-47282E8DA472}"/>
              </a:ext>
            </a:extLst>
          </p:cNvPr>
          <p:cNvPicPr>
            <a:picLocks noChangeAspect="1"/>
          </p:cNvPicPr>
          <p:nvPr/>
        </p:nvPicPr>
        <p:blipFill>
          <a:blip r:embed="rId4"/>
          <a:stretch>
            <a:fillRect/>
          </a:stretch>
        </p:blipFill>
        <p:spPr>
          <a:xfrm>
            <a:off x="6017595" y="5427771"/>
            <a:ext cx="856495" cy="819470"/>
          </a:xfrm>
          <a:prstGeom prst="rect">
            <a:avLst/>
          </a:prstGeom>
        </p:spPr>
      </p:pic>
      <p:cxnSp>
        <p:nvCxnSpPr>
          <p:cNvPr id="46" name="Conector recto de flecha 45">
            <a:extLst>
              <a:ext uri="{FF2B5EF4-FFF2-40B4-BE49-F238E27FC236}">
                <a16:creationId xmlns:a16="http://schemas.microsoft.com/office/drawing/2014/main" id="{BEE810A4-B753-6F1F-1DC3-B1247FBECBCC}"/>
              </a:ext>
            </a:extLst>
          </p:cNvPr>
          <p:cNvCxnSpPr>
            <a:cxnSpLocks/>
          </p:cNvCxnSpPr>
          <p:nvPr/>
        </p:nvCxnSpPr>
        <p:spPr bwMode="auto">
          <a:xfrm flipH="1" flipV="1">
            <a:off x="5826464" y="3349950"/>
            <a:ext cx="110163" cy="716555"/>
          </a:xfrm>
          <a:prstGeom prst="straightConnector1">
            <a:avLst/>
          </a:prstGeom>
          <a:noFill/>
          <a:ln w="15875" cap="flat" cmpd="sng" algn="ctr">
            <a:solidFill>
              <a:srgbClr val="C00000"/>
            </a:solidFill>
            <a:prstDash val="solid"/>
            <a:round/>
            <a:headEnd type="none" w="med" len="med"/>
            <a:tailEnd type="triangle"/>
          </a:ln>
          <a:effectLst/>
        </p:spPr>
      </p:cxnSp>
      <p:sp>
        <p:nvSpPr>
          <p:cNvPr id="48" name="Text Box 16">
            <a:extLst>
              <a:ext uri="{FF2B5EF4-FFF2-40B4-BE49-F238E27FC236}">
                <a16:creationId xmlns:a16="http://schemas.microsoft.com/office/drawing/2014/main" id="{E5EFC39F-6AC3-786E-3B47-E9BD67CFCE84}"/>
              </a:ext>
            </a:extLst>
          </p:cNvPr>
          <p:cNvSpPr txBox="1">
            <a:spLocks noChangeArrowheads="1"/>
          </p:cNvSpPr>
          <p:nvPr/>
        </p:nvSpPr>
        <p:spPr bwMode="auto">
          <a:xfrm>
            <a:off x="5412417" y="4029504"/>
            <a:ext cx="12071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E(d, e, e)</a:t>
            </a:r>
          </a:p>
        </p:txBody>
      </p:sp>
      <p:sp>
        <p:nvSpPr>
          <p:cNvPr id="56" name="Text Box 16">
            <a:extLst>
              <a:ext uri="{FF2B5EF4-FFF2-40B4-BE49-F238E27FC236}">
                <a16:creationId xmlns:a16="http://schemas.microsoft.com/office/drawing/2014/main" id="{AE790D36-17C8-CA2C-CD82-43AA0B0D13EB}"/>
              </a:ext>
            </a:extLst>
          </p:cNvPr>
          <p:cNvSpPr txBox="1">
            <a:spLocks noChangeArrowheads="1"/>
          </p:cNvSpPr>
          <p:nvPr/>
        </p:nvSpPr>
        <p:spPr bwMode="auto">
          <a:xfrm>
            <a:off x="4585649" y="4518193"/>
            <a:ext cx="15542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E(f, g, d)</a:t>
            </a:r>
          </a:p>
        </p:txBody>
      </p:sp>
      <p:cxnSp>
        <p:nvCxnSpPr>
          <p:cNvPr id="57" name="Conector recto de flecha 56">
            <a:extLst>
              <a:ext uri="{FF2B5EF4-FFF2-40B4-BE49-F238E27FC236}">
                <a16:creationId xmlns:a16="http://schemas.microsoft.com/office/drawing/2014/main" id="{F8705D34-EF4B-7422-3CC7-F9F244769A59}"/>
              </a:ext>
            </a:extLst>
          </p:cNvPr>
          <p:cNvCxnSpPr>
            <a:cxnSpLocks/>
          </p:cNvCxnSpPr>
          <p:nvPr/>
        </p:nvCxnSpPr>
        <p:spPr bwMode="auto">
          <a:xfrm flipH="1" flipV="1">
            <a:off x="3613927" y="3821588"/>
            <a:ext cx="2346131" cy="1960196"/>
          </a:xfrm>
          <a:prstGeom prst="straightConnector1">
            <a:avLst/>
          </a:prstGeom>
          <a:noFill/>
          <a:ln w="15875" cap="flat" cmpd="sng" algn="ctr">
            <a:solidFill>
              <a:srgbClr val="C00000"/>
            </a:solidFill>
            <a:prstDash val="solid"/>
            <a:round/>
            <a:headEnd type="none" w="med" len="med"/>
            <a:tailEnd type="triangle"/>
          </a:ln>
          <a:effectLst/>
        </p:spPr>
      </p:cxnSp>
      <p:sp>
        <p:nvSpPr>
          <p:cNvPr id="53" name="Cubo 52">
            <a:extLst>
              <a:ext uri="{FF2B5EF4-FFF2-40B4-BE49-F238E27FC236}">
                <a16:creationId xmlns:a16="http://schemas.microsoft.com/office/drawing/2014/main" id="{A4DCC8F5-1E6F-DE17-666B-A8F7467B1089}"/>
              </a:ext>
            </a:extLst>
          </p:cNvPr>
          <p:cNvSpPr/>
          <p:nvPr/>
        </p:nvSpPr>
        <p:spPr bwMode="auto">
          <a:xfrm>
            <a:off x="4567175" y="3134951"/>
            <a:ext cx="2311799" cy="126390"/>
          </a:xfrm>
          <a:prstGeom prst="cub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cxnSp>
        <p:nvCxnSpPr>
          <p:cNvPr id="53271" name="Conector recto de flecha 53270">
            <a:extLst>
              <a:ext uri="{FF2B5EF4-FFF2-40B4-BE49-F238E27FC236}">
                <a16:creationId xmlns:a16="http://schemas.microsoft.com/office/drawing/2014/main" id="{1279C88C-9405-55E2-9DB3-B534DE95FCAB}"/>
              </a:ext>
            </a:extLst>
          </p:cNvPr>
          <p:cNvCxnSpPr>
            <a:cxnSpLocks/>
          </p:cNvCxnSpPr>
          <p:nvPr/>
        </p:nvCxnSpPr>
        <p:spPr bwMode="auto">
          <a:xfrm flipV="1">
            <a:off x="6631929" y="3651154"/>
            <a:ext cx="0" cy="1672321"/>
          </a:xfrm>
          <a:prstGeom prst="straightConnector1">
            <a:avLst/>
          </a:prstGeom>
          <a:noFill/>
          <a:ln w="15875" cap="flat" cmpd="sng" algn="ctr">
            <a:solidFill>
              <a:srgbClr val="C00000"/>
            </a:solidFill>
            <a:prstDash val="solid"/>
            <a:round/>
            <a:headEnd type="none" w="med" len="med"/>
            <a:tailEnd type="triangle"/>
          </a:ln>
          <a:effectLst/>
        </p:spPr>
      </p:cxnSp>
      <p:sp>
        <p:nvSpPr>
          <p:cNvPr id="53274" name="Text Box 16">
            <a:extLst>
              <a:ext uri="{FF2B5EF4-FFF2-40B4-BE49-F238E27FC236}">
                <a16:creationId xmlns:a16="http://schemas.microsoft.com/office/drawing/2014/main" id="{D2B411BF-30AB-4017-6FF7-FE511B703644}"/>
              </a:ext>
            </a:extLst>
          </p:cNvPr>
          <p:cNvSpPr txBox="1">
            <a:spLocks noChangeArrowheads="1"/>
          </p:cNvSpPr>
          <p:nvPr/>
        </p:nvSpPr>
        <p:spPr bwMode="auto">
          <a:xfrm>
            <a:off x="6781554" y="3319617"/>
            <a:ext cx="13739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contrapeso</a:t>
            </a:r>
          </a:p>
        </p:txBody>
      </p:sp>
      <p:sp>
        <p:nvSpPr>
          <p:cNvPr id="53275" name="Text Box 16">
            <a:extLst>
              <a:ext uri="{FF2B5EF4-FFF2-40B4-BE49-F238E27FC236}">
                <a16:creationId xmlns:a16="http://schemas.microsoft.com/office/drawing/2014/main" id="{F27D3CC5-553E-DFFA-CBF1-96F37E4C7A9E}"/>
              </a:ext>
            </a:extLst>
          </p:cNvPr>
          <p:cNvSpPr txBox="1">
            <a:spLocks noChangeArrowheads="1"/>
          </p:cNvSpPr>
          <p:nvPr/>
        </p:nvSpPr>
        <p:spPr bwMode="auto">
          <a:xfrm>
            <a:off x="5260073" y="2777664"/>
            <a:ext cx="1036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pluma</a:t>
            </a:r>
          </a:p>
        </p:txBody>
      </p:sp>
      <p:sp>
        <p:nvSpPr>
          <p:cNvPr id="53276" name="Text Box 16">
            <a:extLst>
              <a:ext uri="{FF2B5EF4-FFF2-40B4-BE49-F238E27FC236}">
                <a16:creationId xmlns:a16="http://schemas.microsoft.com/office/drawing/2014/main" id="{37B7664B-DC1B-594E-6AE1-CD33A877B8BD}"/>
              </a:ext>
            </a:extLst>
          </p:cNvPr>
          <p:cNvSpPr txBox="1">
            <a:spLocks noChangeArrowheads="1"/>
          </p:cNvSpPr>
          <p:nvPr/>
        </p:nvSpPr>
        <p:spPr bwMode="auto">
          <a:xfrm>
            <a:off x="4761916" y="3282552"/>
            <a:ext cx="1036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carro</a:t>
            </a:r>
          </a:p>
        </p:txBody>
      </p:sp>
      <p:sp>
        <p:nvSpPr>
          <p:cNvPr id="53277" name="Text Box 16">
            <a:extLst>
              <a:ext uri="{FF2B5EF4-FFF2-40B4-BE49-F238E27FC236}">
                <a16:creationId xmlns:a16="http://schemas.microsoft.com/office/drawing/2014/main" id="{CAB588EF-4BCF-B719-AA9E-16F2A68C949F}"/>
              </a:ext>
            </a:extLst>
          </p:cNvPr>
          <p:cNvSpPr txBox="1">
            <a:spLocks noChangeArrowheads="1"/>
          </p:cNvSpPr>
          <p:nvPr/>
        </p:nvSpPr>
        <p:spPr bwMode="auto">
          <a:xfrm>
            <a:off x="5803932" y="6278121"/>
            <a:ext cx="1148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l = 1  </a:t>
            </a:r>
          </a:p>
        </p:txBody>
      </p:sp>
      <p:sp>
        <p:nvSpPr>
          <p:cNvPr id="53293" name="Cilindro 53292">
            <a:extLst>
              <a:ext uri="{FF2B5EF4-FFF2-40B4-BE49-F238E27FC236}">
                <a16:creationId xmlns:a16="http://schemas.microsoft.com/office/drawing/2014/main" id="{3806F677-5207-EE45-1462-9960E60431F5}"/>
              </a:ext>
            </a:extLst>
          </p:cNvPr>
          <p:cNvSpPr/>
          <p:nvPr/>
        </p:nvSpPr>
        <p:spPr bwMode="auto">
          <a:xfrm>
            <a:off x="4822573" y="3385355"/>
            <a:ext cx="45719" cy="490595"/>
          </a:xfrm>
          <a:prstGeom prst="can">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294" name="Elipse 53293">
            <a:extLst>
              <a:ext uri="{FF2B5EF4-FFF2-40B4-BE49-F238E27FC236}">
                <a16:creationId xmlns:a16="http://schemas.microsoft.com/office/drawing/2014/main" id="{AA4BA505-34CD-ED57-4AD3-A0D4A0C08688}"/>
              </a:ext>
            </a:extLst>
          </p:cNvPr>
          <p:cNvSpPr/>
          <p:nvPr/>
        </p:nvSpPr>
        <p:spPr bwMode="auto">
          <a:xfrm>
            <a:off x="4761858" y="3875951"/>
            <a:ext cx="167148" cy="186813"/>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cxnSp>
        <p:nvCxnSpPr>
          <p:cNvPr id="53298" name="Conector recto de flecha 53297">
            <a:extLst>
              <a:ext uri="{FF2B5EF4-FFF2-40B4-BE49-F238E27FC236}">
                <a16:creationId xmlns:a16="http://schemas.microsoft.com/office/drawing/2014/main" id="{8B2EA975-0400-A7EA-313C-7C3FCF26BB45}"/>
              </a:ext>
            </a:extLst>
          </p:cNvPr>
          <p:cNvCxnSpPr>
            <a:cxnSpLocks/>
            <a:endCxn id="48" idx="2"/>
          </p:cNvCxnSpPr>
          <p:nvPr/>
        </p:nvCxnSpPr>
        <p:spPr bwMode="auto">
          <a:xfrm flipH="1" flipV="1">
            <a:off x="6015978" y="4398836"/>
            <a:ext cx="158116" cy="924639"/>
          </a:xfrm>
          <a:prstGeom prst="straightConnector1">
            <a:avLst/>
          </a:prstGeom>
          <a:noFill/>
          <a:ln w="15875" cap="flat" cmpd="sng" algn="ctr">
            <a:solidFill>
              <a:srgbClr val="C00000"/>
            </a:solidFill>
            <a:prstDash val="solid"/>
            <a:round/>
            <a:headEnd type="none" w="med" len="med"/>
            <a:tailEnd type="triangle"/>
          </a:ln>
          <a:effectLst/>
        </p:spPr>
      </p:cxnSp>
      <p:grpSp>
        <p:nvGrpSpPr>
          <p:cNvPr id="53324" name="Grupo 53323">
            <a:extLst>
              <a:ext uri="{FF2B5EF4-FFF2-40B4-BE49-F238E27FC236}">
                <a16:creationId xmlns:a16="http://schemas.microsoft.com/office/drawing/2014/main" id="{74B1BA1E-3CFA-4A22-1CF6-BC68521D845F}"/>
              </a:ext>
            </a:extLst>
          </p:cNvPr>
          <p:cNvGrpSpPr/>
          <p:nvPr/>
        </p:nvGrpSpPr>
        <p:grpSpPr>
          <a:xfrm>
            <a:off x="64403" y="3616533"/>
            <a:ext cx="3935667" cy="3008110"/>
            <a:chOff x="9224" y="3639343"/>
            <a:chExt cx="3935667" cy="3008110"/>
          </a:xfrm>
        </p:grpSpPr>
        <p:sp>
          <p:nvSpPr>
            <p:cNvPr id="43" name="Text Box 16">
              <a:extLst>
                <a:ext uri="{FF2B5EF4-FFF2-40B4-BE49-F238E27FC236}">
                  <a16:creationId xmlns:a16="http://schemas.microsoft.com/office/drawing/2014/main" id="{4E484CE7-774F-A73B-888D-D0803729AD7A}"/>
                </a:ext>
              </a:extLst>
            </p:cNvPr>
            <p:cNvSpPr txBox="1">
              <a:spLocks noChangeArrowheads="1"/>
            </p:cNvSpPr>
            <p:nvPr/>
          </p:nvSpPr>
          <p:spPr bwMode="auto">
            <a:xfrm>
              <a:off x="2059953" y="4713955"/>
              <a:ext cx="18849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T(0, </a:t>
              </a:r>
              <a:r>
                <a:rPr lang="es-ES_tradnl" altLang="es-ES" sz="1800" dirty="0">
                  <a:highlight>
                    <a:srgbClr val="FFFF00"/>
                  </a:highlight>
                </a:rPr>
                <a:t>-</a:t>
              </a:r>
              <a:r>
                <a:rPr lang="es-ES_tradnl" altLang="es-ES" sz="1800" b="1" dirty="0">
                  <a:solidFill>
                    <a:srgbClr val="002060"/>
                  </a:solidFill>
                  <a:highlight>
                    <a:srgbClr val="FFFF00"/>
                  </a:highlight>
                  <a:sym typeface="Symbol" panose="05050102010706020507" pitchFamily="18" charset="2"/>
                </a:rPr>
                <a:t></a:t>
              </a:r>
              <a:r>
                <a:rPr lang="es-ES_tradnl" altLang="es-ES" sz="1800" dirty="0"/>
                <a:t>-c/2, 0)</a:t>
              </a:r>
            </a:p>
            <a:p>
              <a:pPr algn="ctr">
                <a:spcBef>
                  <a:spcPts val="0"/>
                </a:spcBef>
                <a:buNone/>
              </a:pPr>
              <a:r>
                <a:rPr lang="es-ES_tradnl" altLang="es-ES" sz="1800" dirty="0"/>
                <a:t>E(c, c, c)</a:t>
              </a:r>
            </a:p>
          </p:txBody>
        </p:sp>
        <p:grpSp>
          <p:nvGrpSpPr>
            <p:cNvPr id="53323" name="Grupo 53322">
              <a:extLst>
                <a:ext uri="{FF2B5EF4-FFF2-40B4-BE49-F238E27FC236}">
                  <a16:creationId xmlns:a16="http://schemas.microsoft.com/office/drawing/2014/main" id="{F18365CD-1514-A059-0294-ED009B028008}"/>
                </a:ext>
              </a:extLst>
            </p:cNvPr>
            <p:cNvGrpSpPr/>
            <p:nvPr/>
          </p:nvGrpSpPr>
          <p:grpSpPr>
            <a:xfrm>
              <a:off x="9224" y="3639343"/>
              <a:ext cx="3477562" cy="3008110"/>
              <a:chOff x="9224" y="3639343"/>
              <a:chExt cx="3477562" cy="3008110"/>
            </a:xfrm>
          </p:grpSpPr>
          <p:pic>
            <p:nvPicPr>
              <p:cNvPr id="10" name="Imagen 9">
                <a:extLst>
                  <a:ext uri="{FF2B5EF4-FFF2-40B4-BE49-F238E27FC236}">
                    <a16:creationId xmlns:a16="http://schemas.microsoft.com/office/drawing/2014/main" id="{B8E1BC1B-F2CE-64DE-12B1-6EAFFD84BECB}"/>
                  </a:ext>
                </a:extLst>
              </p:cNvPr>
              <p:cNvPicPr>
                <a:picLocks noChangeAspect="1"/>
              </p:cNvPicPr>
              <p:nvPr/>
            </p:nvPicPr>
            <p:blipFill>
              <a:blip r:embed="rId5"/>
              <a:stretch>
                <a:fillRect/>
              </a:stretch>
            </p:blipFill>
            <p:spPr>
              <a:xfrm>
                <a:off x="2119865" y="5468560"/>
                <a:ext cx="758682" cy="758682"/>
              </a:xfrm>
              <a:prstGeom prst="rect">
                <a:avLst/>
              </a:prstGeom>
            </p:spPr>
          </p:pic>
          <p:pic>
            <p:nvPicPr>
              <p:cNvPr id="12" name="Imagen 11">
                <a:extLst>
                  <a:ext uri="{FF2B5EF4-FFF2-40B4-BE49-F238E27FC236}">
                    <a16:creationId xmlns:a16="http://schemas.microsoft.com/office/drawing/2014/main" id="{D7F66EC3-FA21-309C-ED45-23FA95D20CA6}"/>
                  </a:ext>
                </a:extLst>
              </p:cNvPr>
              <p:cNvPicPr>
                <a:picLocks noChangeAspect="1"/>
              </p:cNvPicPr>
              <p:nvPr/>
            </p:nvPicPr>
            <p:blipFill>
              <a:blip r:embed="rId6"/>
              <a:stretch>
                <a:fillRect/>
              </a:stretch>
            </p:blipFill>
            <p:spPr>
              <a:xfrm>
                <a:off x="802416" y="5472124"/>
                <a:ext cx="758683" cy="758682"/>
              </a:xfrm>
              <a:prstGeom prst="rect">
                <a:avLst/>
              </a:prstGeom>
            </p:spPr>
          </p:pic>
          <p:cxnSp>
            <p:nvCxnSpPr>
              <p:cNvPr id="29" name="Conector recto de flecha 28">
                <a:extLst>
                  <a:ext uri="{FF2B5EF4-FFF2-40B4-BE49-F238E27FC236}">
                    <a16:creationId xmlns:a16="http://schemas.microsoft.com/office/drawing/2014/main" id="{5009E7A2-2FE5-22CD-F1F5-759F82DEB2EE}"/>
                  </a:ext>
                </a:extLst>
              </p:cNvPr>
              <p:cNvCxnSpPr>
                <a:cxnSpLocks/>
              </p:cNvCxnSpPr>
              <p:nvPr/>
            </p:nvCxnSpPr>
            <p:spPr bwMode="auto">
              <a:xfrm flipV="1">
                <a:off x="1203953" y="4683892"/>
                <a:ext cx="546082" cy="733022"/>
              </a:xfrm>
              <a:prstGeom prst="straightConnector1">
                <a:avLst/>
              </a:prstGeom>
              <a:noFill/>
              <a:ln w="15875" cap="flat" cmpd="sng" algn="ctr">
                <a:solidFill>
                  <a:srgbClr val="C00000"/>
                </a:solidFill>
                <a:prstDash val="solid"/>
                <a:round/>
                <a:headEnd type="none" w="med" len="med"/>
                <a:tailEnd type="triangle"/>
              </a:ln>
              <a:effectLst/>
            </p:spPr>
          </p:cxnSp>
          <p:cxnSp>
            <p:nvCxnSpPr>
              <p:cNvPr id="32" name="Conector recto de flecha 31">
                <a:extLst>
                  <a:ext uri="{FF2B5EF4-FFF2-40B4-BE49-F238E27FC236}">
                    <a16:creationId xmlns:a16="http://schemas.microsoft.com/office/drawing/2014/main" id="{D320B161-0C40-4063-F80B-962EB4BBECE3}"/>
                  </a:ext>
                </a:extLst>
              </p:cNvPr>
              <p:cNvCxnSpPr>
                <a:cxnSpLocks/>
              </p:cNvCxnSpPr>
              <p:nvPr/>
            </p:nvCxnSpPr>
            <p:spPr bwMode="auto">
              <a:xfrm flipH="1" flipV="1">
                <a:off x="2077705" y="4683892"/>
                <a:ext cx="428722" cy="733022"/>
              </a:xfrm>
              <a:prstGeom prst="straightConnector1">
                <a:avLst/>
              </a:prstGeom>
              <a:noFill/>
              <a:ln w="15875" cap="flat" cmpd="sng" algn="ctr">
                <a:solidFill>
                  <a:srgbClr val="C00000"/>
                </a:solidFill>
                <a:prstDash val="solid"/>
                <a:round/>
                <a:headEnd type="none" w="med" len="med"/>
                <a:tailEnd type="triangle"/>
              </a:ln>
              <a:effectLst/>
            </p:spPr>
          </p:cxnSp>
          <p:sp>
            <p:nvSpPr>
              <p:cNvPr id="35" name="Cilindro 34">
                <a:extLst>
                  <a:ext uri="{FF2B5EF4-FFF2-40B4-BE49-F238E27FC236}">
                    <a16:creationId xmlns:a16="http://schemas.microsoft.com/office/drawing/2014/main" id="{6995163B-3C4C-0615-3403-0C77DBBD0218}"/>
                  </a:ext>
                </a:extLst>
              </p:cNvPr>
              <p:cNvSpPr/>
              <p:nvPr/>
            </p:nvSpPr>
            <p:spPr bwMode="auto">
              <a:xfrm>
                <a:off x="1901825" y="4002801"/>
                <a:ext cx="45719" cy="490595"/>
              </a:xfrm>
              <a:prstGeom prst="can">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36" name="Elipse 35">
                <a:extLst>
                  <a:ext uri="{FF2B5EF4-FFF2-40B4-BE49-F238E27FC236}">
                    <a16:creationId xmlns:a16="http://schemas.microsoft.com/office/drawing/2014/main" id="{D5CD09A3-BCBE-125A-0565-4CE408642BBD}"/>
                  </a:ext>
                </a:extLst>
              </p:cNvPr>
              <p:cNvSpPr/>
              <p:nvPr/>
            </p:nvSpPr>
            <p:spPr bwMode="auto">
              <a:xfrm>
                <a:off x="1841110" y="4493397"/>
                <a:ext cx="167148" cy="186813"/>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37" name="Text Box 16">
                <a:extLst>
                  <a:ext uri="{FF2B5EF4-FFF2-40B4-BE49-F238E27FC236}">
                    <a16:creationId xmlns:a16="http://schemas.microsoft.com/office/drawing/2014/main" id="{AAB41642-72A3-894C-212D-DE759F8C8511}"/>
                  </a:ext>
                </a:extLst>
              </p:cNvPr>
              <p:cNvSpPr txBox="1">
                <a:spLocks noChangeArrowheads="1"/>
              </p:cNvSpPr>
              <p:nvPr/>
            </p:nvSpPr>
            <p:spPr bwMode="auto">
              <a:xfrm>
                <a:off x="9224" y="4642253"/>
                <a:ext cx="16881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T(0, </a:t>
                </a:r>
                <a:r>
                  <a:rPr lang="es-ES_tradnl" altLang="es-ES" sz="1800" dirty="0">
                    <a:solidFill>
                      <a:srgbClr val="002060"/>
                    </a:solidFill>
                    <a:highlight>
                      <a:srgbClr val="FFFF00"/>
                    </a:highlight>
                  </a:rPr>
                  <a:t>-</a:t>
                </a:r>
                <a:r>
                  <a:rPr lang="es-ES_tradnl" altLang="es-ES" sz="1800" b="1" dirty="0">
                    <a:solidFill>
                      <a:srgbClr val="002060"/>
                    </a:solidFill>
                    <a:highlight>
                      <a:srgbClr val="FFFF00"/>
                    </a:highlight>
                    <a:sym typeface="Symbol" panose="05050102010706020507" pitchFamily="18" charset="2"/>
                  </a:rPr>
                  <a:t></a:t>
                </a:r>
                <a:r>
                  <a:rPr lang="es-ES_tradnl" altLang="es-ES" sz="1800" b="1" dirty="0">
                    <a:solidFill>
                      <a:srgbClr val="002060"/>
                    </a:solidFill>
                    <a:sym typeface="Symbol" panose="05050102010706020507" pitchFamily="18" charset="2"/>
                  </a:rPr>
                  <a:t> </a:t>
                </a:r>
                <a:r>
                  <a:rPr lang="es-ES_tradnl" altLang="es-ES" sz="1800" dirty="0"/>
                  <a:t>/2, 0)</a:t>
                </a:r>
              </a:p>
              <a:p>
                <a:pPr algn="ctr">
                  <a:spcBef>
                    <a:spcPts val="0"/>
                  </a:spcBef>
                  <a:buNone/>
                </a:pPr>
                <a:r>
                  <a:rPr lang="es-ES_tradnl" altLang="es-ES" sz="1800" dirty="0"/>
                  <a:t>E(a, </a:t>
                </a:r>
                <a:r>
                  <a:rPr lang="es-ES_tradnl" altLang="es-ES" sz="1800" b="1" dirty="0">
                    <a:solidFill>
                      <a:srgbClr val="002060"/>
                    </a:solidFill>
                    <a:highlight>
                      <a:srgbClr val="FFFF00"/>
                    </a:highlight>
                    <a:sym typeface="Symbol" panose="05050102010706020507" pitchFamily="18" charset="2"/>
                  </a:rPr>
                  <a:t></a:t>
                </a:r>
                <a:r>
                  <a:rPr lang="es-ES_tradnl" altLang="es-ES" sz="1800" dirty="0"/>
                  <a:t>, a)</a:t>
                </a:r>
              </a:p>
            </p:txBody>
          </p:sp>
          <p:sp>
            <p:nvSpPr>
              <p:cNvPr id="38" name="Text Box 16">
                <a:extLst>
                  <a:ext uri="{FF2B5EF4-FFF2-40B4-BE49-F238E27FC236}">
                    <a16:creationId xmlns:a16="http://schemas.microsoft.com/office/drawing/2014/main" id="{F321BE58-D559-7B47-8580-1F73956DF34A}"/>
                  </a:ext>
                </a:extLst>
              </p:cNvPr>
              <p:cNvSpPr txBox="1">
                <a:spLocks noChangeArrowheads="1"/>
              </p:cNvSpPr>
              <p:nvPr/>
            </p:nvSpPr>
            <p:spPr bwMode="auto">
              <a:xfrm>
                <a:off x="483222" y="6278121"/>
                <a:ext cx="1441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r = 0.5   h = 1</a:t>
                </a:r>
              </a:p>
            </p:txBody>
          </p:sp>
          <p:sp>
            <p:nvSpPr>
              <p:cNvPr id="39" name="Text Box 16">
                <a:extLst>
                  <a:ext uri="{FF2B5EF4-FFF2-40B4-BE49-F238E27FC236}">
                    <a16:creationId xmlns:a16="http://schemas.microsoft.com/office/drawing/2014/main" id="{359FEF9C-6CD2-ECA6-6E73-BF1387A7CE1A}"/>
                  </a:ext>
                </a:extLst>
              </p:cNvPr>
              <p:cNvSpPr txBox="1">
                <a:spLocks noChangeArrowheads="1"/>
              </p:cNvSpPr>
              <p:nvPr/>
            </p:nvSpPr>
            <p:spPr bwMode="auto">
              <a:xfrm>
                <a:off x="992858" y="4274458"/>
                <a:ext cx="1036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carga</a:t>
                </a:r>
              </a:p>
            </p:txBody>
          </p:sp>
          <p:sp>
            <p:nvSpPr>
              <p:cNvPr id="42" name="Text Box 16">
                <a:extLst>
                  <a:ext uri="{FF2B5EF4-FFF2-40B4-BE49-F238E27FC236}">
                    <a16:creationId xmlns:a16="http://schemas.microsoft.com/office/drawing/2014/main" id="{0A2653E3-5B01-51A5-5021-E7ED49C0C5B0}"/>
                  </a:ext>
                </a:extLst>
              </p:cNvPr>
              <p:cNvSpPr txBox="1">
                <a:spLocks noChangeArrowheads="1"/>
              </p:cNvSpPr>
              <p:nvPr/>
            </p:nvSpPr>
            <p:spPr bwMode="auto">
              <a:xfrm>
                <a:off x="1911791" y="6246353"/>
                <a:ext cx="1148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r = 0.5  </a:t>
                </a:r>
              </a:p>
            </p:txBody>
          </p:sp>
          <p:sp>
            <p:nvSpPr>
              <p:cNvPr id="44" name="Text Box 16">
                <a:extLst>
                  <a:ext uri="{FF2B5EF4-FFF2-40B4-BE49-F238E27FC236}">
                    <a16:creationId xmlns:a16="http://schemas.microsoft.com/office/drawing/2014/main" id="{CDD23505-F05C-5858-2EDE-7386EBB3C263}"/>
                  </a:ext>
                </a:extLst>
              </p:cNvPr>
              <p:cNvSpPr txBox="1">
                <a:spLocks noChangeArrowheads="1"/>
              </p:cNvSpPr>
              <p:nvPr/>
            </p:nvSpPr>
            <p:spPr bwMode="auto">
              <a:xfrm>
                <a:off x="1016123" y="3875598"/>
                <a:ext cx="1036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cable</a:t>
                </a:r>
              </a:p>
            </p:txBody>
          </p:sp>
          <p:cxnSp>
            <p:nvCxnSpPr>
              <p:cNvPr id="53284" name="Conector recto de flecha 53283">
                <a:extLst>
                  <a:ext uri="{FF2B5EF4-FFF2-40B4-BE49-F238E27FC236}">
                    <a16:creationId xmlns:a16="http://schemas.microsoft.com/office/drawing/2014/main" id="{C2FF9D85-FF78-2E7E-B6F4-87A96F82FE58}"/>
                  </a:ext>
                </a:extLst>
              </p:cNvPr>
              <p:cNvCxnSpPr>
                <a:cxnSpLocks/>
              </p:cNvCxnSpPr>
              <p:nvPr/>
            </p:nvCxnSpPr>
            <p:spPr bwMode="auto">
              <a:xfrm flipV="1">
                <a:off x="2052254" y="3818970"/>
                <a:ext cx="1021905" cy="210533"/>
              </a:xfrm>
              <a:prstGeom prst="straightConnector1">
                <a:avLst/>
              </a:prstGeom>
              <a:noFill/>
              <a:ln w="15875" cap="flat" cmpd="sng" algn="ctr">
                <a:solidFill>
                  <a:srgbClr val="C00000"/>
                </a:solidFill>
                <a:prstDash val="solid"/>
                <a:round/>
                <a:headEnd type="none" w="med" len="med"/>
                <a:tailEnd type="triangle"/>
              </a:ln>
              <a:effectLst/>
            </p:spPr>
          </p:cxnSp>
          <p:sp>
            <p:nvSpPr>
              <p:cNvPr id="53315" name="Cubo 53314">
                <a:extLst>
                  <a:ext uri="{FF2B5EF4-FFF2-40B4-BE49-F238E27FC236}">
                    <a16:creationId xmlns:a16="http://schemas.microsoft.com/office/drawing/2014/main" id="{6B38100C-1660-99C0-716B-DD851402636E}"/>
                  </a:ext>
                </a:extLst>
              </p:cNvPr>
              <p:cNvSpPr/>
              <p:nvPr/>
            </p:nvSpPr>
            <p:spPr bwMode="auto">
              <a:xfrm>
                <a:off x="3153827" y="3639343"/>
                <a:ext cx="332959" cy="143379"/>
              </a:xfrm>
              <a:prstGeom prst="cub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316" name="Cilindro 53315">
                <a:extLst>
                  <a:ext uri="{FF2B5EF4-FFF2-40B4-BE49-F238E27FC236}">
                    <a16:creationId xmlns:a16="http://schemas.microsoft.com/office/drawing/2014/main" id="{4FC3A998-3EA8-AE90-4632-252FD190CD78}"/>
                  </a:ext>
                </a:extLst>
              </p:cNvPr>
              <p:cNvSpPr/>
              <p:nvPr/>
            </p:nvSpPr>
            <p:spPr bwMode="auto">
              <a:xfrm>
                <a:off x="3278252" y="3784206"/>
                <a:ext cx="45719" cy="490595"/>
              </a:xfrm>
              <a:prstGeom prst="can">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317" name="Elipse 53316">
                <a:extLst>
                  <a:ext uri="{FF2B5EF4-FFF2-40B4-BE49-F238E27FC236}">
                    <a16:creationId xmlns:a16="http://schemas.microsoft.com/office/drawing/2014/main" id="{7E15EC0F-389C-83AB-3095-0527CC119276}"/>
                  </a:ext>
                </a:extLst>
              </p:cNvPr>
              <p:cNvSpPr/>
              <p:nvPr/>
            </p:nvSpPr>
            <p:spPr bwMode="auto">
              <a:xfrm>
                <a:off x="3217537" y="4274802"/>
                <a:ext cx="167148" cy="186813"/>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grpSp>
      </p:grpSp>
      <p:sp>
        <p:nvSpPr>
          <p:cNvPr id="53325" name="Text Box 16">
            <a:extLst>
              <a:ext uri="{FF2B5EF4-FFF2-40B4-BE49-F238E27FC236}">
                <a16:creationId xmlns:a16="http://schemas.microsoft.com/office/drawing/2014/main" id="{E427F7CD-BE19-350E-67D2-50D14A876AEC}"/>
              </a:ext>
            </a:extLst>
          </p:cNvPr>
          <p:cNvSpPr txBox="1">
            <a:spLocks noChangeArrowheads="1"/>
          </p:cNvSpPr>
          <p:nvPr/>
        </p:nvSpPr>
        <p:spPr bwMode="auto">
          <a:xfrm>
            <a:off x="1868169" y="3452256"/>
            <a:ext cx="13197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T(</a:t>
            </a:r>
            <a:r>
              <a:rPr lang="es-ES_tradnl" altLang="es-ES" sz="1800" dirty="0">
                <a:sym typeface="Symbol" panose="05050102010706020507" pitchFamily="18" charset="2"/>
              </a:rPr>
              <a:t>0</a:t>
            </a:r>
            <a:r>
              <a:rPr lang="es-ES_tradnl" altLang="es-ES" sz="1800" dirty="0"/>
              <a:t>, -g/2, 0)</a:t>
            </a:r>
          </a:p>
        </p:txBody>
      </p:sp>
      <p:cxnSp>
        <p:nvCxnSpPr>
          <p:cNvPr id="53326" name="Conector recto de flecha 53325">
            <a:extLst>
              <a:ext uri="{FF2B5EF4-FFF2-40B4-BE49-F238E27FC236}">
                <a16:creationId xmlns:a16="http://schemas.microsoft.com/office/drawing/2014/main" id="{5FA98A2A-3AC2-7A08-CB38-0224EBEA1B21}"/>
              </a:ext>
            </a:extLst>
          </p:cNvPr>
          <p:cNvCxnSpPr>
            <a:cxnSpLocks/>
          </p:cNvCxnSpPr>
          <p:nvPr/>
        </p:nvCxnSpPr>
        <p:spPr bwMode="auto">
          <a:xfrm flipV="1">
            <a:off x="3622080" y="3413544"/>
            <a:ext cx="984053" cy="275405"/>
          </a:xfrm>
          <a:prstGeom prst="straightConnector1">
            <a:avLst/>
          </a:prstGeom>
          <a:noFill/>
          <a:ln w="15875" cap="flat" cmpd="sng" algn="ctr">
            <a:solidFill>
              <a:srgbClr val="C00000"/>
            </a:solidFill>
            <a:prstDash val="solid"/>
            <a:round/>
            <a:headEnd type="none" w="med" len="med"/>
            <a:tailEnd type="triangle"/>
          </a:ln>
          <a:effectLst/>
        </p:spPr>
      </p:cxnSp>
      <p:sp>
        <p:nvSpPr>
          <p:cNvPr id="53333" name="Cubo 53332">
            <a:extLst>
              <a:ext uri="{FF2B5EF4-FFF2-40B4-BE49-F238E27FC236}">
                <a16:creationId xmlns:a16="http://schemas.microsoft.com/office/drawing/2014/main" id="{A0C8E23B-2B61-4E6E-A247-685E7F758B9E}"/>
              </a:ext>
            </a:extLst>
          </p:cNvPr>
          <p:cNvSpPr/>
          <p:nvPr/>
        </p:nvSpPr>
        <p:spPr bwMode="auto">
          <a:xfrm>
            <a:off x="9146469" y="1606928"/>
            <a:ext cx="131342" cy="1776943"/>
          </a:xfrm>
          <a:prstGeom prst="cub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cxnSp>
        <p:nvCxnSpPr>
          <p:cNvPr id="53334" name="Conector recto de flecha 53333">
            <a:extLst>
              <a:ext uri="{FF2B5EF4-FFF2-40B4-BE49-F238E27FC236}">
                <a16:creationId xmlns:a16="http://schemas.microsoft.com/office/drawing/2014/main" id="{2F8A10A0-07A6-701D-4BB6-1C2036B60F60}"/>
              </a:ext>
            </a:extLst>
          </p:cNvPr>
          <p:cNvCxnSpPr>
            <a:cxnSpLocks/>
          </p:cNvCxnSpPr>
          <p:nvPr/>
        </p:nvCxnSpPr>
        <p:spPr bwMode="auto">
          <a:xfrm flipV="1">
            <a:off x="6894799" y="3428829"/>
            <a:ext cx="2290077" cy="2408677"/>
          </a:xfrm>
          <a:prstGeom prst="straightConnector1">
            <a:avLst/>
          </a:prstGeom>
          <a:noFill/>
          <a:ln w="15875" cap="flat" cmpd="sng" algn="ctr">
            <a:solidFill>
              <a:srgbClr val="C00000"/>
            </a:solidFill>
            <a:prstDash val="solid"/>
            <a:round/>
            <a:headEnd type="none" w="med" len="med"/>
            <a:tailEnd type="triangle"/>
          </a:ln>
          <a:effectLst/>
        </p:spPr>
      </p:cxnSp>
      <p:sp>
        <p:nvSpPr>
          <p:cNvPr id="53338" name="Text Box 16">
            <a:extLst>
              <a:ext uri="{FF2B5EF4-FFF2-40B4-BE49-F238E27FC236}">
                <a16:creationId xmlns:a16="http://schemas.microsoft.com/office/drawing/2014/main" id="{91851DDB-CC8E-13DD-6B8D-D79712F5A969}"/>
              </a:ext>
            </a:extLst>
          </p:cNvPr>
          <p:cNvSpPr txBox="1">
            <a:spLocks noChangeArrowheads="1"/>
          </p:cNvSpPr>
          <p:nvPr/>
        </p:nvSpPr>
        <p:spPr bwMode="auto">
          <a:xfrm>
            <a:off x="7489817" y="4881434"/>
            <a:ext cx="18849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T0</a:t>
            </a:r>
            <a:r>
              <a:rPr lang="es-ES_tradnl" altLang="es-ES" sz="1800" dirty="0">
                <a:sym typeface="Symbol" panose="05050102010706020507" pitchFamily="18" charset="2"/>
              </a:rPr>
              <a:t>, k/2, 0)</a:t>
            </a:r>
            <a:endParaRPr lang="es-ES_tradnl" altLang="es-ES" sz="1800" dirty="0"/>
          </a:p>
          <a:p>
            <a:pPr algn="ctr">
              <a:spcBef>
                <a:spcPts val="0"/>
              </a:spcBef>
              <a:buFontTx/>
              <a:buNone/>
            </a:pPr>
            <a:r>
              <a:rPr lang="es-ES_tradnl" altLang="es-ES" sz="1800" dirty="0"/>
              <a:t>E(j, k, j)</a:t>
            </a:r>
          </a:p>
        </p:txBody>
      </p:sp>
      <p:sp>
        <p:nvSpPr>
          <p:cNvPr id="53339" name="Text Box 16">
            <a:extLst>
              <a:ext uri="{FF2B5EF4-FFF2-40B4-BE49-F238E27FC236}">
                <a16:creationId xmlns:a16="http://schemas.microsoft.com/office/drawing/2014/main" id="{7B40AFCF-E1E7-5010-FABB-2466FB745E34}"/>
              </a:ext>
            </a:extLst>
          </p:cNvPr>
          <p:cNvSpPr txBox="1">
            <a:spLocks noChangeArrowheads="1"/>
          </p:cNvSpPr>
          <p:nvPr/>
        </p:nvSpPr>
        <p:spPr bwMode="auto">
          <a:xfrm>
            <a:off x="9105943" y="2542506"/>
            <a:ext cx="9369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torre</a:t>
            </a:r>
          </a:p>
        </p:txBody>
      </p:sp>
      <p:cxnSp>
        <p:nvCxnSpPr>
          <p:cNvPr id="53344" name="Conector recto de flecha 53343">
            <a:extLst>
              <a:ext uri="{FF2B5EF4-FFF2-40B4-BE49-F238E27FC236}">
                <a16:creationId xmlns:a16="http://schemas.microsoft.com/office/drawing/2014/main" id="{E8E0C5FA-C25D-FFFC-C35D-C5ED7940D3D3}"/>
              </a:ext>
            </a:extLst>
          </p:cNvPr>
          <p:cNvCxnSpPr>
            <a:cxnSpLocks/>
          </p:cNvCxnSpPr>
          <p:nvPr/>
        </p:nvCxnSpPr>
        <p:spPr bwMode="auto">
          <a:xfrm flipV="1">
            <a:off x="6273599" y="2244320"/>
            <a:ext cx="2492029" cy="823573"/>
          </a:xfrm>
          <a:prstGeom prst="straightConnector1">
            <a:avLst/>
          </a:prstGeom>
          <a:noFill/>
          <a:ln w="15875" cap="flat" cmpd="sng" algn="ctr">
            <a:solidFill>
              <a:srgbClr val="C00000"/>
            </a:solidFill>
            <a:prstDash val="solid"/>
            <a:round/>
            <a:headEnd type="none" w="med" len="med"/>
            <a:tailEnd type="triangle"/>
          </a:ln>
          <a:effectLst/>
        </p:spPr>
      </p:cxnSp>
      <p:grpSp>
        <p:nvGrpSpPr>
          <p:cNvPr id="53366" name="Grupo 53365">
            <a:extLst>
              <a:ext uri="{FF2B5EF4-FFF2-40B4-BE49-F238E27FC236}">
                <a16:creationId xmlns:a16="http://schemas.microsoft.com/office/drawing/2014/main" id="{1C393FEB-9452-F24E-0A36-2770C380D222}"/>
              </a:ext>
            </a:extLst>
          </p:cNvPr>
          <p:cNvGrpSpPr/>
          <p:nvPr/>
        </p:nvGrpSpPr>
        <p:grpSpPr>
          <a:xfrm>
            <a:off x="7653438" y="1503321"/>
            <a:ext cx="2311799" cy="927813"/>
            <a:chOff x="4719575" y="1418358"/>
            <a:chExt cx="2311799" cy="927813"/>
          </a:xfrm>
        </p:grpSpPr>
        <p:sp>
          <p:nvSpPr>
            <p:cNvPr id="53359" name="Cubo 53358">
              <a:extLst>
                <a:ext uri="{FF2B5EF4-FFF2-40B4-BE49-F238E27FC236}">
                  <a16:creationId xmlns:a16="http://schemas.microsoft.com/office/drawing/2014/main" id="{74244FE9-9A37-B202-97D8-62388FCD465F}"/>
                </a:ext>
              </a:extLst>
            </p:cNvPr>
            <p:cNvSpPr/>
            <p:nvPr/>
          </p:nvSpPr>
          <p:spPr bwMode="auto">
            <a:xfrm>
              <a:off x="6640553" y="1514915"/>
              <a:ext cx="385937" cy="240988"/>
            </a:xfrm>
            <a:prstGeom prst="cube">
              <a:avLst>
                <a:gd name="adj" fmla="val 15514"/>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360" name="Cubo 53359">
              <a:extLst>
                <a:ext uri="{FF2B5EF4-FFF2-40B4-BE49-F238E27FC236}">
                  <a16:creationId xmlns:a16="http://schemas.microsoft.com/office/drawing/2014/main" id="{A653B45D-2F7B-0589-73EE-4B28A01B8659}"/>
                </a:ext>
              </a:extLst>
            </p:cNvPr>
            <p:cNvSpPr/>
            <p:nvPr/>
          </p:nvSpPr>
          <p:spPr bwMode="auto">
            <a:xfrm>
              <a:off x="4850548" y="1523899"/>
              <a:ext cx="332959" cy="143379"/>
            </a:xfrm>
            <a:prstGeom prst="cub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362" name="Cubo 53361">
              <a:extLst>
                <a:ext uri="{FF2B5EF4-FFF2-40B4-BE49-F238E27FC236}">
                  <a16:creationId xmlns:a16="http://schemas.microsoft.com/office/drawing/2014/main" id="{C0F6897F-FE27-3816-C1CC-E8EA9C8C599E}"/>
                </a:ext>
              </a:extLst>
            </p:cNvPr>
            <p:cNvSpPr/>
            <p:nvPr/>
          </p:nvSpPr>
          <p:spPr bwMode="auto">
            <a:xfrm>
              <a:off x="4719575" y="1418358"/>
              <a:ext cx="2311799" cy="126390"/>
            </a:xfrm>
            <a:prstGeom prst="cub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363" name="Cilindro 53362">
              <a:extLst>
                <a:ext uri="{FF2B5EF4-FFF2-40B4-BE49-F238E27FC236}">
                  <a16:creationId xmlns:a16="http://schemas.microsoft.com/office/drawing/2014/main" id="{5E581B44-0797-A236-9ED1-BFC2A58CDFD0}"/>
                </a:ext>
              </a:extLst>
            </p:cNvPr>
            <p:cNvSpPr/>
            <p:nvPr/>
          </p:nvSpPr>
          <p:spPr bwMode="auto">
            <a:xfrm>
              <a:off x="4974973" y="1668762"/>
              <a:ext cx="45719" cy="490595"/>
            </a:xfrm>
            <a:prstGeom prst="can">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364" name="Elipse 53363">
              <a:extLst>
                <a:ext uri="{FF2B5EF4-FFF2-40B4-BE49-F238E27FC236}">
                  <a16:creationId xmlns:a16="http://schemas.microsoft.com/office/drawing/2014/main" id="{18B2A6C9-D5C4-6DE4-7230-90C711080916}"/>
                </a:ext>
              </a:extLst>
            </p:cNvPr>
            <p:cNvSpPr/>
            <p:nvPr/>
          </p:nvSpPr>
          <p:spPr bwMode="auto">
            <a:xfrm>
              <a:off x="4914258" y="2159358"/>
              <a:ext cx="167148" cy="186813"/>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grpSp>
      <p:sp>
        <p:nvSpPr>
          <p:cNvPr id="53369" name="Text Box 16">
            <a:extLst>
              <a:ext uri="{FF2B5EF4-FFF2-40B4-BE49-F238E27FC236}">
                <a16:creationId xmlns:a16="http://schemas.microsoft.com/office/drawing/2014/main" id="{B0142F8E-7682-BD54-0C75-3689FDD001F4}"/>
              </a:ext>
            </a:extLst>
          </p:cNvPr>
          <p:cNvSpPr txBox="1">
            <a:spLocks noChangeArrowheads="1"/>
          </p:cNvSpPr>
          <p:nvPr/>
        </p:nvSpPr>
        <p:spPr bwMode="auto">
          <a:xfrm>
            <a:off x="6025174" y="1941650"/>
            <a:ext cx="1628264" cy="73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600"/>
              </a:spcBef>
              <a:buFontTx/>
              <a:buNone/>
            </a:pPr>
            <a:r>
              <a:rPr lang="es-ES_tradnl" altLang="es-ES" sz="1800" dirty="0" err="1"/>
              <a:t>R</a:t>
            </a:r>
            <a:r>
              <a:rPr lang="es-ES_tradnl" altLang="es-ES" sz="2800" baseline="-25000" dirty="0" err="1"/>
              <a:t>y</a:t>
            </a:r>
            <a:r>
              <a:rPr lang="es-ES_tradnl" altLang="es-ES" sz="1800" dirty="0"/>
              <a:t>(</a:t>
            </a:r>
            <a:r>
              <a:rPr lang="es-ES_tradnl" altLang="es-ES" sz="1800" b="1" dirty="0">
                <a:solidFill>
                  <a:srgbClr val="002060"/>
                </a:solidFill>
                <a:highlight>
                  <a:srgbClr val="FFFF00"/>
                </a:highlight>
                <a:sym typeface="Symbol" panose="05050102010706020507" pitchFamily="18" charset="2"/>
              </a:rPr>
              <a:t>)</a:t>
            </a:r>
            <a:endParaRPr lang="es-ES_tradnl" altLang="es-ES" sz="1800" b="1" dirty="0">
              <a:solidFill>
                <a:srgbClr val="002060"/>
              </a:solidFill>
              <a:highlight>
                <a:srgbClr val="FFFF00"/>
              </a:highlight>
            </a:endParaRPr>
          </a:p>
          <a:p>
            <a:pPr algn="ctr">
              <a:spcBef>
                <a:spcPts val="600"/>
              </a:spcBef>
              <a:buFontTx/>
              <a:buNone/>
            </a:pPr>
            <a:r>
              <a:rPr lang="es-ES_tradnl" altLang="es-ES" sz="1800" dirty="0"/>
              <a:t>T(</a:t>
            </a:r>
            <a:r>
              <a:rPr lang="es-ES_tradnl" altLang="es-ES" sz="1800" dirty="0">
                <a:sym typeface="Symbol" panose="05050102010706020507" pitchFamily="18" charset="2"/>
              </a:rPr>
              <a:t>-l, </a:t>
            </a:r>
            <a:r>
              <a:rPr lang="es-ES_tradnl" altLang="es-ES" sz="1800" dirty="0" err="1">
                <a:sym typeface="Symbol" panose="05050102010706020507" pitchFamily="18" charset="2"/>
              </a:rPr>
              <a:t>k+e</a:t>
            </a:r>
            <a:r>
              <a:rPr lang="es-ES_tradnl" altLang="es-ES" sz="1800" dirty="0">
                <a:sym typeface="Symbol" panose="05050102010706020507" pitchFamily="18" charset="2"/>
              </a:rPr>
              <a:t>/2</a:t>
            </a:r>
            <a:r>
              <a:rPr lang="es-ES_tradnl" altLang="es-ES" sz="1800" dirty="0"/>
              <a:t>, 0)</a:t>
            </a:r>
          </a:p>
        </p:txBody>
      </p:sp>
      <p:sp>
        <p:nvSpPr>
          <p:cNvPr id="53370" name="Flecha: arriba y abajo 53369">
            <a:extLst>
              <a:ext uri="{FF2B5EF4-FFF2-40B4-BE49-F238E27FC236}">
                <a16:creationId xmlns:a16="http://schemas.microsoft.com/office/drawing/2014/main" id="{88BF6FBC-8401-DA7D-9028-C8EEF6E612A9}"/>
              </a:ext>
            </a:extLst>
          </p:cNvPr>
          <p:cNvSpPr/>
          <p:nvPr/>
        </p:nvSpPr>
        <p:spPr bwMode="auto">
          <a:xfrm>
            <a:off x="2218860" y="4066505"/>
            <a:ext cx="119115" cy="524802"/>
          </a:xfrm>
          <a:prstGeom prst="upDownArrow">
            <a:avLst/>
          </a:prstGeom>
          <a:solidFill>
            <a:srgbClr val="00B0F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371" name="Flecha: arriba y abajo 53370">
            <a:extLst>
              <a:ext uri="{FF2B5EF4-FFF2-40B4-BE49-F238E27FC236}">
                <a16:creationId xmlns:a16="http://schemas.microsoft.com/office/drawing/2014/main" id="{EB0243AF-BC0C-289B-FAFF-30BBE89B3E8E}"/>
              </a:ext>
            </a:extLst>
          </p:cNvPr>
          <p:cNvSpPr/>
          <p:nvPr/>
        </p:nvSpPr>
        <p:spPr bwMode="auto">
          <a:xfrm rot="5400000">
            <a:off x="4801433" y="2622120"/>
            <a:ext cx="126388" cy="659620"/>
          </a:xfrm>
          <a:prstGeom prst="upDownArrow">
            <a:avLst/>
          </a:prstGeom>
          <a:solidFill>
            <a:srgbClr val="00B0F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3372" name="Flecha: curvada hacia la derecha 53371">
            <a:extLst>
              <a:ext uri="{FF2B5EF4-FFF2-40B4-BE49-F238E27FC236}">
                <a16:creationId xmlns:a16="http://schemas.microsoft.com/office/drawing/2014/main" id="{D0F21689-D926-1D06-7D2F-65A74EE06A39}"/>
              </a:ext>
            </a:extLst>
          </p:cNvPr>
          <p:cNvSpPr/>
          <p:nvPr/>
        </p:nvSpPr>
        <p:spPr bwMode="auto">
          <a:xfrm>
            <a:off x="8943461" y="1217239"/>
            <a:ext cx="406015" cy="263603"/>
          </a:xfrm>
          <a:prstGeom prst="curvedRightArrow">
            <a:avLst>
              <a:gd name="adj1" fmla="val 11768"/>
              <a:gd name="adj2" fmla="val 48667"/>
              <a:gd name="adj3" fmla="val 25000"/>
            </a:avLst>
          </a:prstGeom>
          <a:solidFill>
            <a:srgbClr val="00B0F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4" name="Line 5">
            <a:extLst>
              <a:ext uri="{FF2B5EF4-FFF2-40B4-BE49-F238E27FC236}">
                <a16:creationId xmlns:a16="http://schemas.microsoft.com/office/drawing/2014/main" id="{D425B5C3-B048-283A-CC99-E1F821B9ED61}"/>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369493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716C6-919D-F147-F734-35E58A998688}"/>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336173D0-A7B3-4198-51AD-1724210D4556}"/>
              </a:ext>
            </a:extLst>
          </p:cNvPr>
          <p:cNvSpPr>
            <a:spLocks noChangeArrowheads="1"/>
          </p:cNvSpPr>
          <p:nvPr/>
        </p:nvSpPr>
        <p:spPr bwMode="auto">
          <a:xfrm>
            <a:off x="546100" y="414397"/>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4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24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63092BBC-1C5A-69EF-E329-15C0A2EB231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5CD2BFC0-16E3-ECE0-AEB9-FE2FFB5B967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72</a:t>
            </a:fld>
            <a:endParaRPr lang="en-US" altLang="es-ES" sz="1400" dirty="0"/>
          </a:p>
        </p:txBody>
      </p:sp>
      <p:pic>
        <p:nvPicPr>
          <p:cNvPr id="7" name="Imagen 6">
            <a:extLst>
              <a:ext uri="{FF2B5EF4-FFF2-40B4-BE49-F238E27FC236}">
                <a16:creationId xmlns:a16="http://schemas.microsoft.com/office/drawing/2014/main" id="{751F5DF6-5578-A2A3-A514-0A83097E5A54}"/>
              </a:ext>
            </a:extLst>
          </p:cNvPr>
          <p:cNvPicPr>
            <a:picLocks noChangeAspect="1"/>
          </p:cNvPicPr>
          <p:nvPr/>
        </p:nvPicPr>
        <p:blipFill>
          <a:blip r:embed="rId3"/>
          <a:stretch>
            <a:fillRect/>
          </a:stretch>
        </p:blipFill>
        <p:spPr>
          <a:xfrm>
            <a:off x="9364590" y="6192416"/>
            <a:ext cx="511909" cy="457200"/>
          </a:xfrm>
          <a:prstGeom prst="rect">
            <a:avLst/>
          </a:prstGeom>
        </p:spPr>
      </p:pic>
      <p:pic>
        <p:nvPicPr>
          <p:cNvPr id="5" name="Imagen 4">
            <a:extLst>
              <a:ext uri="{FF2B5EF4-FFF2-40B4-BE49-F238E27FC236}">
                <a16:creationId xmlns:a16="http://schemas.microsoft.com/office/drawing/2014/main" id="{CBED7868-0821-7321-24D0-AD9F5723EC97}"/>
              </a:ext>
            </a:extLst>
          </p:cNvPr>
          <p:cNvPicPr>
            <a:picLocks noChangeAspect="1"/>
          </p:cNvPicPr>
          <p:nvPr/>
        </p:nvPicPr>
        <p:blipFill>
          <a:blip r:embed="rId4"/>
          <a:stretch>
            <a:fillRect/>
          </a:stretch>
        </p:blipFill>
        <p:spPr>
          <a:xfrm>
            <a:off x="753369" y="1536333"/>
            <a:ext cx="8449608" cy="5113283"/>
          </a:xfrm>
          <a:prstGeom prst="rect">
            <a:avLst/>
          </a:prstGeom>
        </p:spPr>
      </p:pic>
      <p:sp>
        <p:nvSpPr>
          <p:cNvPr id="4" name="Line 5">
            <a:extLst>
              <a:ext uri="{FF2B5EF4-FFF2-40B4-BE49-F238E27FC236}">
                <a16:creationId xmlns:a16="http://schemas.microsoft.com/office/drawing/2014/main" id="{0BDDD91F-FED8-602D-488E-23DABBA1D5C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153694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29EB6-853E-C23C-3CB0-DA477B03DA60}"/>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86C2E125-CD96-0345-6E25-BBFFBC69861A}"/>
              </a:ext>
            </a:extLst>
          </p:cNvPr>
          <p:cNvSpPr>
            <a:spLocks noChangeArrowheads="1"/>
          </p:cNvSpPr>
          <p:nvPr/>
        </p:nvSpPr>
        <p:spPr bwMode="auto">
          <a:xfrm>
            <a:off x="546100" y="416872"/>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9A8AD4E8-07DC-2310-2A7C-2D5AFF9FD84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32F2420B-1F90-7190-53AF-AD7331D30EE6}"/>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73</a:t>
            </a:fld>
            <a:endParaRPr lang="en-US" altLang="es-ES" sz="1400" dirty="0"/>
          </a:p>
        </p:txBody>
      </p:sp>
      <p:pic>
        <p:nvPicPr>
          <p:cNvPr id="7" name="Imagen 6">
            <a:extLst>
              <a:ext uri="{FF2B5EF4-FFF2-40B4-BE49-F238E27FC236}">
                <a16:creationId xmlns:a16="http://schemas.microsoft.com/office/drawing/2014/main" id="{8BE55A9D-9FA9-1BD2-1E40-D888F5592D77}"/>
              </a:ext>
            </a:extLst>
          </p:cNvPr>
          <p:cNvPicPr>
            <a:picLocks noChangeAspect="1"/>
          </p:cNvPicPr>
          <p:nvPr/>
        </p:nvPicPr>
        <p:blipFill>
          <a:blip r:embed="rId4"/>
          <a:stretch>
            <a:fillRect/>
          </a:stretch>
        </p:blipFill>
        <p:spPr>
          <a:xfrm>
            <a:off x="9364590" y="6192416"/>
            <a:ext cx="511909" cy="457200"/>
          </a:xfrm>
          <a:prstGeom prst="rect">
            <a:avLst/>
          </a:prstGeom>
        </p:spPr>
      </p:pic>
      <p:sp>
        <p:nvSpPr>
          <p:cNvPr id="15" name="Text Box 16">
            <a:extLst>
              <a:ext uri="{FF2B5EF4-FFF2-40B4-BE49-F238E27FC236}">
                <a16:creationId xmlns:a16="http://schemas.microsoft.com/office/drawing/2014/main" id="{073A0AA9-045A-943A-1F7E-60497B2BC02B}"/>
              </a:ext>
            </a:extLst>
          </p:cNvPr>
          <p:cNvSpPr txBox="1">
            <a:spLocks noChangeArrowheads="1"/>
          </p:cNvSpPr>
          <p:nvPr/>
        </p:nvSpPr>
        <p:spPr bwMode="auto">
          <a:xfrm>
            <a:off x="7072156" y="3886511"/>
            <a:ext cx="20698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200" dirty="0"/>
              <a:t>Jerarquía final </a:t>
            </a:r>
          </a:p>
        </p:txBody>
      </p:sp>
      <p:pic>
        <p:nvPicPr>
          <p:cNvPr id="5" name="Imagen 4">
            <a:extLst>
              <a:ext uri="{FF2B5EF4-FFF2-40B4-BE49-F238E27FC236}">
                <a16:creationId xmlns:a16="http://schemas.microsoft.com/office/drawing/2014/main" id="{61556C87-BAB2-3569-3E24-B7BECEA07D90}"/>
              </a:ext>
            </a:extLst>
          </p:cNvPr>
          <p:cNvPicPr>
            <a:picLocks noChangeAspect="1"/>
          </p:cNvPicPr>
          <p:nvPr/>
        </p:nvPicPr>
        <p:blipFill>
          <a:blip r:embed="rId5"/>
          <a:stretch>
            <a:fillRect/>
          </a:stretch>
        </p:blipFill>
        <p:spPr>
          <a:xfrm>
            <a:off x="3753756" y="1461660"/>
            <a:ext cx="3095813" cy="5302126"/>
          </a:xfrm>
          <a:prstGeom prst="rect">
            <a:avLst/>
          </a:prstGeom>
        </p:spPr>
      </p:pic>
      <p:cxnSp>
        <p:nvCxnSpPr>
          <p:cNvPr id="9" name="Conector recto de flecha 8">
            <a:extLst>
              <a:ext uri="{FF2B5EF4-FFF2-40B4-BE49-F238E27FC236}">
                <a16:creationId xmlns:a16="http://schemas.microsoft.com/office/drawing/2014/main" id="{E45B2660-AFD2-2B9F-BB4A-5F1200493897}"/>
              </a:ext>
            </a:extLst>
          </p:cNvPr>
          <p:cNvCxnSpPr>
            <a:cxnSpLocks/>
          </p:cNvCxnSpPr>
          <p:nvPr/>
        </p:nvCxnSpPr>
        <p:spPr bwMode="auto">
          <a:xfrm flipV="1">
            <a:off x="2359745" y="3638338"/>
            <a:ext cx="1324519" cy="1049592"/>
          </a:xfrm>
          <a:prstGeom prst="straightConnector1">
            <a:avLst/>
          </a:prstGeom>
          <a:noFill/>
          <a:ln w="15875" cap="flat" cmpd="sng" algn="ctr">
            <a:solidFill>
              <a:srgbClr val="FF0000"/>
            </a:solidFill>
            <a:prstDash val="solid"/>
            <a:round/>
            <a:headEnd type="none" w="med" len="med"/>
            <a:tailEnd type="triangle"/>
          </a:ln>
          <a:effectLst/>
        </p:spPr>
      </p:cxnSp>
      <p:cxnSp>
        <p:nvCxnSpPr>
          <p:cNvPr id="11" name="Conector recto de flecha 10">
            <a:extLst>
              <a:ext uri="{FF2B5EF4-FFF2-40B4-BE49-F238E27FC236}">
                <a16:creationId xmlns:a16="http://schemas.microsoft.com/office/drawing/2014/main" id="{AC003E13-93AC-1AA5-1C12-2D60573B8174}"/>
              </a:ext>
            </a:extLst>
          </p:cNvPr>
          <p:cNvCxnSpPr>
            <a:cxnSpLocks/>
          </p:cNvCxnSpPr>
          <p:nvPr/>
        </p:nvCxnSpPr>
        <p:spPr bwMode="auto">
          <a:xfrm>
            <a:off x="2359745" y="4847501"/>
            <a:ext cx="1324518" cy="0"/>
          </a:xfrm>
          <a:prstGeom prst="straightConnector1">
            <a:avLst/>
          </a:prstGeom>
          <a:noFill/>
          <a:ln w="15875" cap="flat" cmpd="sng" algn="ctr">
            <a:solidFill>
              <a:srgbClr val="FF0000"/>
            </a:solidFill>
            <a:prstDash val="solid"/>
            <a:round/>
            <a:headEnd type="none" w="med" len="med"/>
            <a:tailEnd type="triangle"/>
          </a:ln>
          <a:effectLst/>
        </p:spPr>
      </p:cxnSp>
      <p:cxnSp>
        <p:nvCxnSpPr>
          <p:cNvPr id="19" name="Conector recto de flecha 18">
            <a:extLst>
              <a:ext uri="{FF2B5EF4-FFF2-40B4-BE49-F238E27FC236}">
                <a16:creationId xmlns:a16="http://schemas.microsoft.com/office/drawing/2014/main" id="{85697FE3-BCDC-A87A-FB89-77B451814409}"/>
              </a:ext>
            </a:extLst>
          </p:cNvPr>
          <p:cNvCxnSpPr>
            <a:cxnSpLocks/>
          </p:cNvCxnSpPr>
          <p:nvPr/>
        </p:nvCxnSpPr>
        <p:spPr bwMode="auto">
          <a:xfrm>
            <a:off x="2359745" y="4977480"/>
            <a:ext cx="1324518" cy="504202"/>
          </a:xfrm>
          <a:prstGeom prst="straightConnector1">
            <a:avLst/>
          </a:prstGeom>
          <a:noFill/>
          <a:ln w="15875" cap="flat" cmpd="sng" algn="ctr">
            <a:solidFill>
              <a:srgbClr val="FF0000"/>
            </a:solidFill>
            <a:prstDash val="solid"/>
            <a:round/>
            <a:headEnd type="none" w="med" len="med"/>
            <a:tailEnd type="triangle"/>
          </a:ln>
          <a:effectLst/>
        </p:spPr>
      </p:cxnSp>
      <p:cxnSp>
        <p:nvCxnSpPr>
          <p:cNvPr id="21" name="Conector recto de flecha 20">
            <a:extLst>
              <a:ext uri="{FF2B5EF4-FFF2-40B4-BE49-F238E27FC236}">
                <a16:creationId xmlns:a16="http://schemas.microsoft.com/office/drawing/2014/main" id="{508BCEFC-34E5-7118-F4DD-5A93A4E3639E}"/>
              </a:ext>
            </a:extLst>
          </p:cNvPr>
          <p:cNvCxnSpPr>
            <a:cxnSpLocks/>
          </p:cNvCxnSpPr>
          <p:nvPr/>
        </p:nvCxnSpPr>
        <p:spPr bwMode="auto">
          <a:xfrm>
            <a:off x="2359745" y="5181997"/>
            <a:ext cx="1324518" cy="855208"/>
          </a:xfrm>
          <a:prstGeom prst="straightConnector1">
            <a:avLst/>
          </a:prstGeom>
          <a:noFill/>
          <a:ln w="15875" cap="flat" cmpd="sng" algn="ctr">
            <a:solidFill>
              <a:srgbClr val="FF0000"/>
            </a:solidFill>
            <a:prstDash val="solid"/>
            <a:round/>
            <a:headEnd type="none" w="med" len="med"/>
            <a:tailEnd type="triangle"/>
          </a:ln>
          <a:effectLst/>
        </p:spPr>
      </p:cxnSp>
      <p:sp>
        <p:nvSpPr>
          <p:cNvPr id="26" name="Text Box 16">
            <a:extLst>
              <a:ext uri="{FF2B5EF4-FFF2-40B4-BE49-F238E27FC236}">
                <a16:creationId xmlns:a16="http://schemas.microsoft.com/office/drawing/2014/main" id="{2F5A36B8-88AD-0E61-B382-AB7155DC8581}"/>
              </a:ext>
            </a:extLst>
          </p:cNvPr>
          <p:cNvSpPr txBox="1">
            <a:spLocks noChangeArrowheads="1"/>
          </p:cNvSpPr>
          <p:nvPr/>
        </p:nvSpPr>
        <p:spPr bwMode="auto">
          <a:xfrm>
            <a:off x="417717" y="4338449"/>
            <a:ext cx="206984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200" dirty="0"/>
              <a:t>Nodos para grados de libertad </a:t>
            </a:r>
          </a:p>
        </p:txBody>
      </p:sp>
      <p:sp>
        <p:nvSpPr>
          <p:cNvPr id="4" name="Line 5">
            <a:extLst>
              <a:ext uri="{FF2B5EF4-FFF2-40B4-BE49-F238E27FC236}">
                <a16:creationId xmlns:a16="http://schemas.microsoft.com/office/drawing/2014/main" id="{37EE3064-295B-C0A6-9E1D-00106A8ED7F8}"/>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353245401"/>
      </p:ext>
    </p:extLst>
  </p:cSld>
  <p:clrMapOvr>
    <a:masterClrMapping/>
  </p:clrMapOvr>
  <p:extLst>
    <p:ext uri="{6950BFC3-D8DA-4A85-94F7-54DA5524770B}">
      <p188:commentRel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EC38A-193F-29AB-9864-DFBECF431D72}"/>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0F594B6B-C694-72F1-60CD-8BAB82D1983C}"/>
              </a:ext>
            </a:extLst>
          </p:cNvPr>
          <p:cNvSpPr>
            <a:spLocks noChangeArrowheads="1"/>
          </p:cNvSpPr>
          <p:nvPr/>
        </p:nvSpPr>
        <p:spPr bwMode="auto">
          <a:xfrm>
            <a:off x="539995" y="420090"/>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3A07FDE8-9367-7C39-0AAF-584E25CD566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BDE43599-1B82-68E0-408E-E718548FD886}"/>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74</a:t>
            </a:fld>
            <a:endParaRPr lang="en-US" altLang="es-ES" sz="1400" dirty="0"/>
          </a:p>
        </p:txBody>
      </p:sp>
      <p:pic>
        <p:nvPicPr>
          <p:cNvPr id="7" name="Imagen 6">
            <a:extLst>
              <a:ext uri="{FF2B5EF4-FFF2-40B4-BE49-F238E27FC236}">
                <a16:creationId xmlns:a16="http://schemas.microsoft.com/office/drawing/2014/main" id="{ED32DE9A-7210-9C84-552F-13AAB5CC2B0C}"/>
              </a:ext>
            </a:extLst>
          </p:cNvPr>
          <p:cNvPicPr>
            <a:picLocks noChangeAspect="1"/>
          </p:cNvPicPr>
          <p:nvPr/>
        </p:nvPicPr>
        <p:blipFill>
          <a:blip r:embed="rId4"/>
          <a:stretch>
            <a:fillRect/>
          </a:stretch>
        </p:blipFill>
        <p:spPr>
          <a:xfrm>
            <a:off x="9364590" y="6192416"/>
            <a:ext cx="511909" cy="457200"/>
          </a:xfrm>
          <a:prstGeom prst="rect">
            <a:avLst/>
          </a:prstGeom>
        </p:spPr>
      </p:pic>
      <p:sp>
        <p:nvSpPr>
          <p:cNvPr id="15" name="Text Box 16">
            <a:extLst>
              <a:ext uri="{FF2B5EF4-FFF2-40B4-BE49-F238E27FC236}">
                <a16:creationId xmlns:a16="http://schemas.microsoft.com/office/drawing/2014/main" id="{F1E89570-57E8-BDD2-2218-1494F3A36C22}"/>
              </a:ext>
            </a:extLst>
          </p:cNvPr>
          <p:cNvSpPr txBox="1">
            <a:spLocks noChangeArrowheads="1"/>
          </p:cNvSpPr>
          <p:nvPr/>
        </p:nvSpPr>
        <p:spPr bwMode="auto">
          <a:xfrm>
            <a:off x="3740588" y="1412968"/>
            <a:ext cx="2637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suelo: tipo </a:t>
            </a:r>
            <a:r>
              <a:rPr lang="es-ES_tradnl" altLang="es-ES" sz="2000" dirty="0" err="1">
                <a:solidFill>
                  <a:srgbClr val="007E60"/>
                </a:solidFill>
              </a:rPr>
              <a:t>PlaneMesh</a:t>
            </a:r>
            <a:r>
              <a:rPr lang="es-ES_tradnl" altLang="es-ES" sz="2000" dirty="0"/>
              <a:t> </a:t>
            </a:r>
          </a:p>
        </p:txBody>
      </p:sp>
      <p:grpSp>
        <p:nvGrpSpPr>
          <p:cNvPr id="18" name="Grupo 17">
            <a:extLst>
              <a:ext uri="{FF2B5EF4-FFF2-40B4-BE49-F238E27FC236}">
                <a16:creationId xmlns:a16="http://schemas.microsoft.com/office/drawing/2014/main" id="{97E3BBD5-B63A-7892-A390-D311303416EC}"/>
              </a:ext>
            </a:extLst>
          </p:cNvPr>
          <p:cNvGrpSpPr/>
          <p:nvPr/>
        </p:nvGrpSpPr>
        <p:grpSpPr>
          <a:xfrm>
            <a:off x="3840198" y="1854598"/>
            <a:ext cx="2495369" cy="4883013"/>
            <a:chOff x="6707625" y="1606277"/>
            <a:chExt cx="2141407" cy="4586139"/>
          </a:xfrm>
        </p:grpSpPr>
        <p:pic>
          <p:nvPicPr>
            <p:cNvPr id="14" name="Imagen 13">
              <a:extLst>
                <a:ext uri="{FF2B5EF4-FFF2-40B4-BE49-F238E27FC236}">
                  <a16:creationId xmlns:a16="http://schemas.microsoft.com/office/drawing/2014/main" id="{42F2CB37-EDD2-6A35-6806-BEE4CAAC6B4F}"/>
                </a:ext>
              </a:extLst>
            </p:cNvPr>
            <p:cNvPicPr>
              <a:picLocks noChangeAspect="1"/>
            </p:cNvPicPr>
            <p:nvPr/>
          </p:nvPicPr>
          <p:blipFill>
            <a:blip r:embed="rId5"/>
            <a:stretch>
              <a:fillRect/>
            </a:stretch>
          </p:blipFill>
          <p:spPr>
            <a:xfrm>
              <a:off x="6707626" y="1606277"/>
              <a:ext cx="2141406" cy="2149026"/>
            </a:xfrm>
            <a:prstGeom prst="rect">
              <a:avLst/>
            </a:prstGeom>
          </p:spPr>
        </p:pic>
        <p:pic>
          <p:nvPicPr>
            <p:cNvPr id="17" name="Imagen 16">
              <a:extLst>
                <a:ext uri="{FF2B5EF4-FFF2-40B4-BE49-F238E27FC236}">
                  <a16:creationId xmlns:a16="http://schemas.microsoft.com/office/drawing/2014/main" id="{59BEE69D-EB5D-F962-3D10-9FF86361A0B6}"/>
                </a:ext>
              </a:extLst>
            </p:cNvPr>
            <p:cNvPicPr>
              <a:picLocks noChangeAspect="1"/>
            </p:cNvPicPr>
            <p:nvPr/>
          </p:nvPicPr>
          <p:blipFill>
            <a:blip r:embed="rId6"/>
            <a:stretch>
              <a:fillRect/>
            </a:stretch>
          </p:blipFill>
          <p:spPr>
            <a:xfrm>
              <a:off x="6707625" y="3777298"/>
              <a:ext cx="2141405" cy="2415118"/>
            </a:xfrm>
            <a:prstGeom prst="rect">
              <a:avLst/>
            </a:prstGeom>
          </p:spPr>
        </p:pic>
      </p:grpSp>
      <p:grpSp>
        <p:nvGrpSpPr>
          <p:cNvPr id="13" name="Grupo 12">
            <a:extLst>
              <a:ext uri="{FF2B5EF4-FFF2-40B4-BE49-F238E27FC236}">
                <a16:creationId xmlns:a16="http://schemas.microsoft.com/office/drawing/2014/main" id="{CE16851F-A3BE-92F9-DDF1-C4D66106C23C}"/>
              </a:ext>
            </a:extLst>
          </p:cNvPr>
          <p:cNvGrpSpPr/>
          <p:nvPr/>
        </p:nvGrpSpPr>
        <p:grpSpPr>
          <a:xfrm>
            <a:off x="6712236" y="1413287"/>
            <a:ext cx="2495367" cy="5346559"/>
            <a:chOff x="1222021" y="1840817"/>
            <a:chExt cx="2065199" cy="5148344"/>
          </a:xfrm>
        </p:grpSpPr>
        <p:pic>
          <p:nvPicPr>
            <p:cNvPr id="8" name="Imagen 7">
              <a:extLst>
                <a:ext uri="{FF2B5EF4-FFF2-40B4-BE49-F238E27FC236}">
                  <a16:creationId xmlns:a16="http://schemas.microsoft.com/office/drawing/2014/main" id="{166121BF-DDC9-B533-7821-4B6B8CCBEFF4}"/>
                </a:ext>
              </a:extLst>
            </p:cNvPr>
            <p:cNvPicPr>
              <a:picLocks noChangeAspect="1"/>
            </p:cNvPicPr>
            <p:nvPr/>
          </p:nvPicPr>
          <p:blipFill>
            <a:blip r:embed="rId7"/>
            <a:stretch>
              <a:fillRect/>
            </a:stretch>
          </p:blipFill>
          <p:spPr>
            <a:xfrm>
              <a:off x="1222021" y="4725825"/>
              <a:ext cx="2065199" cy="2263336"/>
            </a:xfrm>
            <a:prstGeom prst="rect">
              <a:avLst/>
            </a:prstGeom>
          </p:spPr>
        </p:pic>
        <p:pic>
          <p:nvPicPr>
            <p:cNvPr id="12" name="Imagen 11">
              <a:extLst>
                <a:ext uri="{FF2B5EF4-FFF2-40B4-BE49-F238E27FC236}">
                  <a16:creationId xmlns:a16="http://schemas.microsoft.com/office/drawing/2014/main" id="{2D90230F-69DF-9061-67DA-93E034D50FAA}"/>
                </a:ext>
              </a:extLst>
            </p:cNvPr>
            <p:cNvPicPr>
              <a:picLocks noChangeAspect="1"/>
            </p:cNvPicPr>
            <p:nvPr/>
          </p:nvPicPr>
          <p:blipFill>
            <a:blip r:embed="rId8"/>
            <a:stretch>
              <a:fillRect/>
            </a:stretch>
          </p:blipFill>
          <p:spPr>
            <a:xfrm>
              <a:off x="1222021" y="1840817"/>
              <a:ext cx="2056568" cy="2885008"/>
            </a:xfrm>
            <a:prstGeom prst="rect">
              <a:avLst/>
            </a:prstGeom>
          </p:spPr>
        </p:pic>
      </p:grpSp>
      <p:sp>
        <p:nvSpPr>
          <p:cNvPr id="16" name="Text Box 16">
            <a:extLst>
              <a:ext uri="{FF2B5EF4-FFF2-40B4-BE49-F238E27FC236}">
                <a16:creationId xmlns:a16="http://schemas.microsoft.com/office/drawing/2014/main" id="{7AEC5B85-7645-0929-0B6F-9B601EB7F046}"/>
              </a:ext>
            </a:extLst>
          </p:cNvPr>
          <p:cNvSpPr txBox="1">
            <a:spLocks noChangeArrowheads="1"/>
          </p:cNvSpPr>
          <p:nvPr/>
        </p:nvSpPr>
        <p:spPr bwMode="auto">
          <a:xfrm>
            <a:off x="6770038" y="1009237"/>
            <a:ext cx="2327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torre: tipo </a:t>
            </a:r>
            <a:r>
              <a:rPr lang="es-ES_tradnl" altLang="es-ES" sz="2000" dirty="0" err="1">
                <a:solidFill>
                  <a:srgbClr val="007E60"/>
                </a:solidFill>
              </a:rPr>
              <a:t>BoxMesh</a:t>
            </a:r>
            <a:r>
              <a:rPr lang="es-ES_tradnl" altLang="es-ES" sz="2000" dirty="0"/>
              <a:t> </a:t>
            </a:r>
          </a:p>
        </p:txBody>
      </p:sp>
      <p:pic>
        <p:nvPicPr>
          <p:cNvPr id="20" name="Imagen 19">
            <a:extLst>
              <a:ext uri="{FF2B5EF4-FFF2-40B4-BE49-F238E27FC236}">
                <a16:creationId xmlns:a16="http://schemas.microsoft.com/office/drawing/2014/main" id="{0A775252-9A0A-DBDF-D524-AA82438186E0}"/>
              </a:ext>
            </a:extLst>
          </p:cNvPr>
          <p:cNvPicPr>
            <a:picLocks noChangeAspect="1"/>
          </p:cNvPicPr>
          <p:nvPr/>
        </p:nvPicPr>
        <p:blipFill>
          <a:blip r:embed="rId9"/>
          <a:stretch>
            <a:fillRect/>
          </a:stretch>
        </p:blipFill>
        <p:spPr>
          <a:xfrm>
            <a:off x="681310" y="1903574"/>
            <a:ext cx="2690093" cy="2293819"/>
          </a:xfrm>
          <a:prstGeom prst="rect">
            <a:avLst/>
          </a:prstGeom>
        </p:spPr>
      </p:pic>
      <p:sp>
        <p:nvSpPr>
          <p:cNvPr id="25" name="Elipse 24">
            <a:extLst>
              <a:ext uri="{FF2B5EF4-FFF2-40B4-BE49-F238E27FC236}">
                <a16:creationId xmlns:a16="http://schemas.microsoft.com/office/drawing/2014/main" id="{4864F164-5451-5C8D-0D8D-CBA4456A0BD9}"/>
              </a:ext>
            </a:extLst>
          </p:cNvPr>
          <p:cNvSpPr/>
          <p:nvPr/>
        </p:nvSpPr>
        <p:spPr bwMode="auto">
          <a:xfrm>
            <a:off x="7502314" y="6369295"/>
            <a:ext cx="816738" cy="368316"/>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26" name="Elipse 25">
            <a:extLst>
              <a:ext uri="{FF2B5EF4-FFF2-40B4-BE49-F238E27FC236}">
                <a16:creationId xmlns:a16="http://schemas.microsoft.com/office/drawing/2014/main" id="{9D4DC048-35B4-6D34-FAB0-53AA4DA084C8}"/>
              </a:ext>
            </a:extLst>
          </p:cNvPr>
          <p:cNvSpPr/>
          <p:nvPr/>
        </p:nvSpPr>
        <p:spPr bwMode="auto">
          <a:xfrm>
            <a:off x="7525507" y="5130217"/>
            <a:ext cx="816738" cy="368316"/>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pic>
        <p:nvPicPr>
          <p:cNvPr id="28" name="Imagen 27">
            <a:extLst>
              <a:ext uri="{FF2B5EF4-FFF2-40B4-BE49-F238E27FC236}">
                <a16:creationId xmlns:a16="http://schemas.microsoft.com/office/drawing/2014/main" id="{0F98EC2E-A3D2-475F-518F-05B231825785}"/>
              </a:ext>
            </a:extLst>
          </p:cNvPr>
          <p:cNvPicPr>
            <a:picLocks noChangeAspect="1"/>
          </p:cNvPicPr>
          <p:nvPr/>
        </p:nvPicPr>
        <p:blipFill>
          <a:blip r:embed="rId10"/>
          <a:stretch>
            <a:fillRect/>
          </a:stretch>
        </p:blipFill>
        <p:spPr>
          <a:xfrm>
            <a:off x="825166" y="4602005"/>
            <a:ext cx="2464169" cy="1809240"/>
          </a:xfrm>
          <a:prstGeom prst="rect">
            <a:avLst/>
          </a:prstGeom>
        </p:spPr>
      </p:pic>
      <p:sp>
        <p:nvSpPr>
          <p:cNvPr id="4" name="Line 5">
            <a:extLst>
              <a:ext uri="{FF2B5EF4-FFF2-40B4-BE49-F238E27FC236}">
                <a16:creationId xmlns:a16="http://schemas.microsoft.com/office/drawing/2014/main" id="{28E6D26A-CE42-0B15-90DF-3BA1D805D31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510379046"/>
      </p:ext>
    </p:extLst>
  </p:cSld>
  <p:clrMapOvr>
    <a:masterClrMapping/>
  </p:clrMapOvr>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D24C5-B3DB-670F-2F9C-E90FF6718680}"/>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93ADAA8E-5941-37AE-F975-047A3668C69B}"/>
              </a:ext>
            </a:extLst>
          </p:cNvPr>
          <p:cNvSpPr>
            <a:spLocks noChangeArrowheads="1"/>
          </p:cNvSpPr>
          <p:nvPr/>
        </p:nvSpPr>
        <p:spPr bwMode="auto">
          <a:xfrm>
            <a:off x="539995" y="420090"/>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22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1B2D48FD-82C2-A740-A884-A9F3E7021E4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443A25E6-7952-F262-D668-CC0E7BF36785}"/>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75</a:t>
            </a:fld>
            <a:endParaRPr lang="en-US" altLang="es-ES" sz="1400" dirty="0"/>
          </a:p>
        </p:txBody>
      </p:sp>
      <p:pic>
        <p:nvPicPr>
          <p:cNvPr id="7" name="Imagen 6">
            <a:extLst>
              <a:ext uri="{FF2B5EF4-FFF2-40B4-BE49-F238E27FC236}">
                <a16:creationId xmlns:a16="http://schemas.microsoft.com/office/drawing/2014/main" id="{31BD35B2-A853-4C4E-F545-4C5305D7449E}"/>
              </a:ext>
            </a:extLst>
          </p:cNvPr>
          <p:cNvPicPr>
            <a:picLocks noChangeAspect="1"/>
          </p:cNvPicPr>
          <p:nvPr/>
        </p:nvPicPr>
        <p:blipFill>
          <a:blip r:embed="rId3"/>
          <a:stretch>
            <a:fillRect/>
          </a:stretch>
        </p:blipFill>
        <p:spPr>
          <a:xfrm>
            <a:off x="9364590" y="6192416"/>
            <a:ext cx="511909" cy="457200"/>
          </a:xfrm>
          <a:prstGeom prst="rect">
            <a:avLst/>
          </a:prstGeom>
        </p:spPr>
      </p:pic>
      <p:sp>
        <p:nvSpPr>
          <p:cNvPr id="15" name="Text Box 16">
            <a:extLst>
              <a:ext uri="{FF2B5EF4-FFF2-40B4-BE49-F238E27FC236}">
                <a16:creationId xmlns:a16="http://schemas.microsoft.com/office/drawing/2014/main" id="{0020C4BC-D15B-4A05-15C6-51E8FF51D4A3}"/>
              </a:ext>
            </a:extLst>
          </p:cNvPr>
          <p:cNvSpPr txBox="1">
            <a:spLocks noChangeArrowheads="1"/>
          </p:cNvSpPr>
          <p:nvPr/>
        </p:nvSpPr>
        <p:spPr bwMode="auto">
          <a:xfrm>
            <a:off x="2921672" y="1592449"/>
            <a:ext cx="2829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cable: tipo </a:t>
            </a:r>
            <a:r>
              <a:rPr lang="es-ES_tradnl" altLang="es-ES" sz="2000" dirty="0" err="1">
                <a:solidFill>
                  <a:srgbClr val="007E60"/>
                </a:solidFill>
              </a:rPr>
              <a:t>CylinderMesh</a:t>
            </a:r>
            <a:r>
              <a:rPr lang="es-ES_tradnl" altLang="es-ES" sz="2000" dirty="0"/>
              <a:t> </a:t>
            </a:r>
          </a:p>
        </p:txBody>
      </p:sp>
      <p:pic>
        <p:nvPicPr>
          <p:cNvPr id="10" name="Imagen 9">
            <a:extLst>
              <a:ext uri="{FF2B5EF4-FFF2-40B4-BE49-F238E27FC236}">
                <a16:creationId xmlns:a16="http://schemas.microsoft.com/office/drawing/2014/main" id="{63C53F25-AD48-FFA2-767A-108A3911A239}"/>
              </a:ext>
            </a:extLst>
          </p:cNvPr>
          <p:cNvPicPr>
            <a:picLocks noChangeAspect="1"/>
          </p:cNvPicPr>
          <p:nvPr/>
        </p:nvPicPr>
        <p:blipFill>
          <a:blip r:embed="rId4"/>
          <a:stretch>
            <a:fillRect/>
          </a:stretch>
        </p:blipFill>
        <p:spPr>
          <a:xfrm>
            <a:off x="3226630" y="2043406"/>
            <a:ext cx="2238683" cy="4606210"/>
          </a:xfrm>
          <a:prstGeom prst="rect">
            <a:avLst/>
          </a:prstGeom>
        </p:spPr>
      </p:pic>
      <p:sp>
        <p:nvSpPr>
          <p:cNvPr id="11" name="CuadroTexto 10">
            <a:extLst>
              <a:ext uri="{FF2B5EF4-FFF2-40B4-BE49-F238E27FC236}">
                <a16:creationId xmlns:a16="http://schemas.microsoft.com/office/drawing/2014/main" id="{D5700065-E57E-CADA-F78C-2361815C100A}"/>
              </a:ext>
            </a:extLst>
          </p:cNvPr>
          <p:cNvSpPr txBox="1"/>
          <p:nvPr/>
        </p:nvSpPr>
        <p:spPr>
          <a:xfrm>
            <a:off x="5727174" y="2596946"/>
            <a:ext cx="4610164" cy="2185214"/>
          </a:xfrm>
          <a:prstGeom prst="rect">
            <a:avLst/>
          </a:prstGeom>
          <a:noFill/>
          <a:ln w="15875">
            <a:noFill/>
          </a:ln>
        </p:spPr>
        <p:txBody>
          <a:bodyPr wrap="square" rtlCol="0">
            <a:spAutoFit/>
          </a:bodyPr>
          <a:lstStyle/>
          <a:p>
            <a:r>
              <a:rPr lang="es-ES" altLang="es-ES" sz="2000" dirty="0">
                <a:solidFill>
                  <a:srgbClr val="5F5F5F"/>
                </a:solidFill>
                <a:latin typeface="Univers" panose="020B0503020202020204" pitchFamily="34" charset="0"/>
              </a:rPr>
              <a:t># cable.gd</a:t>
            </a:r>
          </a:p>
          <a:p>
            <a:r>
              <a:rPr lang="en-US" altLang="es-ES" sz="2000" dirty="0">
                <a:solidFill>
                  <a:srgbClr val="D60093"/>
                </a:solidFill>
                <a:latin typeface="Univers" panose="020B0503020202020204" pitchFamily="34" charset="0"/>
              </a:rPr>
              <a:t>extends MeshInstance3D</a:t>
            </a:r>
          </a:p>
          <a:p>
            <a:endParaRPr lang="en-US" altLang="es-ES" sz="2000" dirty="0">
              <a:solidFill>
                <a:srgbClr val="D60093"/>
              </a:solidFill>
              <a:latin typeface="Univers" panose="020B0503020202020204" pitchFamily="34" charset="0"/>
            </a:endParaRPr>
          </a:p>
          <a:p>
            <a:r>
              <a:rPr lang="en-US" altLang="es-ES" sz="2000" dirty="0" err="1">
                <a:solidFill>
                  <a:srgbClr val="D60093"/>
                </a:solidFill>
                <a:latin typeface="Univers" panose="020B0503020202020204" pitchFamily="34" charset="0"/>
              </a:rPr>
              <a:t>func</a:t>
            </a:r>
            <a:r>
              <a:rPr lang="en-US" altLang="es-ES" sz="2000" dirty="0">
                <a:solidFill>
                  <a:srgbClr val="D60093"/>
                </a:solidFill>
                <a:latin typeface="Univers" panose="020B0503020202020204" pitchFamily="34" charset="0"/>
              </a:rPr>
              <a:t> _ready() -&gt; void:</a:t>
            </a:r>
          </a:p>
          <a:p>
            <a:r>
              <a:rPr lang="en-US" altLang="es-ES" sz="2000" b="1" dirty="0">
                <a:solidFill>
                  <a:srgbClr val="D60093"/>
                </a:solidFill>
                <a:latin typeface="Univers" panose="020B0503020202020204" pitchFamily="34" charset="0"/>
              </a:rPr>
              <a:t>        translate(Vector3(0, -0.5, 0))</a:t>
            </a:r>
          </a:p>
          <a:p>
            <a:r>
              <a:rPr lang="en-US" altLang="es-ES" sz="2000" b="1" dirty="0">
                <a:solidFill>
                  <a:srgbClr val="D60093"/>
                </a:solidFill>
                <a:latin typeface="Univers" panose="020B0503020202020204" pitchFamily="34" charset="0"/>
              </a:rPr>
              <a:t>        scale = (Vector3(0.1, 0.5, 0.1))</a:t>
            </a:r>
            <a:endParaRPr lang="es-ES" altLang="es-ES" sz="2000" b="1" dirty="0">
              <a:solidFill>
                <a:srgbClr val="D60093"/>
              </a:solidFill>
              <a:latin typeface="Univers" panose="020B0503020202020204" pitchFamily="34" charset="0"/>
            </a:endParaRPr>
          </a:p>
          <a:p>
            <a:r>
              <a:rPr lang="es-ES" altLang="es-ES" sz="1600" dirty="0">
                <a:solidFill>
                  <a:srgbClr val="D60093"/>
                </a:solidFill>
                <a:latin typeface="Univers" panose="020B0503020202020204" pitchFamily="34" charset="0"/>
              </a:rPr>
              <a:t>        </a:t>
            </a:r>
          </a:p>
        </p:txBody>
      </p:sp>
      <p:pic>
        <p:nvPicPr>
          <p:cNvPr id="21" name="Imagen 20">
            <a:extLst>
              <a:ext uri="{FF2B5EF4-FFF2-40B4-BE49-F238E27FC236}">
                <a16:creationId xmlns:a16="http://schemas.microsoft.com/office/drawing/2014/main" id="{CEF62C74-B8D2-4D26-5005-578C58A0B1C6}"/>
              </a:ext>
            </a:extLst>
          </p:cNvPr>
          <p:cNvPicPr>
            <a:picLocks noChangeAspect="1"/>
          </p:cNvPicPr>
          <p:nvPr/>
        </p:nvPicPr>
        <p:blipFill>
          <a:blip r:embed="rId5"/>
          <a:stretch>
            <a:fillRect/>
          </a:stretch>
        </p:blipFill>
        <p:spPr>
          <a:xfrm>
            <a:off x="401978" y="2596946"/>
            <a:ext cx="2314695" cy="1397720"/>
          </a:xfrm>
          <a:prstGeom prst="rect">
            <a:avLst/>
          </a:prstGeom>
        </p:spPr>
      </p:pic>
      <p:sp>
        <p:nvSpPr>
          <p:cNvPr id="22" name="Text Box 16">
            <a:extLst>
              <a:ext uri="{FF2B5EF4-FFF2-40B4-BE49-F238E27FC236}">
                <a16:creationId xmlns:a16="http://schemas.microsoft.com/office/drawing/2014/main" id="{607F00DC-40DF-1D36-D4AA-38A0FE0B0597}"/>
              </a:ext>
            </a:extLst>
          </p:cNvPr>
          <p:cNvSpPr txBox="1">
            <a:spLocks noChangeArrowheads="1"/>
          </p:cNvSpPr>
          <p:nvPr/>
        </p:nvSpPr>
        <p:spPr bwMode="auto">
          <a:xfrm>
            <a:off x="144453" y="4157916"/>
            <a:ext cx="2829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Jerarquía cable y carga </a:t>
            </a:r>
          </a:p>
        </p:txBody>
      </p:sp>
      <p:sp>
        <p:nvSpPr>
          <p:cNvPr id="4" name="Line 5">
            <a:extLst>
              <a:ext uri="{FF2B5EF4-FFF2-40B4-BE49-F238E27FC236}">
                <a16:creationId xmlns:a16="http://schemas.microsoft.com/office/drawing/2014/main" id="{13431BFE-1C50-07E0-A250-6E9DCB0D245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4021154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CCC8A-252B-13E1-578F-B866F093659C}"/>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20140CED-437B-5605-7DA9-788B63410B0E}"/>
              </a:ext>
            </a:extLst>
          </p:cNvPr>
          <p:cNvSpPr>
            <a:spLocks noChangeArrowheads="1"/>
          </p:cNvSpPr>
          <p:nvPr/>
        </p:nvSpPr>
        <p:spPr bwMode="auto">
          <a:xfrm>
            <a:off x="539995" y="420090"/>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FC50F640-21A5-8997-3538-7D9052D0AF9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D897B315-6FB0-E673-030C-A2C75008A82A}"/>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76</a:t>
            </a:fld>
            <a:endParaRPr lang="en-US" altLang="es-ES" sz="1400" dirty="0"/>
          </a:p>
        </p:txBody>
      </p:sp>
      <p:pic>
        <p:nvPicPr>
          <p:cNvPr id="7" name="Imagen 6">
            <a:extLst>
              <a:ext uri="{FF2B5EF4-FFF2-40B4-BE49-F238E27FC236}">
                <a16:creationId xmlns:a16="http://schemas.microsoft.com/office/drawing/2014/main" id="{5C5E8BC9-B0E1-F2C0-58E5-18F922F2185D}"/>
              </a:ext>
            </a:extLst>
          </p:cNvPr>
          <p:cNvPicPr>
            <a:picLocks noChangeAspect="1"/>
          </p:cNvPicPr>
          <p:nvPr/>
        </p:nvPicPr>
        <p:blipFill>
          <a:blip r:embed="rId4"/>
          <a:stretch>
            <a:fillRect/>
          </a:stretch>
        </p:blipFill>
        <p:spPr>
          <a:xfrm>
            <a:off x="9364590" y="6192416"/>
            <a:ext cx="511909" cy="457200"/>
          </a:xfrm>
          <a:prstGeom prst="rect">
            <a:avLst/>
          </a:prstGeom>
        </p:spPr>
      </p:pic>
      <p:sp>
        <p:nvSpPr>
          <p:cNvPr id="11" name="CuadroTexto 10">
            <a:extLst>
              <a:ext uri="{FF2B5EF4-FFF2-40B4-BE49-F238E27FC236}">
                <a16:creationId xmlns:a16="http://schemas.microsoft.com/office/drawing/2014/main" id="{14E84654-D1E6-B626-A4E7-6E5F73E50BFF}"/>
              </a:ext>
            </a:extLst>
          </p:cNvPr>
          <p:cNvSpPr txBox="1"/>
          <p:nvPr/>
        </p:nvSpPr>
        <p:spPr>
          <a:xfrm>
            <a:off x="3140318" y="1411010"/>
            <a:ext cx="6480226" cy="5893921"/>
          </a:xfrm>
          <a:prstGeom prst="rect">
            <a:avLst/>
          </a:prstGeom>
          <a:noFill/>
          <a:ln w="15875">
            <a:noFill/>
          </a:ln>
        </p:spPr>
        <p:txBody>
          <a:bodyPr wrap="square" rtlCol="0">
            <a:spAutoFit/>
          </a:bodyPr>
          <a:lstStyle/>
          <a:p>
            <a:r>
              <a:rPr lang="es-ES" altLang="es-ES" sz="1900" dirty="0">
                <a:solidFill>
                  <a:srgbClr val="5F5F5F"/>
                </a:solidFill>
                <a:latin typeface="Univers" panose="020B0503020202020204" pitchFamily="34" charset="0"/>
              </a:rPr>
              <a:t># alfa.gd</a:t>
            </a:r>
          </a:p>
          <a:p>
            <a:r>
              <a:rPr lang="es-ES" altLang="es-ES" sz="1900" dirty="0" err="1">
                <a:solidFill>
                  <a:srgbClr val="D60093"/>
                </a:solidFill>
                <a:latin typeface="Univers" panose="020B0503020202020204" pitchFamily="34" charset="0"/>
              </a:rPr>
              <a:t>extends</a:t>
            </a:r>
            <a:r>
              <a:rPr lang="es-ES" altLang="es-ES" sz="1900" dirty="0">
                <a:solidFill>
                  <a:srgbClr val="D60093"/>
                </a:solidFill>
                <a:latin typeface="Univers" panose="020B0503020202020204" pitchFamily="34" charset="0"/>
              </a:rPr>
              <a:t> Node3D</a:t>
            </a:r>
          </a:p>
          <a:p>
            <a:r>
              <a:rPr lang="es-ES" altLang="es-ES" sz="1900" dirty="0">
                <a:solidFill>
                  <a:srgbClr val="D60093"/>
                </a:solidFill>
                <a:latin typeface="Univers" panose="020B0503020202020204" pitchFamily="34" charset="0"/>
              </a:rPr>
              <a:t>@export </a:t>
            </a:r>
            <a:r>
              <a:rPr lang="es-ES" altLang="es-ES" sz="1900" dirty="0" err="1">
                <a:solidFill>
                  <a:srgbClr val="D60093"/>
                </a:solidFill>
                <a:latin typeface="Univers" panose="020B0503020202020204" pitchFamily="34" charset="0"/>
              </a:rPr>
              <a:t>var</a:t>
            </a:r>
            <a:r>
              <a:rPr lang="es-ES" altLang="es-ES" sz="1900" dirty="0">
                <a:solidFill>
                  <a:srgbClr val="D60093"/>
                </a:solidFill>
                <a:latin typeface="Univers" panose="020B0503020202020204" pitchFamily="34" charset="0"/>
              </a:rPr>
              <a:t> cambio := 0.02 </a:t>
            </a:r>
          </a:p>
          <a:p>
            <a:r>
              <a:rPr lang="es-ES" altLang="es-ES" sz="1900" dirty="0">
                <a:solidFill>
                  <a:srgbClr val="D60093"/>
                </a:solidFill>
                <a:latin typeface="Univers" panose="020B0503020202020204" pitchFamily="34" charset="0"/>
              </a:rPr>
              <a:t>@export </a:t>
            </a:r>
            <a:r>
              <a:rPr lang="es-ES" altLang="es-ES" sz="1900" dirty="0" err="1">
                <a:solidFill>
                  <a:srgbClr val="D60093"/>
                </a:solidFill>
                <a:latin typeface="Univers" panose="020B0503020202020204" pitchFamily="34" charset="0"/>
              </a:rPr>
              <a:t>var</a:t>
            </a:r>
            <a:r>
              <a:rPr lang="es-ES" altLang="es-ES" sz="1900" dirty="0">
                <a:solidFill>
                  <a:srgbClr val="D60093"/>
                </a:solidFill>
                <a:latin typeface="Univers" panose="020B0503020202020204" pitchFamily="34" charset="0"/>
              </a:rPr>
              <a:t> escalar = 0.25  </a:t>
            </a:r>
            <a:r>
              <a:rPr lang="es-ES" altLang="es-ES" sz="1900" dirty="0">
                <a:solidFill>
                  <a:srgbClr val="5F5F5F"/>
                </a:solidFill>
                <a:latin typeface="Univers" panose="020B0503020202020204" pitchFamily="34" charset="0"/>
              </a:rPr>
              <a:t># tamaño inicial cable</a:t>
            </a:r>
          </a:p>
          <a:p>
            <a:endParaRPr lang="es-ES" altLang="es-ES" sz="1900" dirty="0">
              <a:solidFill>
                <a:srgbClr val="D60093"/>
              </a:solidFill>
              <a:latin typeface="Univers" panose="020B0503020202020204" pitchFamily="34" charset="0"/>
            </a:endParaRPr>
          </a:p>
          <a:p>
            <a:r>
              <a:rPr lang="es-ES" altLang="es-ES" sz="1900" dirty="0" err="1">
                <a:solidFill>
                  <a:srgbClr val="D60093"/>
                </a:solidFill>
                <a:latin typeface="Univers" panose="020B0503020202020204" pitchFamily="34" charset="0"/>
              </a:rPr>
              <a:t>func</a:t>
            </a:r>
            <a:r>
              <a:rPr lang="es-ES" altLang="es-ES" sz="1900" dirty="0">
                <a:solidFill>
                  <a:srgbClr val="D60093"/>
                </a:solidFill>
                <a:latin typeface="Univers" panose="020B0503020202020204" pitchFamily="34" charset="0"/>
              </a:rPr>
              <a:t> _</a:t>
            </a:r>
            <a:r>
              <a:rPr lang="es-ES" altLang="es-ES" sz="1900" dirty="0" err="1">
                <a:solidFill>
                  <a:srgbClr val="D60093"/>
                </a:solidFill>
                <a:latin typeface="Univers" panose="020B0503020202020204" pitchFamily="34" charset="0"/>
              </a:rPr>
              <a:t>ready</a:t>
            </a:r>
            <a:r>
              <a:rPr lang="es-ES" altLang="es-ES" sz="1900" dirty="0">
                <a:solidFill>
                  <a:srgbClr val="D60093"/>
                </a:solidFill>
                <a:latin typeface="Univers" panose="020B0503020202020204" pitchFamily="34" charset="0"/>
              </a:rPr>
              <a:t>():</a:t>
            </a:r>
          </a:p>
          <a:p>
            <a:r>
              <a:rPr lang="es-ES" altLang="es-ES" sz="1900" b="1" dirty="0" err="1">
                <a:solidFill>
                  <a:srgbClr val="D60093"/>
                </a:solidFill>
                <a:latin typeface="Univers" panose="020B0503020202020204" pitchFamily="34" charset="0"/>
              </a:rPr>
              <a:t>translate</a:t>
            </a:r>
            <a:r>
              <a:rPr lang="es-ES" altLang="es-ES" sz="1900" b="1" dirty="0">
                <a:solidFill>
                  <a:srgbClr val="D60093"/>
                </a:solidFill>
                <a:latin typeface="Univers" panose="020B0503020202020204" pitchFamily="34" charset="0"/>
              </a:rPr>
              <a:t>(Vector3(-1.5, -escalar/2.0-0.1, 0.0))</a:t>
            </a:r>
          </a:p>
          <a:p>
            <a:r>
              <a:rPr lang="es-ES" altLang="es-ES" sz="1900" dirty="0">
                <a:solidFill>
                  <a:srgbClr val="D60093"/>
                </a:solidFill>
                <a:latin typeface="Univers" panose="020B0503020202020204" pitchFamily="34" charset="0"/>
              </a:rPr>
              <a:t>        _</a:t>
            </a:r>
            <a:r>
              <a:rPr lang="es-ES" altLang="es-ES" sz="1900" dirty="0" err="1">
                <a:solidFill>
                  <a:srgbClr val="D60093"/>
                </a:solidFill>
                <a:latin typeface="Univers" panose="020B0503020202020204" pitchFamily="34" charset="0"/>
              </a:rPr>
              <a:t>process</a:t>
            </a:r>
            <a:r>
              <a:rPr lang="es-ES" altLang="es-ES" sz="1900" dirty="0">
                <a:solidFill>
                  <a:srgbClr val="D60093"/>
                </a:solidFill>
                <a:latin typeface="Univers" panose="020B0503020202020204" pitchFamily="34" charset="0"/>
              </a:rPr>
              <a:t>(cambio)</a:t>
            </a:r>
          </a:p>
          <a:p>
            <a:endParaRPr lang="es-ES" altLang="es-ES" sz="1900" dirty="0">
              <a:solidFill>
                <a:srgbClr val="D60093"/>
              </a:solidFill>
              <a:latin typeface="Univers" panose="020B0503020202020204" pitchFamily="34" charset="0"/>
            </a:endParaRPr>
          </a:p>
          <a:p>
            <a:r>
              <a:rPr lang="es-ES" altLang="es-ES" sz="1900" dirty="0" err="1">
                <a:solidFill>
                  <a:srgbClr val="D60093"/>
                </a:solidFill>
                <a:latin typeface="Univers" panose="020B0503020202020204" pitchFamily="34" charset="0"/>
              </a:rPr>
              <a:t>func</a:t>
            </a:r>
            <a:r>
              <a:rPr lang="es-ES" altLang="es-ES" sz="1900" dirty="0">
                <a:solidFill>
                  <a:srgbClr val="D60093"/>
                </a:solidFill>
                <a:latin typeface="Univers" panose="020B0503020202020204" pitchFamily="34" charset="0"/>
              </a:rPr>
              <a:t> _</a:t>
            </a:r>
            <a:r>
              <a:rPr lang="es-ES" altLang="es-ES" sz="1900" dirty="0" err="1">
                <a:solidFill>
                  <a:srgbClr val="D60093"/>
                </a:solidFill>
                <a:latin typeface="Univers" panose="020B0503020202020204" pitchFamily="34" charset="0"/>
              </a:rPr>
              <a:t>process</a:t>
            </a:r>
            <a:r>
              <a:rPr lang="es-ES" altLang="es-ES" sz="1900" dirty="0">
                <a:solidFill>
                  <a:srgbClr val="D60093"/>
                </a:solidFill>
                <a:latin typeface="Univers" panose="020B0503020202020204" pitchFamily="34" charset="0"/>
              </a:rPr>
              <a:t>(cambio):</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if</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Input.is_action_pressed</a:t>
            </a:r>
            <a:r>
              <a:rPr lang="es-ES" altLang="es-ES" sz="1900" dirty="0">
                <a:solidFill>
                  <a:srgbClr val="D60093"/>
                </a:solidFill>
                <a:latin typeface="Univers" panose="020B0503020202020204" pitchFamily="34" charset="0"/>
              </a:rPr>
              <a:t>("</a:t>
            </a:r>
            <a:r>
              <a:rPr lang="es-ES" altLang="es-ES" sz="1900" dirty="0" err="1">
                <a:solidFill>
                  <a:srgbClr val="D60093"/>
                </a:solidFill>
                <a:latin typeface="Univers" panose="020B0503020202020204" pitchFamily="34" charset="0"/>
              </a:rPr>
              <a:t>bajar_cable</a:t>
            </a:r>
            <a:r>
              <a:rPr lang="es-ES" altLang="es-ES" sz="1900" dirty="0">
                <a:solidFill>
                  <a:srgbClr val="D60093"/>
                </a:solidFill>
                <a:latin typeface="Univers" panose="020B0503020202020204" pitchFamily="34" charset="0"/>
              </a:rPr>
              <a:t>"):</a:t>
            </a:r>
          </a:p>
          <a:p>
            <a:r>
              <a:rPr lang="es-ES" altLang="es-ES" sz="1900" dirty="0">
                <a:solidFill>
                  <a:srgbClr val="D60093"/>
                </a:solidFill>
                <a:latin typeface="Univers" panose="020B0503020202020204" pitchFamily="34" charset="0"/>
              </a:rPr>
              <a:t>             escalar += cambio</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if</a:t>
            </a:r>
            <a:r>
              <a:rPr lang="es-ES" altLang="es-ES" sz="1900" dirty="0">
                <a:solidFill>
                  <a:srgbClr val="D60093"/>
                </a:solidFill>
                <a:latin typeface="Univers" panose="020B0503020202020204" pitchFamily="34" charset="0"/>
              </a:rPr>
              <a:t> escalar &gt; 4.3: escalar = 4.3  </a:t>
            </a:r>
            <a:r>
              <a:rPr lang="es-ES" altLang="es-ES" sz="1900" dirty="0">
                <a:solidFill>
                  <a:srgbClr val="5F5F5F"/>
                </a:solidFill>
                <a:latin typeface="Univers" panose="020B0503020202020204" pitchFamily="34" charset="0"/>
              </a:rPr>
              <a:t># restricciones</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elif</a:t>
            </a:r>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Input.is_action_pressed</a:t>
            </a:r>
            <a:r>
              <a:rPr lang="es-ES" altLang="es-ES" sz="1900" dirty="0">
                <a:solidFill>
                  <a:srgbClr val="D60093"/>
                </a:solidFill>
                <a:latin typeface="Univers" panose="020B0503020202020204" pitchFamily="34" charset="0"/>
              </a:rPr>
              <a:t>("</a:t>
            </a:r>
            <a:r>
              <a:rPr lang="es-ES" altLang="es-ES" sz="1900" dirty="0" err="1">
                <a:solidFill>
                  <a:srgbClr val="D60093"/>
                </a:solidFill>
                <a:latin typeface="Univers" panose="020B0503020202020204" pitchFamily="34" charset="0"/>
              </a:rPr>
              <a:t>subir_cable</a:t>
            </a:r>
            <a:r>
              <a:rPr lang="es-ES" altLang="es-ES" sz="1900" dirty="0">
                <a:solidFill>
                  <a:srgbClr val="D60093"/>
                </a:solidFill>
                <a:latin typeface="Univers" panose="020B0503020202020204" pitchFamily="34" charset="0"/>
              </a:rPr>
              <a:t>"):</a:t>
            </a:r>
          </a:p>
          <a:p>
            <a:r>
              <a:rPr lang="es-ES" altLang="es-ES" sz="1900" dirty="0">
                <a:solidFill>
                  <a:srgbClr val="D60093"/>
                </a:solidFill>
                <a:latin typeface="Univers" panose="020B0503020202020204" pitchFamily="34" charset="0"/>
              </a:rPr>
              <a:t>             escalar -= cambio</a:t>
            </a:r>
          </a:p>
          <a:p>
            <a:r>
              <a:rPr lang="es-ES" altLang="es-ES" sz="1900" dirty="0">
                <a:solidFill>
                  <a:srgbClr val="D60093"/>
                </a:solidFill>
                <a:latin typeface="Univers" panose="020B0503020202020204" pitchFamily="34" charset="0"/>
              </a:rPr>
              <a:t>             </a:t>
            </a:r>
            <a:r>
              <a:rPr lang="es-ES" altLang="es-ES" sz="1900" dirty="0" err="1">
                <a:solidFill>
                  <a:srgbClr val="D60093"/>
                </a:solidFill>
                <a:latin typeface="Univers" panose="020B0503020202020204" pitchFamily="34" charset="0"/>
              </a:rPr>
              <a:t>if</a:t>
            </a:r>
            <a:r>
              <a:rPr lang="es-ES" altLang="es-ES" sz="1900" dirty="0">
                <a:solidFill>
                  <a:srgbClr val="D60093"/>
                </a:solidFill>
                <a:latin typeface="Univers" panose="020B0503020202020204" pitchFamily="34" charset="0"/>
              </a:rPr>
              <a:t> escalar &lt; 0.1: escalar = 0.1   </a:t>
            </a:r>
            <a:r>
              <a:rPr lang="es-ES" altLang="es-ES" sz="1900" dirty="0">
                <a:solidFill>
                  <a:srgbClr val="5F5F5F"/>
                </a:solidFill>
                <a:latin typeface="Univers" panose="020B0503020202020204" pitchFamily="34" charset="0"/>
              </a:rPr>
              <a:t># restricciones</a:t>
            </a:r>
            <a:endParaRPr lang="es-ES" altLang="es-ES" sz="1900" dirty="0">
              <a:solidFill>
                <a:srgbClr val="D60093"/>
              </a:solidFill>
              <a:latin typeface="Univers" panose="020B0503020202020204" pitchFamily="34" charset="0"/>
            </a:endParaRPr>
          </a:p>
          <a:p>
            <a:r>
              <a:rPr lang="es-ES" altLang="es-ES" sz="1900" b="1" dirty="0">
                <a:solidFill>
                  <a:srgbClr val="D60093"/>
                </a:solidFill>
                <a:latin typeface="Univers" panose="020B0503020202020204" pitchFamily="34" charset="0"/>
              </a:rPr>
              <a:t>        </a:t>
            </a:r>
            <a:r>
              <a:rPr lang="es-ES" altLang="es-ES" sz="1900" b="1" dirty="0" err="1">
                <a:solidFill>
                  <a:srgbClr val="D60093"/>
                </a:solidFill>
                <a:latin typeface="Univers" panose="020B0503020202020204" pitchFamily="34" charset="0"/>
              </a:rPr>
              <a:t>scale</a:t>
            </a:r>
            <a:r>
              <a:rPr lang="es-ES" altLang="es-ES" sz="1900" b="1" dirty="0">
                <a:solidFill>
                  <a:srgbClr val="D60093"/>
                </a:solidFill>
                <a:latin typeface="Univers" panose="020B0503020202020204" pitchFamily="34" charset="0"/>
              </a:rPr>
              <a:t>=Vector3(1.0, escalar, 1.0)</a:t>
            </a:r>
          </a:p>
          <a:p>
            <a:endParaRPr lang="es-ES" altLang="es-ES" sz="1800" b="1" dirty="0">
              <a:solidFill>
                <a:srgbClr val="D60093"/>
              </a:solidFill>
              <a:latin typeface="Univers" panose="020B0503020202020204" pitchFamily="34" charset="0"/>
            </a:endParaRPr>
          </a:p>
          <a:p>
            <a:endParaRPr lang="es-ES" altLang="es-ES" sz="1800" b="1" dirty="0">
              <a:solidFill>
                <a:srgbClr val="D60093"/>
              </a:solidFill>
              <a:latin typeface="Univers" panose="020B0503020202020204" pitchFamily="34" charset="0"/>
            </a:endParaRPr>
          </a:p>
          <a:p>
            <a:endParaRPr lang="es-ES" altLang="es-ES" sz="1800" b="1" dirty="0">
              <a:solidFill>
                <a:srgbClr val="D60093"/>
              </a:solidFill>
              <a:latin typeface="Univers" panose="020B0503020202020204" pitchFamily="34" charset="0"/>
            </a:endParaRPr>
          </a:p>
        </p:txBody>
      </p:sp>
      <p:pic>
        <p:nvPicPr>
          <p:cNvPr id="21" name="Imagen 20">
            <a:extLst>
              <a:ext uri="{FF2B5EF4-FFF2-40B4-BE49-F238E27FC236}">
                <a16:creationId xmlns:a16="http://schemas.microsoft.com/office/drawing/2014/main" id="{E9ECDCAF-3BEB-527B-9C9B-9727A43F450E}"/>
              </a:ext>
            </a:extLst>
          </p:cNvPr>
          <p:cNvPicPr>
            <a:picLocks noChangeAspect="1"/>
          </p:cNvPicPr>
          <p:nvPr/>
        </p:nvPicPr>
        <p:blipFill>
          <a:blip r:embed="rId5"/>
          <a:stretch>
            <a:fillRect/>
          </a:stretch>
        </p:blipFill>
        <p:spPr>
          <a:xfrm>
            <a:off x="401978" y="2596946"/>
            <a:ext cx="2314695" cy="1397720"/>
          </a:xfrm>
          <a:prstGeom prst="rect">
            <a:avLst/>
          </a:prstGeom>
        </p:spPr>
      </p:pic>
      <p:sp>
        <p:nvSpPr>
          <p:cNvPr id="22" name="Text Box 16">
            <a:extLst>
              <a:ext uri="{FF2B5EF4-FFF2-40B4-BE49-F238E27FC236}">
                <a16:creationId xmlns:a16="http://schemas.microsoft.com/office/drawing/2014/main" id="{BB8C30BF-9EA7-7EF3-DD88-CDAAC8B86583}"/>
              </a:ext>
            </a:extLst>
          </p:cNvPr>
          <p:cNvSpPr txBox="1">
            <a:spLocks noChangeArrowheads="1"/>
          </p:cNvSpPr>
          <p:nvPr/>
        </p:nvSpPr>
        <p:spPr bwMode="auto">
          <a:xfrm>
            <a:off x="144453" y="4157916"/>
            <a:ext cx="2829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Jerarquía cable y carga </a:t>
            </a:r>
          </a:p>
        </p:txBody>
      </p:sp>
      <p:sp>
        <p:nvSpPr>
          <p:cNvPr id="4" name="Line 5">
            <a:extLst>
              <a:ext uri="{FF2B5EF4-FFF2-40B4-BE49-F238E27FC236}">
                <a16:creationId xmlns:a16="http://schemas.microsoft.com/office/drawing/2014/main" id="{7CC2E005-78AC-FC23-5DC3-E1ACA868A0F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31111189"/>
      </p:ext>
    </p:extLst>
  </p:cSld>
  <p:clrMapOvr>
    <a:masterClrMapping/>
  </p:clrMapOvr>
  <p:extLst>
    <p:ext uri="{6950BFC3-D8DA-4A85-94F7-54DA5524770B}">
      <p188:commentRel xmlns:p188="http://schemas.microsoft.com/office/powerpoint/2018/8/main" r:id="rId3"/>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AC451-89ED-F9A3-1320-FB8A87420968}"/>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27032E9A-ECA0-B34F-7414-F6A3490A30FF}"/>
              </a:ext>
            </a:extLst>
          </p:cNvPr>
          <p:cNvSpPr>
            <a:spLocks noChangeArrowheads="1"/>
          </p:cNvSpPr>
          <p:nvPr/>
        </p:nvSpPr>
        <p:spPr bwMode="auto">
          <a:xfrm>
            <a:off x="539995" y="420090"/>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22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74CBB56E-5546-826A-5812-7A9AD5E65FCE}"/>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54554007-4F72-CDC9-2706-5F8D421461DB}"/>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77</a:t>
            </a:fld>
            <a:endParaRPr lang="en-US" altLang="es-ES" sz="1400" dirty="0"/>
          </a:p>
        </p:txBody>
      </p:sp>
      <p:pic>
        <p:nvPicPr>
          <p:cNvPr id="7" name="Imagen 6">
            <a:extLst>
              <a:ext uri="{FF2B5EF4-FFF2-40B4-BE49-F238E27FC236}">
                <a16:creationId xmlns:a16="http://schemas.microsoft.com/office/drawing/2014/main" id="{5A5B74B2-B087-48E4-89F7-E59A5EDC8E11}"/>
              </a:ext>
            </a:extLst>
          </p:cNvPr>
          <p:cNvPicPr>
            <a:picLocks noChangeAspect="1"/>
          </p:cNvPicPr>
          <p:nvPr/>
        </p:nvPicPr>
        <p:blipFill>
          <a:blip r:embed="rId3"/>
          <a:stretch>
            <a:fillRect/>
          </a:stretch>
        </p:blipFill>
        <p:spPr>
          <a:xfrm>
            <a:off x="9364590" y="6192416"/>
            <a:ext cx="511909" cy="457200"/>
          </a:xfrm>
          <a:prstGeom prst="rect">
            <a:avLst/>
          </a:prstGeom>
        </p:spPr>
      </p:pic>
      <p:sp>
        <p:nvSpPr>
          <p:cNvPr id="15" name="Text Box 16">
            <a:extLst>
              <a:ext uri="{FF2B5EF4-FFF2-40B4-BE49-F238E27FC236}">
                <a16:creationId xmlns:a16="http://schemas.microsoft.com/office/drawing/2014/main" id="{AC0B833C-7EB7-3B2B-5414-70C6ED0FA30D}"/>
              </a:ext>
            </a:extLst>
          </p:cNvPr>
          <p:cNvSpPr txBox="1">
            <a:spLocks noChangeArrowheads="1"/>
          </p:cNvSpPr>
          <p:nvPr/>
        </p:nvSpPr>
        <p:spPr bwMode="auto">
          <a:xfrm>
            <a:off x="2974196" y="1587744"/>
            <a:ext cx="2829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carga: tipo </a:t>
            </a:r>
            <a:r>
              <a:rPr lang="es-ES_tradnl" altLang="es-ES" sz="2000" dirty="0">
                <a:solidFill>
                  <a:srgbClr val="007E60"/>
                </a:solidFill>
              </a:rPr>
              <a:t>CSGMesh3D</a:t>
            </a:r>
            <a:r>
              <a:rPr lang="es-ES_tradnl" altLang="es-ES" sz="2000" dirty="0"/>
              <a:t> </a:t>
            </a:r>
          </a:p>
        </p:txBody>
      </p:sp>
      <p:sp>
        <p:nvSpPr>
          <p:cNvPr id="11" name="CuadroTexto 10">
            <a:extLst>
              <a:ext uri="{FF2B5EF4-FFF2-40B4-BE49-F238E27FC236}">
                <a16:creationId xmlns:a16="http://schemas.microsoft.com/office/drawing/2014/main" id="{D448091C-BDBD-2D4D-9CCF-8EFB2B89F2DE}"/>
              </a:ext>
            </a:extLst>
          </p:cNvPr>
          <p:cNvSpPr txBox="1"/>
          <p:nvPr/>
        </p:nvSpPr>
        <p:spPr>
          <a:xfrm>
            <a:off x="5698893" y="2596946"/>
            <a:ext cx="4610164" cy="2185214"/>
          </a:xfrm>
          <a:prstGeom prst="rect">
            <a:avLst/>
          </a:prstGeom>
          <a:noFill/>
          <a:ln w="15875">
            <a:noFill/>
          </a:ln>
        </p:spPr>
        <p:txBody>
          <a:bodyPr wrap="square" rtlCol="0">
            <a:spAutoFit/>
          </a:bodyPr>
          <a:lstStyle/>
          <a:p>
            <a:r>
              <a:rPr lang="es-ES" altLang="es-ES" sz="2000" dirty="0">
                <a:solidFill>
                  <a:srgbClr val="5F5F5F"/>
                </a:solidFill>
                <a:latin typeface="Univers" panose="020B0503020202020204" pitchFamily="34" charset="0"/>
              </a:rPr>
              <a:t># carga.gd</a:t>
            </a:r>
          </a:p>
          <a:p>
            <a:r>
              <a:rPr lang="en-US" altLang="es-ES" sz="2000" dirty="0">
                <a:solidFill>
                  <a:srgbClr val="D60093"/>
                </a:solidFill>
                <a:latin typeface="Univers" panose="020B0503020202020204" pitchFamily="34" charset="0"/>
              </a:rPr>
              <a:t>extends CSGMesh3D</a:t>
            </a:r>
          </a:p>
          <a:p>
            <a:endParaRPr lang="en-US" altLang="es-ES" sz="2000" dirty="0">
              <a:solidFill>
                <a:srgbClr val="D60093"/>
              </a:solidFill>
              <a:latin typeface="Univers" panose="020B0503020202020204" pitchFamily="34" charset="0"/>
            </a:endParaRPr>
          </a:p>
          <a:p>
            <a:r>
              <a:rPr lang="en-US" altLang="es-ES" sz="2000" dirty="0" err="1">
                <a:solidFill>
                  <a:srgbClr val="D60093"/>
                </a:solidFill>
                <a:latin typeface="Univers" panose="020B0503020202020204" pitchFamily="34" charset="0"/>
              </a:rPr>
              <a:t>func</a:t>
            </a:r>
            <a:r>
              <a:rPr lang="en-US" altLang="es-ES" sz="2000" dirty="0">
                <a:solidFill>
                  <a:srgbClr val="D60093"/>
                </a:solidFill>
                <a:latin typeface="Univers" panose="020B0503020202020204" pitchFamily="34" charset="0"/>
              </a:rPr>
              <a:t> _ready() -&gt; void:</a:t>
            </a:r>
          </a:p>
          <a:p>
            <a:r>
              <a:rPr lang="en-US" altLang="es-ES" sz="2000" b="1" dirty="0">
                <a:solidFill>
                  <a:srgbClr val="D60093"/>
                </a:solidFill>
                <a:latin typeface="Univers" panose="020B0503020202020204" pitchFamily="34" charset="0"/>
              </a:rPr>
              <a:t>        translate(Vector3(0, -0.3, 0))</a:t>
            </a:r>
          </a:p>
          <a:p>
            <a:r>
              <a:rPr lang="en-US" altLang="es-ES" sz="2000" b="1" dirty="0">
                <a:solidFill>
                  <a:srgbClr val="D60093"/>
                </a:solidFill>
                <a:latin typeface="Univers" panose="020B0503020202020204" pitchFamily="34" charset="0"/>
              </a:rPr>
              <a:t>        scale = Vector3(0.6, 0.6, 0.6)</a:t>
            </a:r>
            <a:endParaRPr lang="es-ES" altLang="es-ES" sz="2000" b="1" dirty="0">
              <a:solidFill>
                <a:srgbClr val="D60093"/>
              </a:solidFill>
              <a:latin typeface="Univers" panose="020B0503020202020204" pitchFamily="34" charset="0"/>
            </a:endParaRPr>
          </a:p>
          <a:p>
            <a:r>
              <a:rPr lang="es-ES" altLang="es-ES" sz="1600" dirty="0">
                <a:solidFill>
                  <a:srgbClr val="D60093"/>
                </a:solidFill>
                <a:latin typeface="Univers" panose="020B0503020202020204" pitchFamily="34" charset="0"/>
              </a:rPr>
              <a:t>        </a:t>
            </a:r>
          </a:p>
        </p:txBody>
      </p:sp>
      <p:pic>
        <p:nvPicPr>
          <p:cNvPr id="21" name="Imagen 20">
            <a:extLst>
              <a:ext uri="{FF2B5EF4-FFF2-40B4-BE49-F238E27FC236}">
                <a16:creationId xmlns:a16="http://schemas.microsoft.com/office/drawing/2014/main" id="{62F2F5F4-B440-9D65-7C02-6024A2CD883B}"/>
              </a:ext>
            </a:extLst>
          </p:cNvPr>
          <p:cNvPicPr>
            <a:picLocks noChangeAspect="1"/>
          </p:cNvPicPr>
          <p:nvPr/>
        </p:nvPicPr>
        <p:blipFill>
          <a:blip r:embed="rId4"/>
          <a:stretch>
            <a:fillRect/>
          </a:stretch>
        </p:blipFill>
        <p:spPr>
          <a:xfrm>
            <a:off x="401978" y="2596946"/>
            <a:ext cx="2585045" cy="1560970"/>
          </a:xfrm>
          <a:prstGeom prst="rect">
            <a:avLst/>
          </a:prstGeom>
        </p:spPr>
      </p:pic>
      <p:sp>
        <p:nvSpPr>
          <p:cNvPr id="22" name="Text Box 16">
            <a:extLst>
              <a:ext uri="{FF2B5EF4-FFF2-40B4-BE49-F238E27FC236}">
                <a16:creationId xmlns:a16="http://schemas.microsoft.com/office/drawing/2014/main" id="{32541D79-9EEE-70D0-A7E7-62D080243B60}"/>
              </a:ext>
            </a:extLst>
          </p:cNvPr>
          <p:cNvSpPr txBox="1">
            <a:spLocks noChangeArrowheads="1"/>
          </p:cNvSpPr>
          <p:nvPr/>
        </p:nvSpPr>
        <p:spPr bwMode="auto">
          <a:xfrm>
            <a:off x="279628" y="4157916"/>
            <a:ext cx="2829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Jerarquía cable y carga </a:t>
            </a:r>
          </a:p>
        </p:txBody>
      </p:sp>
      <p:pic>
        <p:nvPicPr>
          <p:cNvPr id="5" name="Imagen 4">
            <a:extLst>
              <a:ext uri="{FF2B5EF4-FFF2-40B4-BE49-F238E27FC236}">
                <a16:creationId xmlns:a16="http://schemas.microsoft.com/office/drawing/2014/main" id="{710FAAF7-A713-FFAB-F609-BE79C2A6B3E7}"/>
              </a:ext>
            </a:extLst>
          </p:cNvPr>
          <p:cNvPicPr>
            <a:picLocks noChangeAspect="1"/>
          </p:cNvPicPr>
          <p:nvPr/>
        </p:nvPicPr>
        <p:blipFill>
          <a:blip r:embed="rId5"/>
          <a:stretch>
            <a:fillRect/>
          </a:stretch>
        </p:blipFill>
        <p:spPr>
          <a:xfrm>
            <a:off x="3322826" y="2069479"/>
            <a:ext cx="2118544" cy="4465707"/>
          </a:xfrm>
          <a:prstGeom prst="rect">
            <a:avLst/>
          </a:prstGeom>
        </p:spPr>
      </p:pic>
      <p:sp>
        <p:nvSpPr>
          <p:cNvPr id="8" name="Line 5">
            <a:extLst>
              <a:ext uri="{FF2B5EF4-FFF2-40B4-BE49-F238E27FC236}">
                <a16:creationId xmlns:a16="http://schemas.microsoft.com/office/drawing/2014/main" id="{B16D84BC-3BFF-D0BC-B633-629FCC80967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392942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3EF3A-2665-03BB-D26B-BBDDF333B285}"/>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4AB4C7F0-AF8E-E07B-1CC9-5E7A388D177B}"/>
              </a:ext>
            </a:extLst>
          </p:cNvPr>
          <p:cNvSpPr>
            <a:spLocks noChangeArrowheads="1"/>
          </p:cNvSpPr>
          <p:nvPr/>
        </p:nvSpPr>
        <p:spPr bwMode="auto">
          <a:xfrm>
            <a:off x="539995" y="409699"/>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95F541C5-8D59-D07C-90F6-4231A776FA1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47145087-0D4B-0CF5-9636-DB2DCB84B9F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78</a:t>
            </a:fld>
            <a:endParaRPr lang="en-US" altLang="es-ES" sz="1400" dirty="0"/>
          </a:p>
        </p:txBody>
      </p:sp>
      <p:pic>
        <p:nvPicPr>
          <p:cNvPr id="7" name="Imagen 6">
            <a:extLst>
              <a:ext uri="{FF2B5EF4-FFF2-40B4-BE49-F238E27FC236}">
                <a16:creationId xmlns:a16="http://schemas.microsoft.com/office/drawing/2014/main" id="{CCFE7C11-A70B-5055-905B-0D1FBD4C826A}"/>
              </a:ext>
            </a:extLst>
          </p:cNvPr>
          <p:cNvPicPr>
            <a:picLocks noChangeAspect="1"/>
          </p:cNvPicPr>
          <p:nvPr/>
        </p:nvPicPr>
        <p:blipFill>
          <a:blip r:embed="rId4"/>
          <a:stretch>
            <a:fillRect/>
          </a:stretch>
        </p:blipFill>
        <p:spPr>
          <a:xfrm>
            <a:off x="9364590" y="6192416"/>
            <a:ext cx="511909" cy="457200"/>
          </a:xfrm>
          <a:prstGeom prst="rect">
            <a:avLst/>
          </a:prstGeom>
        </p:spPr>
      </p:pic>
      <p:sp>
        <p:nvSpPr>
          <p:cNvPr id="11" name="CuadroTexto 10">
            <a:extLst>
              <a:ext uri="{FF2B5EF4-FFF2-40B4-BE49-F238E27FC236}">
                <a16:creationId xmlns:a16="http://schemas.microsoft.com/office/drawing/2014/main" id="{DCF3CD8A-225E-8903-653F-0D62CE5DFA12}"/>
              </a:ext>
            </a:extLst>
          </p:cNvPr>
          <p:cNvSpPr txBox="1"/>
          <p:nvPr/>
        </p:nvSpPr>
        <p:spPr>
          <a:xfrm>
            <a:off x="3297423" y="1322196"/>
            <a:ext cx="6480226" cy="5355312"/>
          </a:xfrm>
          <a:prstGeom prst="rect">
            <a:avLst/>
          </a:prstGeom>
          <a:noFill/>
          <a:ln w="15875">
            <a:noFill/>
          </a:ln>
        </p:spPr>
        <p:txBody>
          <a:bodyPr wrap="square" rtlCol="0">
            <a:spAutoFit/>
          </a:bodyPr>
          <a:lstStyle/>
          <a:p>
            <a:r>
              <a:rPr lang="es-ES" altLang="es-ES" sz="1800" dirty="0">
                <a:solidFill>
                  <a:srgbClr val="5F5F5F"/>
                </a:solidFill>
                <a:latin typeface="Univers" panose="020B0503020202020204" pitchFamily="34" charset="0"/>
              </a:rPr>
              <a:t># alfa2.gd</a:t>
            </a:r>
          </a:p>
          <a:p>
            <a:r>
              <a:rPr lang="es-ES" altLang="es-ES" sz="1800" dirty="0" err="1">
                <a:solidFill>
                  <a:srgbClr val="D60093"/>
                </a:solidFill>
                <a:latin typeface="Univers" panose="020B0503020202020204" pitchFamily="34" charset="0"/>
              </a:rPr>
              <a:t>extends</a:t>
            </a:r>
            <a:r>
              <a:rPr lang="es-ES" altLang="es-ES" sz="1800" dirty="0">
                <a:solidFill>
                  <a:srgbClr val="D60093"/>
                </a:solidFill>
                <a:latin typeface="Univers" panose="020B0503020202020204" pitchFamily="34" charset="0"/>
              </a:rPr>
              <a:t> Node3D</a:t>
            </a:r>
          </a:p>
          <a:p>
            <a:r>
              <a:rPr lang="es-ES" altLang="es-ES" sz="1800" dirty="0">
                <a:solidFill>
                  <a:srgbClr val="D60093"/>
                </a:solidFill>
                <a:latin typeface="Univers" panose="020B0503020202020204" pitchFamily="34" charset="0"/>
              </a:rPr>
              <a:t>@export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cambio := 0.02 </a:t>
            </a:r>
          </a:p>
          <a:p>
            <a:r>
              <a:rPr lang="es-ES" altLang="es-ES" sz="1800" dirty="0">
                <a:solidFill>
                  <a:srgbClr val="D60093"/>
                </a:solidFill>
                <a:latin typeface="Univers" panose="020B0503020202020204" pitchFamily="34" charset="0"/>
              </a:rPr>
              <a:t>@export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escalar = 0.25  </a:t>
            </a:r>
          </a:p>
          <a:p>
            <a:endParaRPr lang="es-ES" altLang="es-ES" sz="1800"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a:t>
            </a:r>
            <a:r>
              <a:rPr lang="es-ES" altLang="es-ES" sz="1800" b="1" dirty="0">
                <a:solidFill>
                  <a:srgbClr val="D60093"/>
                </a:solidFill>
                <a:latin typeface="Univers" panose="020B0503020202020204" pitchFamily="34" charset="0"/>
              </a:rPr>
              <a:t>_</a:t>
            </a:r>
            <a:r>
              <a:rPr lang="es-ES" altLang="es-ES" sz="1800" b="1" dirty="0" err="1">
                <a:solidFill>
                  <a:srgbClr val="D60093"/>
                </a:solidFill>
                <a:latin typeface="Univers" panose="020B0503020202020204" pitchFamily="34" charset="0"/>
              </a:rPr>
              <a:t>process</a:t>
            </a:r>
            <a:r>
              <a:rPr lang="es-ES" altLang="es-ES" sz="1800" b="1" dirty="0">
                <a:solidFill>
                  <a:srgbClr val="D60093"/>
                </a:solidFill>
                <a:latin typeface="Univers" panose="020B0503020202020204" pitchFamily="34" charset="0"/>
              </a:rPr>
              <a:t>(cambio)</a:t>
            </a:r>
          </a:p>
          <a:p>
            <a:endParaRPr lang="es-ES" altLang="es-ES" sz="1800"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process</a:t>
            </a:r>
            <a:r>
              <a:rPr lang="es-ES" altLang="es-ES" sz="1800" dirty="0">
                <a:solidFill>
                  <a:srgbClr val="D60093"/>
                </a:solidFill>
                <a:latin typeface="Univers" panose="020B0503020202020204" pitchFamily="34" charset="0"/>
              </a:rPr>
              <a:t>(cambio):</a:t>
            </a:r>
          </a:p>
          <a:p>
            <a:r>
              <a:rPr lang="es-ES" altLang="es-ES" sz="1800" dirty="0">
                <a:solidFill>
                  <a:srgbClr val="5F5F5F"/>
                </a:solidFill>
                <a:latin typeface="Univers" panose="020B0503020202020204" pitchFamily="34" charset="0"/>
              </a:rPr>
              <a:t>        # para no acumular traslaciones se fija siempre </a:t>
            </a:r>
          </a:p>
          <a:p>
            <a:r>
              <a:rPr lang="es-ES" altLang="es-ES" sz="1800" dirty="0">
                <a:solidFill>
                  <a:srgbClr val="5F5F5F"/>
                </a:solidFill>
                <a:latin typeface="Univers" panose="020B0503020202020204" pitchFamily="34" charset="0"/>
              </a:rPr>
              <a:t>        # la posición inicial de la carga</a:t>
            </a:r>
          </a:p>
          <a:p>
            <a:r>
              <a:rPr lang="es-ES" altLang="es-ES" sz="1800" dirty="0">
                <a:solidFill>
                  <a:srgbClr val="D60093"/>
                </a:solidFill>
                <a:latin typeface="Univers" panose="020B0503020202020204" pitchFamily="34" charset="0"/>
              </a:rPr>
              <a:t>        </a:t>
            </a:r>
            <a:r>
              <a:rPr lang="es-ES" altLang="es-ES" sz="1800" b="1" dirty="0">
                <a:solidFill>
                  <a:srgbClr val="D60093"/>
                </a:solidFill>
                <a:latin typeface="Univers" panose="020B0503020202020204" pitchFamily="34" charset="0"/>
              </a:rPr>
              <a:t>position=Vector3(-1.5, -0.25, 0.0)</a:t>
            </a:r>
            <a:endParaRPr lang="es-ES" altLang="es-ES" sz="1800" dirty="0">
              <a:solidFill>
                <a:srgbClr val="D60093"/>
              </a:solidFill>
              <a:latin typeface="Univers" panose="020B0503020202020204" pitchFamily="34" charset="0"/>
            </a:endParaRP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if</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Input.is_action_pressed</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bajar_cable</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escalar += cambio</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if</a:t>
            </a:r>
            <a:r>
              <a:rPr lang="es-ES" altLang="es-ES" sz="1800" dirty="0">
                <a:solidFill>
                  <a:srgbClr val="D60093"/>
                </a:solidFill>
                <a:latin typeface="Univers" panose="020B0503020202020204" pitchFamily="34" charset="0"/>
              </a:rPr>
              <a:t> escalar &gt; 4.3: escalar = 4.3  </a:t>
            </a:r>
            <a:r>
              <a:rPr lang="es-ES" altLang="es-ES" sz="1800" dirty="0">
                <a:solidFill>
                  <a:srgbClr val="5F5F5F"/>
                </a:solidFill>
                <a:latin typeface="Univers" panose="020B0503020202020204" pitchFamily="34" charset="0"/>
              </a:rPr>
              <a:t># restricciones</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elif</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Input.is_action_pressed</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subir_cable</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escalar -= cambio</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if</a:t>
            </a:r>
            <a:r>
              <a:rPr lang="es-ES" altLang="es-ES" sz="1800" dirty="0">
                <a:solidFill>
                  <a:srgbClr val="D60093"/>
                </a:solidFill>
                <a:latin typeface="Univers" panose="020B0503020202020204" pitchFamily="34" charset="0"/>
              </a:rPr>
              <a:t> escalar &lt; 0.1: escalar = 0.1   </a:t>
            </a:r>
            <a:r>
              <a:rPr lang="es-ES" altLang="es-ES" sz="1800" dirty="0">
                <a:solidFill>
                  <a:srgbClr val="5F5F5F"/>
                </a:solidFill>
                <a:latin typeface="Univers" panose="020B0503020202020204" pitchFamily="34" charset="0"/>
              </a:rPr>
              <a:t># restricciones</a:t>
            </a:r>
            <a:endParaRPr lang="es-ES" altLang="es-ES" sz="1800" dirty="0">
              <a:solidFill>
                <a:srgbClr val="D60093"/>
              </a:solidFill>
              <a:latin typeface="Univers" panose="020B0503020202020204" pitchFamily="34" charset="0"/>
            </a:endParaRP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translate</a:t>
            </a:r>
            <a:r>
              <a:rPr lang="es-ES" altLang="es-ES" sz="1800" b="1" dirty="0">
                <a:solidFill>
                  <a:srgbClr val="D60093"/>
                </a:solidFill>
                <a:latin typeface="Univers" panose="020B0503020202020204" pitchFamily="34" charset="0"/>
              </a:rPr>
              <a:t>(Vector3(0,-escalar, 0))</a:t>
            </a:r>
          </a:p>
        </p:txBody>
      </p:sp>
      <p:sp>
        <p:nvSpPr>
          <p:cNvPr id="4" name="Line 5">
            <a:extLst>
              <a:ext uri="{FF2B5EF4-FFF2-40B4-BE49-F238E27FC236}">
                <a16:creationId xmlns:a16="http://schemas.microsoft.com/office/drawing/2014/main" id="{FBCF9464-4552-589C-1475-77D065FC285B}"/>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2" name="Imagen 1">
            <a:extLst>
              <a:ext uri="{FF2B5EF4-FFF2-40B4-BE49-F238E27FC236}">
                <a16:creationId xmlns:a16="http://schemas.microsoft.com/office/drawing/2014/main" id="{F7FB3ED7-1EC2-216F-E22D-BC746B4617A9}"/>
              </a:ext>
            </a:extLst>
          </p:cNvPr>
          <p:cNvPicPr>
            <a:picLocks noChangeAspect="1"/>
          </p:cNvPicPr>
          <p:nvPr/>
        </p:nvPicPr>
        <p:blipFill>
          <a:blip r:embed="rId5"/>
          <a:stretch>
            <a:fillRect/>
          </a:stretch>
        </p:blipFill>
        <p:spPr>
          <a:xfrm>
            <a:off x="401978" y="2596946"/>
            <a:ext cx="2585045" cy="1560970"/>
          </a:xfrm>
          <a:prstGeom prst="rect">
            <a:avLst/>
          </a:prstGeom>
        </p:spPr>
      </p:pic>
      <p:sp>
        <p:nvSpPr>
          <p:cNvPr id="5" name="Text Box 16">
            <a:extLst>
              <a:ext uri="{FF2B5EF4-FFF2-40B4-BE49-F238E27FC236}">
                <a16:creationId xmlns:a16="http://schemas.microsoft.com/office/drawing/2014/main" id="{4E7C250F-EDE3-32B8-E9AA-2A008CAF4F05}"/>
              </a:ext>
            </a:extLst>
          </p:cNvPr>
          <p:cNvSpPr txBox="1">
            <a:spLocks noChangeArrowheads="1"/>
          </p:cNvSpPr>
          <p:nvPr/>
        </p:nvSpPr>
        <p:spPr bwMode="auto">
          <a:xfrm>
            <a:off x="279628" y="4157916"/>
            <a:ext cx="2829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Jerarquía cable y carga </a:t>
            </a:r>
          </a:p>
        </p:txBody>
      </p:sp>
    </p:spTree>
    <p:extLst>
      <p:ext uri="{BB962C8B-B14F-4D97-AF65-F5344CB8AC3E}">
        <p14:creationId xmlns:p14="http://schemas.microsoft.com/office/powerpoint/2010/main" val="1481186800"/>
      </p:ext>
    </p:extLst>
  </p:cSld>
  <p:clrMapOvr>
    <a:masterClrMapping/>
  </p:clrMapOvr>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ACD2C-EEC0-767C-5D53-674A96840888}"/>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09D20073-66EB-C0D0-9384-5A89D04F3AB5}"/>
              </a:ext>
            </a:extLst>
          </p:cNvPr>
          <p:cNvSpPr>
            <a:spLocks noChangeArrowheads="1"/>
          </p:cNvSpPr>
          <p:nvPr/>
        </p:nvSpPr>
        <p:spPr bwMode="auto">
          <a:xfrm>
            <a:off x="539995" y="399308"/>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22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2" name="Line 5">
            <a:extLst>
              <a:ext uri="{FF2B5EF4-FFF2-40B4-BE49-F238E27FC236}">
                <a16:creationId xmlns:a16="http://schemas.microsoft.com/office/drawing/2014/main" id="{14640272-B663-F5D9-218D-21BAF11A7AE3}"/>
              </a:ext>
            </a:extLst>
          </p:cNvPr>
          <p:cNvSpPr>
            <a:spLocks noChangeShapeType="1"/>
          </p:cNvSpPr>
          <p:nvPr/>
        </p:nvSpPr>
        <p:spPr bwMode="auto">
          <a:xfrm flipV="1">
            <a:off x="3771020" y="352769"/>
            <a:ext cx="2606631"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3" name="Rectangle 8">
            <a:extLst>
              <a:ext uri="{FF2B5EF4-FFF2-40B4-BE49-F238E27FC236}">
                <a16:creationId xmlns:a16="http://schemas.microsoft.com/office/drawing/2014/main" id="{EE4C549D-74E7-92A8-FA5D-C6745B6C45C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9473E0A5-ADAC-4643-3714-D1B90A48D5D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79</a:t>
            </a:fld>
            <a:endParaRPr lang="en-US" altLang="es-ES" sz="1400" dirty="0"/>
          </a:p>
        </p:txBody>
      </p:sp>
      <p:pic>
        <p:nvPicPr>
          <p:cNvPr id="7" name="Imagen 6">
            <a:extLst>
              <a:ext uri="{FF2B5EF4-FFF2-40B4-BE49-F238E27FC236}">
                <a16:creationId xmlns:a16="http://schemas.microsoft.com/office/drawing/2014/main" id="{E8A03487-2FEE-FF94-BE7A-DE82C5451ADB}"/>
              </a:ext>
            </a:extLst>
          </p:cNvPr>
          <p:cNvPicPr>
            <a:picLocks noChangeAspect="1"/>
          </p:cNvPicPr>
          <p:nvPr/>
        </p:nvPicPr>
        <p:blipFill>
          <a:blip r:embed="rId4"/>
          <a:stretch>
            <a:fillRect/>
          </a:stretch>
        </p:blipFill>
        <p:spPr>
          <a:xfrm>
            <a:off x="9364590" y="6192416"/>
            <a:ext cx="511909" cy="457200"/>
          </a:xfrm>
          <a:prstGeom prst="rect">
            <a:avLst/>
          </a:prstGeom>
        </p:spPr>
      </p:pic>
      <p:sp>
        <p:nvSpPr>
          <p:cNvPr id="22" name="Text Box 16">
            <a:extLst>
              <a:ext uri="{FF2B5EF4-FFF2-40B4-BE49-F238E27FC236}">
                <a16:creationId xmlns:a16="http://schemas.microsoft.com/office/drawing/2014/main" id="{385E14CE-11A8-A5F0-135F-ACFF5E245FC1}"/>
              </a:ext>
            </a:extLst>
          </p:cNvPr>
          <p:cNvSpPr txBox="1">
            <a:spLocks noChangeArrowheads="1"/>
          </p:cNvSpPr>
          <p:nvPr/>
        </p:nvSpPr>
        <p:spPr bwMode="auto">
          <a:xfrm>
            <a:off x="18662" y="4718350"/>
            <a:ext cx="28297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Jerarquía cable y carga con el carro  </a:t>
            </a:r>
          </a:p>
        </p:txBody>
      </p:sp>
      <p:pic>
        <p:nvPicPr>
          <p:cNvPr id="5" name="Imagen 4">
            <a:extLst>
              <a:ext uri="{FF2B5EF4-FFF2-40B4-BE49-F238E27FC236}">
                <a16:creationId xmlns:a16="http://schemas.microsoft.com/office/drawing/2014/main" id="{C1146812-6320-A1E4-2499-266C937EB45A}"/>
              </a:ext>
            </a:extLst>
          </p:cNvPr>
          <p:cNvPicPr>
            <a:picLocks noChangeAspect="1"/>
          </p:cNvPicPr>
          <p:nvPr/>
        </p:nvPicPr>
        <p:blipFill>
          <a:blip r:embed="rId5"/>
          <a:stretch>
            <a:fillRect/>
          </a:stretch>
        </p:blipFill>
        <p:spPr>
          <a:xfrm>
            <a:off x="304963" y="2724727"/>
            <a:ext cx="2257139" cy="1895644"/>
          </a:xfrm>
          <a:prstGeom prst="rect">
            <a:avLst/>
          </a:prstGeom>
        </p:spPr>
      </p:pic>
      <p:sp>
        <p:nvSpPr>
          <p:cNvPr id="9" name="Text Box 16">
            <a:extLst>
              <a:ext uri="{FF2B5EF4-FFF2-40B4-BE49-F238E27FC236}">
                <a16:creationId xmlns:a16="http://schemas.microsoft.com/office/drawing/2014/main" id="{F0D40693-B449-EF96-632D-A154C0379F5F}"/>
              </a:ext>
            </a:extLst>
          </p:cNvPr>
          <p:cNvSpPr txBox="1">
            <a:spLocks noChangeArrowheads="1"/>
          </p:cNvSpPr>
          <p:nvPr/>
        </p:nvSpPr>
        <p:spPr bwMode="auto">
          <a:xfrm>
            <a:off x="3035000" y="1463928"/>
            <a:ext cx="2327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carro: tipo </a:t>
            </a:r>
            <a:r>
              <a:rPr lang="es-ES_tradnl" altLang="es-ES" sz="2000" dirty="0" err="1">
                <a:solidFill>
                  <a:srgbClr val="007E60"/>
                </a:solidFill>
              </a:rPr>
              <a:t>BoxMesh</a:t>
            </a:r>
            <a:r>
              <a:rPr lang="es-ES_tradnl" altLang="es-ES" sz="2000" dirty="0"/>
              <a:t> </a:t>
            </a:r>
          </a:p>
        </p:txBody>
      </p:sp>
      <p:pic>
        <p:nvPicPr>
          <p:cNvPr id="12" name="Imagen 11">
            <a:extLst>
              <a:ext uri="{FF2B5EF4-FFF2-40B4-BE49-F238E27FC236}">
                <a16:creationId xmlns:a16="http://schemas.microsoft.com/office/drawing/2014/main" id="{494760CB-0DF0-B6CC-822D-9C6988E69A6A}"/>
              </a:ext>
            </a:extLst>
          </p:cNvPr>
          <p:cNvPicPr>
            <a:picLocks noChangeAspect="1"/>
          </p:cNvPicPr>
          <p:nvPr/>
        </p:nvPicPr>
        <p:blipFill>
          <a:blip r:embed="rId6"/>
          <a:stretch>
            <a:fillRect/>
          </a:stretch>
        </p:blipFill>
        <p:spPr>
          <a:xfrm>
            <a:off x="3035001" y="1921489"/>
            <a:ext cx="2327675" cy="4762655"/>
          </a:xfrm>
          <a:prstGeom prst="rect">
            <a:avLst/>
          </a:prstGeom>
        </p:spPr>
      </p:pic>
      <p:sp>
        <p:nvSpPr>
          <p:cNvPr id="13" name="CuadroTexto 12">
            <a:extLst>
              <a:ext uri="{FF2B5EF4-FFF2-40B4-BE49-F238E27FC236}">
                <a16:creationId xmlns:a16="http://schemas.microsoft.com/office/drawing/2014/main" id="{0E2E2569-1569-E916-6196-6755FC6B81DB}"/>
              </a:ext>
            </a:extLst>
          </p:cNvPr>
          <p:cNvSpPr txBox="1"/>
          <p:nvPr/>
        </p:nvSpPr>
        <p:spPr>
          <a:xfrm>
            <a:off x="5575662" y="2602813"/>
            <a:ext cx="4580224" cy="2185214"/>
          </a:xfrm>
          <a:prstGeom prst="rect">
            <a:avLst/>
          </a:prstGeom>
          <a:noFill/>
          <a:ln w="15875">
            <a:noFill/>
          </a:ln>
        </p:spPr>
        <p:txBody>
          <a:bodyPr wrap="square" rtlCol="0">
            <a:spAutoFit/>
          </a:bodyPr>
          <a:lstStyle/>
          <a:p>
            <a:r>
              <a:rPr lang="es-ES" altLang="es-ES" sz="2000" dirty="0">
                <a:solidFill>
                  <a:srgbClr val="5F5F5F"/>
                </a:solidFill>
                <a:latin typeface="Univers" panose="020B0503020202020204" pitchFamily="34" charset="0"/>
              </a:rPr>
              <a:t># carro.gd</a:t>
            </a:r>
          </a:p>
          <a:p>
            <a:r>
              <a:rPr lang="en-US" altLang="es-ES" sz="2000" dirty="0">
                <a:solidFill>
                  <a:srgbClr val="D60093"/>
                </a:solidFill>
                <a:latin typeface="Univers" panose="020B0503020202020204" pitchFamily="34" charset="0"/>
              </a:rPr>
              <a:t>extends Node3D</a:t>
            </a:r>
          </a:p>
          <a:p>
            <a:endParaRPr lang="en-US" altLang="es-ES" sz="2000" dirty="0">
              <a:solidFill>
                <a:srgbClr val="D60093"/>
              </a:solidFill>
              <a:latin typeface="Univers" panose="020B0503020202020204" pitchFamily="34" charset="0"/>
            </a:endParaRPr>
          </a:p>
          <a:p>
            <a:r>
              <a:rPr lang="en-US" altLang="es-ES" sz="2000" dirty="0" err="1">
                <a:solidFill>
                  <a:srgbClr val="D60093"/>
                </a:solidFill>
                <a:latin typeface="Univers" panose="020B0503020202020204" pitchFamily="34" charset="0"/>
              </a:rPr>
              <a:t>func</a:t>
            </a:r>
            <a:r>
              <a:rPr lang="en-US" altLang="es-ES" sz="2000" dirty="0">
                <a:solidFill>
                  <a:srgbClr val="D60093"/>
                </a:solidFill>
                <a:latin typeface="Univers" panose="020B0503020202020204" pitchFamily="34" charset="0"/>
              </a:rPr>
              <a:t> _ready() -&gt; void:</a:t>
            </a:r>
          </a:p>
          <a:p>
            <a:r>
              <a:rPr lang="en-US" altLang="es-ES" sz="2000" b="1" dirty="0">
                <a:solidFill>
                  <a:srgbClr val="D60093"/>
                </a:solidFill>
                <a:latin typeface="Univers" panose="020B0503020202020204" pitchFamily="34" charset="0"/>
              </a:rPr>
              <a:t>        translate(Vector3(-1.5, -0.2, 0))</a:t>
            </a:r>
          </a:p>
          <a:p>
            <a:r>
              <a:rPr lang="en-US" altLang="es-ES" sz="2000" b="1" dirty="0">
                <a:solidFill>
                  <a:srgbClr val="D60093"/>
                </a:solidFill>
                <a:latin typeface="Univers" panose="020B0503020202020204" pitchFamily="34" charset="0"/>
              </a:rPr>
              <a:t>        scale=Vector3(0.5, 0.2, 0.4)</a:t>
            </a:r>
            <a:endParaRPr lang="es-ES" altLang="es-ES" sz="2000" b="1" dirty="0">
              <a:solidFill>
                <a:srgbClr val="D60093"/>
              </a:solidFill>
              <a:latin typeface="Univers" panose="020B0503020202020204" pitchFamily="34" charset="0"/>
            </a:endParaRPr>
          </a:p>
          <a:p>
            <a:r>
              <a:rPr lang="es-ES" altLang="es-ES" sz="1600" dirty="0">
                <a:solidFill>
                  <a:srgbClr val="D60093"/>
                </a:solidFill>
                <a:latin typeface="Univers" panose="020B0503020202020204" pitchFamily="34" charset="0"/>
              </a:rPr>
              <a:t>        </a:t>
            </a:r>
          </a:p>
        </p:txBody>
      </p:sp>
    </p:spTree>
    <p:extLst>
      <p:ext uri="{BB962C8B-B14F-4D97-AF65-F5344CB8AC3E}">
        <p14:creationId xmlns:p14="http://schemas.microsoft.com/office/powerpoint/2010/main" val="2053951701"/>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ACB1-2DDE-1801-C946-F82C23342D0C}"/>
            </a:ext>
          </a:extLst>
        </p:cNvPr>
        <p:cNvGrpSpPr/>
        <p:nvPr/>
      </p:nvGrpSpPr>
      <p:grpSpPr>
        <a:xfrm>
          <a:off x="0" y="0"/>
          <a:ext cx="0" cy="0"/>
          <a:chOff x="0" y="0"/>
          <a:chExt cx="0" cy="0"/>
        </a:xfrm>
      </p:grpSpPr>
      <p:sp>
        <p:nvSpPr>
          <p:cNvPr id="11269" name="Rectangle 4">
            <a:extLst>
              <a:ext uri="{FF2B5EF4-FFF2-40B4-BE49-F238E27FC236}">
                <a16:creationId xmlns:a16="http://schemas.microsoft.com/office/drawing/2014/main" id="{5AE85E6F-6A71-17CB-9740-F905E0C36563}"/>
              </a:ext>
            </a:extLst>
          </p:cNvPr>
          <p:cNvSpPr>
            <a:spLocks noChangeArrowheads="1"/>
          </p:cNvSpPr>
          <p:nvPr/>
        </p:nvSpPr>
        <p:spPr bwMode="auto">
          <a:xfrm>
            <a:off x="709613" y="411034"/>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indent="276225">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1.</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Preámbulo. Volumen de vista, ventana y </a:t>
            </a:r>
            <a:r>
              <a:rPr lang="es-ES_tradnl" altLang="es-ES" sz="2400" dirty="0" err="1">
                <a:latin typeface="Univers" panose="020B0503020202020204" pitchFamily="34" charset="0"/>
              </a:rPr>
              <a:t>viewport</a:t>
            </a:r>
            <a:endParaRPr lang="es-ES_tradnl" altLang="es-ES" sz="2400" dirty="0">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solidFill>
                <a:srgbClr val="008080"/>
              </a:solidFill>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latin typeface="Univers" panose="020B0503020202020204" pitchFamily="34" charset="0"/>
            </a:endParaRPr>
          </a:p>
        </p:txBody>
      </p:sp>
      <p:sp>
        <p:nvSpPr>
          <p:cNvPr id="4" name="Rectangle 8">
            <a:extLst>
              <a:ext uri="{FF2B5EF4-FFF2-40B4-BE49-F238E27FC236}">
                <a16:creationId xmlns:a16="http://schemas.microsoft.com/office/drawing/2014/main" id="{14698CAF-BCA8-5B68-0654-B37B7A4E509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5 Marcador de número de diapositiva">
            <a:extLst>
              <a:ext uri="{FF2B5EF4-FFF2-40B4-BE49-F238E27FC236}">
                <a16:creationId xmlns:a16="http://schemas.microsoft.com/office/drawing/2014/main" id="{C44FD2AA-EE12-88D1-7BD4-3F0327BDA717}"/>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a:t>
            </a:fld>
            <a:endParaRPr lang="en-US" altLang="es-ES" sz="1400" dirty="0"/>
          </a:p>
        </p:txBody>
      </p:sp>
      <p:pic>
        <p:nvPicPr>
          <p:cNvPr id="7" name="Imagen 6">
            <a:extLst>
              <a:ext uri="{FF2B5EF4-FFF2-40B4-BE49-F238E27FC236}">
                <a16:creationId xmlns:a16="http://schemas.microsoft.com/office/drawing/2014/main" id="{2AA23742-10D6-50FC-4258-1A3B929F0AD9}"/>
              </a:ext>
            </a:extLst>
          </p:cNvPr>
          <p:cNvPicPr>
            <a:picLocks noChangeAspect="1"/>
          </p:cNvPicPr>
          <p:nvPr/>
        </p:nvPicPr>
        <p:blipFill>
          <a:blip r:embed="rId2"/>
          <a:stretch>
            <a:fillRect/>
          </a:stretch>
        </p:blipFill>
        <p:spPr>
          <a:xfrm>
            <a:off x="9364590" y="6192416"/>
            <a:ext cx="511909" cy="457200"/>
          </a:xfrm>
          <a:prstGeom prst="rect">
            <a:avLst/>
          </a:prstGeom>
        </p:spPr>
      </p:pic>
      <p:grpSp>
        <p:nvGrpSpPr>
          <p:cNvPr id="13" name="Grupo 12">
            <a:extLst>
              <a:ext uri="{FF2B5EF4-FFF2-40B4-BE49-F238E27FC236}">
                <a16:creationId xmlns:a16="http://schemas.microsoft.com/office/drawing/2014/main" id="{F8CD2FDB-E1C6-61E8-6A7E-FF0DE3DC46AD}"/>
              </a:ext>
            </a:extLst>
          </p:cNvPr>
          <p:cNvGrpSpPr/>
          <p:nvPr/>
        </p:nvGrpSpPr>
        <p:grpSpPr>
          <a:xfrm>
            <a:off x="-255023" y="1445026"/>
            <a:ext cx="6162200" cy="4677054"/>
            <a:chOff x="-156013" y="1112999"/>
            <a:chExt cx="6162200" cy="4677054"/>
          </a:xfrm>
        </p:grpSpPr>
        <p:pic>
          <p:nvPicPr>
            <p:cNvPr id="2" name="Picture 9" descr="projection">
              <a:extLst>
                <a:ext uri="{FF2B5EF4-FFF2-40B4-BE49-F238E27FC236}">
                  <a16:creationId xmlns:a16="http://schemas.microsoft.com/office/drawing/2014/main" id="{8515BC00-BCAC-2945-55AE-08F690049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893" y="1509308"/>
              <a:ext cx="4439659" cy="4280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3">
              <a:extLst>
                <a:ext uri="{FF2B5EF4-FFF2-40B4-BE49-F238E27FC236}">
                  <a16:creationId xmlns:a16="http://schemas.microsoft.com/office/drawing/2014/main" id="{C0425B69-3202-8C9A-7F5D-6F515F7DB9FB}"/>
                </a:ext>
              </a:extLst>
            </p:cNvPr>
            <p:cNvSpPr txBox="1">
              <a:spLocks noChangeArrowheads="1"/>
            </p:cNvSpPr>
            <p:nvPr/>
          </p:nvSpPr>
          <p:spPr bwMode="auto">
            <a:xfrm>
              <a:off x="-156013" y="4993538"/>
              <a:ext cx="25047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Origen cámara</a:t>
              </a:r>
              <a:endParaRPr lang="es-ES_tradnl" altLang="es-ES" sz="1800" dirty="0">
                <a:solidFill>
                  <a:srgbClr val="008080"/>
                </a:solidFill>
              </a:endParaRPr>
            </a:p>
          </p:txBody>
        </p:sp>
        <p:sp>
          <p:nvSpPr>
            <p:cNvPr id="10" name="Text Box 93">
              <a:extLst>
                <a:ext uri="{FF2B5EF4-FFF2-40B4-BE49-F238E27FC236}">
                  <a16:creationId xmlns:a16="http://schemas.microsoft.com/office/drawing/2014/main" id="{542F3AFE-6ABA-991D-D681-65CF2B36D752}"/>
                </a:ext>
              </a:extLst>
            </p:cNvPr>
            <p:cNvSpPr txBox="1">
              <a:spLocks noChangeArrowheads="1"/>
            </p:cNvSpPr>
            <p:nvPr/>
          </p:nvSpPr>
          <p:spPr bwMode="auto">
            <a:xfrm>
              <a:off x="4328112" y="4374662"/>
              <a:ext cx="1678075" cy="646331"/>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Volumen de vista</a:t>
              </a:r>
              <a:endParaRPr lang="es-ES_tradnl" altLang="es-ES" sz="1800" dirty="0">
                <a:solidFill>
                  <a:srgbClr val="008080"/>
                </a:solidFill>
              </a:endParaRPr>
            </a:p>
          </p:txBody>
        </p:sp>
        <p:sp>
          <p:nvSpPr>
            <p:cNvPr id="11" name="Text Box 93">
              <a:extLst>
                <a:ext uri="{FF2B5EF4-FFF2-40B4-BE49-F238E27FC236}">
                  <a16:creationId xmlns:a16="http://schemas.microsoft.com/office/drawing/2014/main" id="{8795E9E9-6057-F7D6-7BC6-68A0E56F4423}"/>
                </a:ext>
              </a:extLst>
            </p:cNvPr>
            <p:cNvSpPr txBox="1">
              <a:spLocks noChangeArrowheads="1"/>
            </p:cNvSpPr>
            <p:nvPr/>
          </p:nvSpPr>
          <p:spPr bwMode="auto">
            <a:xfrm>
              <a:off x="282259" y="3003348"/>
              <a:ext cx="1831677" cy="1200329"/>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Ventana en plano de proyección (plano de recorte delantero)</a:t>
              </a:r>
              <a:endParaRPr lang="es-ES_tradnl" altLang="es-ES" sz="1800" dirty="0">
                <a:solidFill>
                  <a:srgbClr val="008080"/>
                </a:solidFill>
              </a:endParaRPr>
            </a:p>
          </p:txBody>
        </p:sp>
        <p:sp>
          <p:nvSpPr>
            <p:cNvPr id="12" name="Text Box 93">
              <a:extLst>
                <a:ext uri="{FF2B5EF4-FFF2-40B4-BE49-F238E27FC236}">
                  <a16:creationId xmlns:a16="http://schemas.microsoft.com/office/drawing/2014/main" id="{67115C1C-43E2-51EE-C80C-D078C3814DA8}"/>
                </a:ext>
              </a:extLst>
            </p:cNvPr>
            <p:cNvSpPr txBox="1">
              <a:spLocks noChangeArrowheads="1"/>
            </p:cNvSpPr>
            <p:nvPr/>
          </p:nvSpPr>
          <p:spPr bwMode="auto">
            <a:xfrm>
              <a:off x="781781" y="1112999"/>
              <a:ext cx="1937804" cy="646331"/>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a:t>Plano de recorte trasero</a:t>
              </a:r>
              <a:endParaRPr lang="es-ES_tradnl" altLang="es-ES" sz="1800" dirty="0">
                <a:solidFill>
                  <a:srgbClr val="008080"/>
                </a:solidFill>
              </a:endParaRPr>
            </a:p>
          </p:txBody>
        </p:sp>
      </p:grpSp>
      <p:grpSp>
        <p:nvGrpSpPr>
          <p:cNvPr id="35" name="Grupo 34">
            <a:extLst>
              <a:ext uri="{FF2B5EF4-FFF2-40B4-BE49-F238E27FC236}">
                <a16:creationId xmlns:a16="http://schemas.microsoft.com/office/drawing/2014/main" id="{77528383-0129-0A2A-163F-89ED70E81209}"/>
              </a:ext>
            </a:extLst>
          </p:cNvPr>
          <p:cNvGrpSpPr/>
          <p:nvPr/>
        </p:nvGrpSpPr>
        <p:grpSpPr>
          <a:xfrm>
            <a:off x="6893039" y="2262709"/>
            <a:ext cx="2776783" cy="2290413"/>
            <a:chOff x="6907991" y="3624140"/>
            <a:chExt cx="2049198" cy="1769108"/>
          </a:xfrm>
        </p:grpSpPr>
        <p:sp>
          <p:nvSpPr>
            <p:cNvPr id="16" name="Rectangle 56">
              <a:extLst>
                <a:ext uri="{FF2B5EF4-FFF2-40B4-BE49-F238E27FC236}">
                  <a16:creationId xmlns:a16="http://schemas.microsoft.com/office/drawing/2014/main" id="{54A72B0A-7D2A-E813-E9C2-0CAB4CD8E685}"/>
                </a:ext>
              </a:extLst>
            </p:cNvPr>
            <p:cNvSpPr>
              <a:spLocks noChangeArrowheads="1"/>
            </p:cNvSpPr>
            <p:nvPr/>
          </p:nvSpPr>
          <p:spPr bwMode="auto">
            <a:xfrm>
              <a:off x="7270389" y="5343303"/>
              <a:ext cx="1323460" cy="49945"/>
            </a:xfrm>
            <a:prstGeom prst="rect">
              <a:avLst/>
            </a:prstGeom>
            <a:solidFill>
              <a:srgbClr val="FFCCFF"/>
            </a:solidFill>
            <a:ln w="1587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4" name="Freeform 7">
              <a:extLst>
                <a:ext uri="{FF2B5EF4-FFF2-40B4-BE49-F238E27FC236}">
                  <a16:creationId xmlns:a16="http://schemas.microsoft.com/office/drawing/2014/main" id="{75A4EEBD-1B18-68B3-AD31-58573604ADE8}"/>
                </a:ext>
              </a:extLst>
            </p:cNvPr>
            <p:cNvSpPr>
              <a:spLocks/>
            </p:cNvSpPr>
            <p:nvPr/>
          </p:nvSpPr>
          <p:spPr bwMode="auto">
            <a:xfrm>
              <a:off x="7324984" y="5094453"/>
              <a:ext cx="1213329" cy="243592"/>
            </a:xfrm>
            <a:custGeom>
              <a:avLst/>
              <a:gdLst>
                <a:gd name="T0" fmla="*/ 2147483646 w 3815"/>
                <a:gd name="T1" fmla="*/ 0 h 756"/>
                <a:gd name="T2" fmla="*/ 0 w 3815"/>
                <a:gd name="T3" fmla="*/ 2147483646 h 756"/>
                <a:gd name="T4" fmla="*/ 2147483646 w 3815"/>
                <a:gd name="T5" fmla="*/ 2147483646 h 756"/>
                <a:gd name="T6" fmla="*/ 2147483646 w 3815"/>
                <a:gd name="T7" fmla="*/ 0 h 756"/>
                <a:gd name="T8" fmla="*/ 0 60000 65536"/>
                <a:gd name="T9" fmla="*/ 0 60000 65536"/>
                <a:gd name="T10" fmla="*/ 0 60000 65536"/>
                <a:gd name="T11" fmla="*/ 0 60000 65536"/>
                <a:gd name="T12" fmla="*/ 0 w 3815"/>
                <a:gd name="T13" fmla="*/ 0 h 756"/>
                <a:gd name="T14" fmla="*/ 3815 w 3815"/>
                <a:gd name="T15" fmla="*/ 756 h 756"/>
              </a:gdLst>
              <a:ahLst/>
              <a:cxnLst>
                <a:cxn ang="T8">
                  <a:pos x="T0" y="T1"/>
                </a:cxn>
                <a:cxn ang="T9">
                  <a:pos x="T2" y="T3"/>
                </a:cxn>
                <a:cxn ang="T10">
                  <a:pos x="T4" y="T5"/>
                </a:cxn>
                <a:cxn ang="T11">
                  <a:pos x="T6" y="T7"/>
                </a:cxn>
              </a:cxnLst>
              <a:rect l="T12" t="T13" r="T14" b="T15"/>
              <a:pathLst>
                <a:path w="3815" h="756">
                  <a:moveTo>
                    <a:pt x="756" y="0"/>
                  </a:moveTo>
                  <a:lnTo>
                    <a:pt x="0" y="756"/>
                  </a:lnTo>
                  <a:lnTo>
                    <a:pt x="3815" y="756"/>
                  </a:lnTo>
                  <a:lnTo>
                    <a:pt x="3060" y="0"/>
                  </a:lnTo>
                </a:path>
              </a:pathLst>
            </a:custGeom>
            <a:solidFill>
              <a:srgbClr val="FFCCFF"/>
            </a:solidFill>
            <a:ln w="15875">
              <a:solidFill>
                <a:schemeClr val="tx1"/>
              </a:solidFill>
              <a:prstDash val="solid"/>
              <a:round/>
              <a:headEnd/>
              <a:tailEnd/>
            </a:ln>
          </p:spPr>
          <p:txBody>
            <a:bodyPr/>
            <a:lstStyle/>
            <a:p>
              <a:endParaRPr lang="es-ES"/>
            </a:p>
          </p:txBody>
        </p:sp>
        <p:sp>
          <p:nvSpPr>
            <p:cNvPr id="15" name="Rectangle 8">
              <a:extLst>
                <a:ext uri="{FF2B5EF4-FFF2-40B4-BE49-F238E27FC236}">
                  <a16:creationId xmlns:a16="http://schemas.microsoft.com/office/drawing/2014/main" id="{1B552240-BEB7-616D-FD1A-D1FD88C45ECA}"/>
                </a:ext>
              </a:extLst>
            </p:cNvPr>
            <p:cNvSpPr>
              <a:spLocks noChangeArrowheads="1"/>
            </p:cNvSpPr>
            <p:nvPr/>
          </p:nvSpPr>
          <p:spPr bwMode="auto">
            <a:xfrm>
              <a:off x="7030359" y="3747689"/>
              <a:ext cx="1803520" cy="1218835"/>
            </a:xfrm>
            <a:prstGeom prst="rect">
              <a:avLst/>
            </a:prstGeom>
            <a:solidFill>
              <a:schemeClr val="accent5">
                <a:lumMod val="40000"/>
                <a:lumOff val="60000"/>
              </a:schemeClr>
            </a:solidFill>
            <a:ln w="1587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32" name="Rectangle 117">
              <a:extLst>
                <a:ext uri="{FF2B5EF4-FFF2-40B4-BE49-F238E27FC236}">
                  <a16:creationId xmlns:a16="http://schemas.microsoft.com/office/drawing/2014/main" id="{77B6A003-1794-CD6C-632F-71447EA13E5F}"/>
                </a:ext>
              </a:extLst>
            </p:cNvPr>
            <p:cNvSpPr>
              <a:spLocks noChangeArrowheads="1"/>
            </p:cNvSpPr>
            <p:nvPr/>
          </p:nvSpPr>
          <p:spPr bwMode="auto">
            <a:xfrm>
              <a:off x="6907991" y="3624140"/>
              <a:ext cx="2049198" cy="146768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grpSp>
      <p:sp>
        <p:nvSpPr>
          <p:cNvPr id="36" name="Text Box 93">
            <a:extLst>
              <a:ext uri="{FF2B5EF4-FFF2-40B4-BE49-F238E27FC236}">
                <a16:creationId xmlns:a16="http://schemas.microsoft.com/office/drawing/2014/main" id="{709155C5-DB34-A1BC-D06B-8846B92AE156}"/>
              </a:ext>
            </a:extLst>
          </p:cNvPr>
          <p:cNvSpPr txBox="1">
            <a:spLocks noChangeArrowheads="1"/>
          </p:cNvSpPr>
          <p:nvPr/>
        </p:nvSpPr>
        <p:spPr bwMode="auto">
          <a:xfrm>
            <a:off x="7124448" y="4745621"/>
            <a:ext cx="2311414" cy="369332"/>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Dispositivo de salida</a:t>
            </a:r>
            <a:endParaRPr lang="es-ES_tradnl" altLang="es-ES" sz="1800" dirty="0">
              <a:solidFill>
                <a:srgbClr val="008080"/>
              </a:solidFill>
            </a:endParaRPr>
          </a:p>
        </p:txBody>
      </p:sp>
      <p:sp>
        <p:nvSpPr>
          <p:cNvPr id="37" name="Text Box 93">
            <a:extLst>
              <a:ext uri="{FF2B5EF4-FFF2-40B4-BE49-F238E27FC236}">
                <a16:creationId xmlns:a16="http://schemas.microsoft.com/office/drawing/2014/main" id="{C31F018A-A210-E52A-3909-66ED69E09A03}"/>
              </a:ext>
            </a:extLst>
          </p:cNvPr>
          <p:cNvSpPr txBox="1">
            <a:spLocks noChangeArrowheads="1"/>
          </p:cNvSpPr>
          <p:nvPr/>
        </p:nvSpPr>
        <p:spPr bwMode="auto">
          <a:xfrm>
            <a:off x="6893039" y="1516755"/>
            <a:ext cx="2711190" cy="646331"/>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1800" dirty="0" err="1"/>
              <a:t>Viewport</a:t>
            </a:r>
            <a:r>
              <a:rPr lang="es-ES_tradnl" altLang="es-ES" sz="1800" dirty="0"/>
              <a:t> </a:t>
            </a:r>
          </a:p>
          <a:p>
            <a:pPr algn="ctr">
              <a:spcBef>
                <a:spcPts val="0"/>
              </a:spcBef>
              <a:buFontTx/>
              <a:buNone/>
            </a:pPr>
            <a:r>
              <a:rPr lang="es-ES_tradnl" altLang="es-ES" sz="1800" dirty="0"/>
              <a:t>(tamaño en píxeles)</a:t>
            </a:r>
            <a:endParaRPr lang="es-ES_tradnl" altLang="es-ES" sz="1800" dirty="0">
              <a:solidFill>
                <a:srgbClr val="008080"/>
              </a:solidFill>
            </a:endParaRPr>
          </a:p>
        </p:txBody>
      </p:sp>
      <p:sp>
        <p:nvSpPr>
          <p:cNvPr id="41" name="Flecha: en U 40">
            <a:extLst>
              <a:ext uri="{FF2B5EF4-FFF2-40B4-BE49-F238E27FC236}">
                <a16:creationId xmlns:a16="http://schemas.microsoft.com/office/drawing/2014/main" id="{2A98F0E8-EE05-699E-9179-CE1751302AD3}"/>
              </a:ext>
            </a:extLst>
          </p:cNvPr>
          <p:cNvSpPr/>
          <p:nvPr/>
        </p:nvSpPr>
        <p:spPr bwMode="auto">
          <a:xfrm rot="10800000" flipH="1">
            <a:off x="2924069" y="5203644"/>
            <a:ext cx="5548969" cy="1081224"/>
          </a:xfrm>
          <a:prstGeom prst="uturnArrow">
            <a:avLst>
              <a:gd name="adj1" fmla="val 11058"/>
              <a:gd name="adj2" fmla="val 17331"/>
              <a:gd name="adj3" fmla="val 22880"/>
              <a:gd name="adj4" fmla="val 74045"/>
              <a:gd name="adj5" fmla="val 100000"/>
            </a:avLst>
          </a:prstGeom>
          <a:solidFill>
            <a:schemeClr val="accent3">
              <a:lumMod val="85000"/>
            </a:schemeClr>
          </a:solid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42" name="Text Box 93">
            <a:extLst>
              <a:ext uri="{FF2B5EF4-FFF2-40B4-BE49-F238E27FC236}">
                <a16:creationId xmlns:a16="http://schemas.microsoft.com/office/drawing/2014/main" id="{40A2AA5F-F18D-3F3E-59C9-C5EB3D93AE47}"/>
              </a:ext>
            </a:extLst>
          </p:cNvPr>
          <p:cNvSpPr txBox="1">
            <a:spLocks noChangeArrowheads="1"/>
          </p:cNvSpPr>
          <p:nvPr/>
        </p:nvSpPr>
        <p:spPr bwMode="auto">
          <a:xfrm>
            <a:off x="6159812" y="1829686"/>
            <a:ext cx="769368" cy="369332"/>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(0, 0)</a:t>
            </a:r>
            <a:endParaRPr lang="es-ES_tradnl" altLang="es-ES" sz="1800" dirty="0">
              <a:solidFill>
                <a:srgbClr val="008080"/>
              </a:solidFill>
            </a:endParaRPr>
          </a:p>
        </p:txBody>
      </p:sp>
      <p:cxnSp>
        <p:nvCxnSpPr>
          <p:cNvPr id="43" name="Conector recto de flecha 42">
            <a:extLst>
              <a:ext uri="{FF2B5EF4-FFF2-40B4-BE49-F238E27FC236}">
                <a16:creationId xmlns:a16="http://schemas.microsoft.com/office/drawing/2014/main" id="{ABA1425C-2839-B1C4-4737-74A6B3ACDCD1}"/>
              </a:ext>
            </a:extLst>
          </p:cNvPr>
          <p:cNvCxnSpPr>
            <a:cxnSpLocks/>
            <a:stCxn id="42" idx="2"/>
          </p:cNvCxnSpPr>
          <p:nvPr/>
        </p:nvCxnSpPr>
        <p:spPr bwMode="auto">
          <a:xfrm>
            <a:off x="6544496" y="2199018"/>
            <a:ext cx="484284" cy="238833"/>
          </a:xfrm>
          <a:prstGeom prst="straightConnector1">
            <a:avLst/>
          </a:prstGeom>
          <a:noFill/>
          <a:ln w="19050" cap="flat" cmpd="sng" algn="ctr">
            <a:solidFill>
              <a:srgbClr val="000000"/>
            </a:solidFill>
            <a:prstDash val="solid"/>
            <a:round/>
            <a:headEnd type="none" w="med" len="med"/>
            <a:tailEnd type="triangle"/>
          </a:ln>
          <a:effectLst/>
        </p:spPr>
      </p:cxnSp>
      <p:pic>
        <p:nvPicPr>
          <p:cNvPr id="48" name="Imagen 47">
            <a:extLst>
              <a:ext uri="{FF2B5EF4-FFF2-40B4-BE49-F238E27FC236}">
                <a16:creationId xmlns:a16="http://schemas.microsoft.com/office/drawing/2014/main" id="{9A0C613F-387B-4C46-668E-878DD873A0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9000"/>
                    </a14:imgEffect>
                  </a14:imgLayer>
                </a14:imgProps>
              </a:ext>
            </a:extLst>
          </a:blip>
          <a:stretch>
            <a:fillRect/>
          </a:stretch>
        </p:blipFill>
        <p:spPr>
          <a:xfrm>
            <a:off x="7263165" y="2575117"/>
            <a:ext cx="1649008" cy="1184230"/>
          </a:xfrm>
          <a:prstGeom prst="rect">
            <a:avLst/>
          </a:prstGeom>
          <a:ln w="15875">
            <a:solidFill>
              <a:srgbClr val="000000"/>
            </a:solidFill>
          </a:ln>
        </p:spPr>
      </p:pic>
      <p:cxnSp>
        <p:nvCxnSpPr>
          <p:cNvPr id="39" name="Conector recto de flecha 38">
            <a:extLst>
              <a:ext uri="{FF2B5EF4-FFF2-40B4-BE49-F238E27FC236}">
                <a16:creationId xmlns:a16="http://schemas.microsoft.com/office/drawing/2014/main" id="{B9EF3A4D-98EE-5F67-57B8-4B9E940400F3}"/>
              </a:ext>
            </a:extLst>
          </p:cNvPr>
          <p:cNvCxnSpPr>
            <a:stCxn id="37" idx="2"/>
          </p:cNvCxnSpPr>
          <p:nvPr/>
        </p:nvCxnSpPr>
        <p:spPr bwMode="auto">
          <a:xfrm flipH="1">
            <a:off x="8157502" y="2163086"/>
            <a:ext cx="91132" cy="621422"/>
          </a:xfrm>
          <a:prstGeom prst="straightConnector1">
            <a:avLst/>
          </a:prstGeom>
          <a:noFill/>
          <a:ln w="19050" cap="flat" cmpd="sng" algn="ctr">
            <a:solidFill>
              <a:srgbClr val="000000"/>
            </a:solidFill>
            <a:prstDash val="solid"/>
            <a:round/>
            <a:headEnd type="none" w="med" len="med"/>
            <a:tailEnd type="triangle"/>
          </a:ln>
          <a:effectLst/>
        </p:spPr>
      </p:cxnSp>
      <p:sp>
        <p:nvSpPr>
          <p:cNvPr id="6" name="Line 5">
            <a:extLst>
              <a:ext uri="{FF2B5EF4-FFF2-40B4-BE49-F238E27FC236}">
                <a16:creationId xmlns:a16="http://schemas.microsoft.com/office/drawing/2014/main" id="{9FF86584-6D7F-5B5E-023A-88FC382BAB57}"/>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3571245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7282-2D52-0119-43F6-27B2D8DA4285}"/>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A6F1EC85-85A7-DA07-05D9-0ADF49AD59B2}"/>
              </a:ext>
            </a:extLst>
          </p:cNvPr>
          <p:cNvSpPr>
            <a:spLocks noChangeArrowheads="1"/>
          </p:cNvSpPr>
          <p:nvPr/>
        </p:nvSpPr>
        <p:spPr bwMode="auto">
          <a:xfrm>
            <a:off x="539995" y="408866"/>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6FF28989-04B8-BF49-4041-574CA7D01309}"/>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68ADF9B0-921F-AF8B-BDEF-C6026CD6C0A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80</a:t>
            </a:fld>
            <a:endParaRPr lang="en-US" altLang="es-ES" sz="1400" dirty="0"/>
          </a:p>
        </p:txBody>
      </p:sp>
      <p:pic>
        <p:nvPicPr>
          <p:cNvPr id="7" name="Imagen 6">
            <a:extLst>
              <a:ext uri="{FF2B5EF4-FFF2-40B4-BE49-F238E27FC236}">
                <a16:creationId xmlns:a16="http://schemas.microsoft.com/office/drawing/2014/main" id="{C6B04D23-1057-ED84-B728-77E24E3EB409}"/>
              </a:ext>
            </a:extLst>
          </p:cNvPr>
          <p:cNvPicPr>
            <a:picLocks noChangeAspect="1"/>
          </p:cNvPicPr>
          <p:nvPr/>
        </p:nvPicPr>
        <p:blipFill>
          <a:blip r:embed="rId3"/>
          <a:stretch>
            <a:fillRect/>
          </a:stretch>
        </p:blipFill>
        <p:spPr>
          <a:xfrm>
            <a:off x="9364590" y="6192416"/>
            <a:ext cx="511909" cy="457200"/>
          </a:xfrm>
          <a:prstGeom prst="rect">
            <a:avLst/>
          </a:prstGeom>
        </p:spPr>
      </p:pic>
      <p:sp>
        <p:nvSpPr>
          <p:cNvPr id="22" name="Text Box 16">
            <a:extLst>
              <a:ext uri="{FF2B5EF4-FFF2-40B4-BE49-F238E27FC236}">
                <a16:creationId xmlns:a16="http://schemas.microsoft.com/office/drawing/2014/main" id="{DD0F2575-C2BB-C2D9-EB6F-72838084260E}"/>
              </a:ext>
            </a:extLst>
          </p:cNvPr>
          <p:cNvSpPr txBox="1">
            <a:spLocks noChangeArrowheads="1"/>
          </p:cNvSpPr>
          <p:nvPr/>
        </p:nvSpPr>
        <p:spPr bwMode="auto">
          <a:xfrm>
            <a:off x="18662" y="4718350"/>
            <a:ext cx="28297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Jerarquía cable y carga con el carro  </a:t>
            </a:r>
          </a:p>
        </p:txBody>
      </p:sp>
      <p:pic>
        <p:nvPicPr>
          <p:cNvPr id="5" name="Imagen 4">
            <a:extLst>
              <a:ext uri="{FF2B5EF4-FFF2-40B4-BE49-F238E27FC236}">
                <a16:creationId xmlns:a16="http://schemas.microsoft.com/office/drawing/2014/main" id="{03A21B4C-284F-3556-A304-649C6229515B}"/>
              </a:ext>
            </a:extLst>
          </p:cNvPr>
          <p:cNvPicPr>
            <a:picLocks noChangeAspect="1"/>
          </p:cNvPicPr>
          <p:nvPr/>
        </p:nvPicPr>
        <p:blipFill>
          <a:blip r:embed="rId4"/>
          <a:stretch>
            <a:fillRect/>
          </a:stretch>
        </p:blipFill>
        <p:spPr>
          <a:xfrm>
            <a:off x="304963" y="2724727"/>
            <a:ext cx="2257139" cy="1895644"/>
          </a:xfrm>
          <a:prstGeom prst="rect">
            <a:avLst/>
          </a:prstGeom>
        </p:spPr>
      </p:pic>
      <p:sp>
        <p:nvSpPr>
          <p:cNvPr id="4" name="CuadroTexto 3">
            <a:extLst>
              <a:ext uri="{FF2B5EF4-FFF2-40B4-BE49-F238E27FC236}">
                <a16:creationId xmlns:a16="http://schemas.microsoft.com/office/drawing/2014/main" id="{0B65EFCC-016D-DB08-B9FA-6EA68B8577EC}"/>
              </a:ext>
            </a:extLst>
          </p:cNvPr>
          <p:cNvSpPr txBox="1"/>
          <p:nvPr/>
        </p:nvSpPr>
        <p:spPr>
          <a:xfrm>
            <a:off x="2944874" y="1313545"/>
            <a:ext cx="6802131" cy="6186309"/>
          </a:xfrm>
          <a:prstGeom prst="rect">
            <a:avLst/>
          </a:prstGeom>
          <a:noFill/>
          <a:ln w="15875">
            <a:noFill/>
          </a:ln>
        </p:spPr>
        <p:txBody>
          <a:bodyPr wrap="square" rtlCol="0">
            <a:spAutoFit/>
          </a:bodyPr>
          <a:lstStyle/>
          <a:p>
            <a:r>
              <a:rPr lang="es-ES" altLang="es-ES" sz="1800" dirty="0">
                <a:solidFill>
                  <a:srgbClr val="5F5F5F"/>
                </a:solidFill>
                <a:latin typeface="Univers" panose="020B0503020202020204" pitchFamily="34" charset="0"/>
              </a:rPr>
              <a:t># beta.gd</a:t>
            </a:r>
          </a:p>
          <a:p>
            <a:r>
              <a:rPr lang="es-ES" altLang="es-ES" sz="1800" dirty="0" err="1">
                <a:solidFill>
                  <a:srgbClr val="D60093"/>
                </a:solidFill>
                <a:latin typeface="Univers" panose="020B0503020202020204" pitchFamily="34" charset="0"/>
              </a:rPr>
              <a:t>extends</a:t>
            </a:r>
            <a:r>
              <a:rPr lang="es-ES" altLang="es-ES" sz="1800" dirty="0">
                <a:solidFill>
                  <a:srgbClr val="D60093"/>
                </a:solidFill>
                <a:latin typeface="Univers" panose="020B0503020202020204" pitchFamily="34" charset="0"/>
              </a:rPr>
              <a:t> Node3D</a:t>
            </a:r>
          </a:p>
          <a:p>
            <a:r>
              <a:rPr lang="es-ES" altLang="es-ES" sz="1800" dirty="0">
                <a:solidFill>
                  <a:srgbClr val="D60093"/>
                </a:solidFill>
                <a:latin typeface="Univers" panose="020B0503020202020204" pitchFamily="34" charset="0"/>
              </a:rPr>
              <a:t>@export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incremento := 0.1</a:t>
            </a:r>
          </a:p>
          <a:p>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trasladar := 0.0  </a:t>
            </a:r>
          </a:p>
          <a:p>
            <a:endParaRPr lang="es-ES" altLang="es-ES" sz="1800" dirty="0">
              <a:solidFill>
                <a:srgbClr val="5F5F5F"/>
              </a:solidFill>
              <a:latin typeface="Univers" panose="020B0503020202020204" pitchFamily="34" charset="0"/>
            </a:endParaRP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process</a:t>
            </a:r>
            <a:r>
              <a:rPr lang="es-ES" altLang="es-ES" sz="1800" dirty="0">
                <a:solidFill>
                  <a:srgbClr val="D60093"/>
                </a:solidFill>
                <a:latin typeface="Univers" panose="020B0503020202020204" pitchFamily="34" charset="0"/>
              </a:rPr>
              <a:t>(incremento)</a:t>
            </a:r>
          </a:p>
          <a:p>
            <a:endParaRPr lang="es-ES" altLang="es-ES" sz="1800"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process</a:t>
            </a:r>
            <a:r>
              <a:rPr lang="es-ES" altLang="es-ES" sz="1800" dirty="0">
                <a:solidFill>
                  <a:srgbClr val="D60093"/>
                </a:solidFill>
                <a:latin typeface="Univers" panose="020B0503020202020204" pitchFamily="34" charset="0"/>
              </a:rPr>
              <a:t>(incremento):</a:t>
            </a:r>
          </a:p>
          <a:p>
            <a:r>
              <a:rPr lang="es-ES" altLang="es-ES" sz="1800" dirty="0">
                <a:solidFill>
                  <a:srgbClr val="D60093"/>
                </a:solidFill>
                <a:latin typeface="Univers" panose="020B0503020202020204" pitchFamily="34" charset="0"/>
              </a:rPr>
              <a:t>        </a:t>
            </a:r>
            <a:r>
              <a:rPr lang="es-ES" altLang="es-ES" sz="1800" dirty="0">
                <a:solidFill>
                  <a:srgbClr val="5F5F5F"/>
                </a:solidFill>
                <a:latin typeface="Univers" panose="020B0503020202020204" pitchFamily="34" charset="0"/>
              </a:rPr>
              <a:t># para no acumular traslaciones se fija siempre </a:t>
            </a:r>
          </a:p>
          <a:p>
            <a:r>
              <a:rPr lang="es-ES" altLang="es-ES" sz="1800" dirty="0">
                <a:solidFill>
                  <a:srgbClr val="5F5F5F"/>
                </a:solidFill>
                <a:latin typeface="Univers" panose="020B0503020202020204" pitchFamily="34" charset="0"/>
              </a:rPr>
              <a:t>        # la posición inicial del carro</a:t>
            </a:r>
            <a:endParaRPr lang="es-ES" altLang="es-ES" sz="1800" dirty="0">
              <a:solidFill>
                <a:srgbClr val="D60093"/>
              </a:solidFill>
              <a:latin typeface="Univers" panose="020B0503020202020204" pitchFamily="34" charset="0"/>
            </a:endParaRPr>
          </a:p>
          <a:p>
            <a:r>
              <a:rPr lang="es-ES" altLang="es-ES" sz="1800" b="1" dirty="0">
                <a:solidFill>
                  <a:srgbClr val="D60093"/>
                </a:solidFill>
                <a:latin typeface="Univers" panose="020B0503020202020204" pitchFamily="34" charset="0"/>
              </a:rPr>
              <a:t>        position=Vector3(-0.5, 0.0, 0.0)</a:t>
            </a:r>
          </a:p>
          <a:p>
            <a:r>
              <a:rPr lang="es-ES" altLang="es-ES" sz="1800" b="1"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if</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Input.is_action_pressed</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mover_izquierda</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trasladar -= incremento</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if</a:t>
            </a:r>
            <a:r>
              <a:rPr lang="es-ES" altLang="es-ES" sz="1800" dirty="0">
                <a:solidFill>
                  <a:srgbClr val="D60093"/>
                </a:solidFill>
                <a:latin typeface="Univers" panose="020B0503020202020204" pitchFamily="34" charset="0"/>
              </a:rPr>
              <a:t> trasladar &lt;-1.2 : trasladar = -1.2 </a:t>
            </a:r>
            <a:r>
              <a:rPr lang="es-ES" altLang="es-ES" sz="1800" dirty="0">
                <a:solidFill>
                  <a:srgbClr val="5F5F5F"/>
                </a:solidFill>
                <a:latin typeface="Univers" panose="020B0503020202020204" pitchFamily="34" charset="0"/>
              </a:rPr>
              <a:t># restricciones</a:t>
            </a:r>
            <a:endParaRPr lang="es-ES" altLang="es-ES" sz="1800" dirty="0">
              <a:solidFill>
                <a:srgbClr val="D60093"/>
              </a:solidFill>
              <a:latin typeface="Univers" panose="020B0503020202020204" pitchFamily="34" charset="0"/>
            </a:endParaRP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elif</a:t>
            </a:r>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Input.is_action_pressed</a:t>
            </a:r>
            <a:r>
              <a:rPr lang="es-ES" altLang="es-ES" sz="1800" dirty="0">
                <a:solidFill>
                  <a:srgbClr val="D60093"/>
                </a:solidFill>
                <a:latin typeface="Univers" panose="020B0503020202020204" pitchFamily="34" charset="0"/>
              </a:rPr>
              <a:t>("</a:t>
            </a:r>
            <a:r>
              <a:rPr lang="es-ES" altLang="es-ES" sz="1800" dirty="0" err="1">
                <a:solidFill>
                  <a:srgbClr val="D60093"/>
                </a:solidFill>
                <a:latin typeface="Univers" panose="020B0503020202020204" pitchFamily="34" charset="0"/>
              </a:rPr>
              <a:t>mover_derecha</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transladar</a:t>
            </a:r>
            <a:r>
              <a:rPr lang="es-ES" altLang="es-ES" sz="1800" dirty="0">
                <a:solidFill>
                  <a:srgbClr val="D60093"/>
                </a:solidFill>
                <a:latin typeface="Univers" panose="020B0503020202020204" pitchFamily="34" charset="0"/>
              </a:rPr>
              <a:t> += incremento</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if</a:t>
            </a:r>
            <a:r>
              <a:rPr lang="es-ES" altLang="es-ES" sz="1800" dirty="0">
                <a:solidFill>
                  <a:srgbClr val="D60093"/>
                </a:solidFill>
                <a:latin typeface="Univers" panose="020B0503020202020204" pitchFamily="34" charset="0"/>
              </a:rPr>
              <a:t> trasladar &gt;2.2 : trasladar = 2.2   </a:t>
            </a:r>
            <a:r>
              <a:rPr lang="es-ES" altLang="es-ES" sz="1800" dirty="0">
                <a:solidFill>
                  <a:srgbClr val="5F5F5F"/>
                </a:solidFill>
                <a:latin typeface="Univers" panose="020B0503020202020204" pitchFamily="34" charset="0"/>
              </a:rPr>
              <a:t># restricciones</a:t>
            </a:r>
            <a:endParaRPr lang="es-ES" altLang="es-ES" sz="1800" dirty="0">
              <a:solidFill>
                <a:srgbClr val="D60093"/>
              </a:solidFill>
              <a:latin typeface="Univers" panose="020B0503020202020204" pitchFamily="34" charset="0"/>
            </a:endParaRP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translate</a:t>
            </a:r>
            <a:r>
              <a:rPr lang="es-ES" altLang="es-ES" sz="1800" b="1" dirty="0">
                <a:solidFill>
                  <a:srgbClr val="D60093"/>
                </a:solidFill>
                <a:latin typeface="Univers" panose="020B0503020202020204" pitchFamily="34" charset="0"/>
              </a:rPr>
              <a:t>(Vector3(trasladar, 0, 0))</a:t>
            </a:r>
          </a:p>
          <a:p>
            <a:endParaRPr lang="es-ES" altLang="es-ES" sz="1800" b="1" dirty="0">
              <a:solidFill>
                <a:srgbClr val="D60093"/>
              </a:solidFill>
              <a:latin typeface="Univers" panose="020B0503020202020204" pitchFamily="34" charset="0"/>
            </a:endParaRPr>
          </a:p>
          <a:p>
            <a:endParaRPr lang="es-ES" altLang="es-ES" sz="1800" b="1" dirty="0">
              <a:solidFill>
                <a:srgbClr val="D60093"/>
              </a:solidFill>
              <a:latin typeface="Univers" panose="020B0503020202020204" pitchFamily="34" charset="0"/>
            </a:endParaRPr>
          </a:p>
          <a:p>
            <a:endParaRPr lang="es-ES" altLang="es-ES" sz="1800" b="1" dirty="0">
              <a:solidFill>
                <a:srgbClr val="D60093"/>
              </a:solidFill>
              <a:latin typeface="Univers" panose="020B0503020202020204" pitchFamily="34" charset="0"/>
            </a:endParaRPr>
          </a:p>
        </p:txBody>
      </p:sp>
      <p:sp>
        <p:nvSpPr>
          <p:cNvPr id="8" name="Line 5">
            <a:extLst>
              <a:ext uri="{FF2B5EF4-FFF2-40B4-BE49-F238E27FC236}">
                <a16:creationId xmlns:a16="http://schemas.microsoft.com/office/drawing/2014/main" id="{9355F921-47F6-EB7F-DE94-E5DF2A4ECC75}"/>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033835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1B8EA-221D-713E-C2F1-BC1529AACA6C}"/>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C46FB800-FD7F-D81B-A737-B12B0271F0C1}"/>
              </a:ext>
            </a:extLst>
          </p:cNvPr>
          <p:cNvSpPr>
            <a:spLocks noChangeArrowheads="1"/>
          </p:cNvSpPr>
          <p:nvPr/>
        </p:nvSpPr>
        <p:spPr bwMode="auto">
          <a:xfrm>
            <a:off x="539995" y="399308"/>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2" name="Line 5">
            <a:extLst>
              <a:ext uri="{FF2B5EF4-FFF2-40B4-BE49-F238E27FC236}">
                <a16:creationId xmlns:a16="http://schemas.microsoft.com/office/drawing/2014/main" id="{84F1D2EA-0376-55A2-5AE2-ED9B694854D2}"/>
              </a:ext>
            </a:extLst>
          </p:cNvPr>
          <p:cNvSpPr>
            <a:spLocks noChangeShapeType="1"/>
          </p:cNvSpPr>
          <p:nvPr/>
        </p:nvSpPr>
        <p:spPr bwMode="auto">
          <a:xfrm flipV="1">
            <a:off x="3771020" y="352769"/>
            <a:ext cx="2606631"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3" name="Rectangle 8">
            <a:extLst>
              <a:ext uri="{FF2B5EF4-FFF2-40B4-BE49-F238E27FC236}">
                <a16:creationId xmlns:a16="http://schemas.microsoft.com/office/drawing/2014/main" id="{6D253111-6C20-0AFE-9C88-8836C53A1436}"/>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AB596FDD-227E-4B7D-0A7C-485A792161FB}"/>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81</a:t>
            </a:fld>
            <a:endParaRPr lang="en-US" altLang="es-ES" sz="1400" dirty="0"/>
          </a:p>
        </p:txBody>
      </p:sp>
      <p:pic>
        <p:nvPicPr>
          <p:cNvPr id="7" name="Imagen 6">
            <a:extLst>
              <a:ext uri="{FF2B5EF4-FFF2-40B4-BE49-F238E27FC236}">
                <a16:creationId xmlns:a16="http://schemas.microsoft.com/office/drawing/2014/main" id="{FE050D30-973F-FC2D-6DCC-235CC7A720BB}"/>
              </a:ext>
            </a:extLst>
          </p:cNvPr>
          <p:cNvPicPr>
            <a:picLocks noChangeAspect="1"/>
          </p:cNvPicPr>
          <p:nvPr/>
        </p:nvPicPr>
        <p:blipFill>
          <a:blip r:embed="rId3"/>
          <a:stretch>
            <a:fillRect/>
          </a:stretch>
        </p:blipFill>
        <p:spPr>
          <a:xfrm>
            <a:off x="9364590" y="6192416"/>
            <a:ext cx="511909" cy="457200"/>
          </a:xfrm>
          <a:prstGeom prst="rect">
            <a:avLst/>
          </a:prstGeom>
        </p:spPr>
      </p:pic>
      <p:sp>
        <p:nvSpPr>
          <p:cNvPr id="22" name="Text Box 16">
            <a:extLst>
              <a:ext uri="{FF2B5EF4-FFF2-40B4-BE49-F238E27FC236}">
                <a16:creationId xmlns:a16="http://schemas.microsoft.com/office/drawing/2014/main" id="{60166760-E1E0-5CE0-821C-769C112CA032}"/>
              </a:ext>
            </a:extLst>
          </p:cNvPr>
          <p:cNvSpPr txBox="1">
            <a:spLocks noChangeArrowheads="1"/>
          </p:cNvSpPr>
          <p:nvPr/>
        </p:nvSpPr>
        <p:spPr bwMode="auto">
          <a:xfrm>
            <a:off x="74930" y="5150970"/>
            <a:ext cx="28297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Jerarquía final parte articulada  </a:t>
            </a:r>
          </a:p>
        </p:txBody>
      </p:sp>
      <p:sp>
        <p:nvSpPr>
          <p:cNvPr id="9" name="Text Box 16">
            <a:extLst>
              <a:ext uri="{FF2B5EF4-FFF2-40B4-BE49-F238E27FC236}">
                <a16:creationId xmlns:a16="http://schemas.microsoft.com/office/drawing/2014/main" id="{F9393E1A-09D6-F9C9-CA7B-05E4EE5F4F17}"/>
              </a:ext>
            </a:extLst>
          </p:cNvPr>
          <p:cNvSpPr txBox="1">
            <a:spLocks noChangeArrowheads="1"/>
          </p:cNvSpPr>
          <p:nvPr/>
        </p:nvSpPr>
        <p:spPr bwMode="auto">
          <a:xfrm>
            <a:off x="2859515" y="1443235"/>
            <a:ext cx="27653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pluma: tipo </a:t>
            </a:r>
            <a:r>
              <a:rPr lang="es-ES_tradnl" altLang="es-ES" sz="2000" dirty="0" err="1">
                <a:solidFill>
                  <a:srgbClr val="007E60"/>
                </a:solidFill>
              </a:rPr>
              <a:t>BoxMesh</a:t>
            </a:r>
            <a:r>
              <a:rPr lang="es-ES_tradnl" altLang="es-ES" sz="2000" dirty="0"/>
              <a:t> </a:t>
            </a:r>
          </a:p>
        </p:txBody>
      </p:sp>
      <p:pic>
        <p:nvPicPr>
          <p:cNvPr id="12" name="Imagen 11">
            <a:extLst>
              <a:ext uri="{FF2B5EF4-FFF2-40B4-BE49-F238E27FC236}">
                <a16:creationId xmlns:a16="http://schemas.microsoft.com/office/drawing/2014/main" id="{88B3C935-EF7A-6B0D-E96A-74CA202DC939}"/>
              </a:ext>
            </a:extLst>
          </p:cNvPr>
          <p:cNvPicPr>
            <a:picLocks noChangeAspect="1"/>
          </p:cNvPicPr>
          <p:nvPr/>
        </p:nvPicPr>
        <p:blipFill>
          <a:blip r:embed="rId4"/>
          <a:stretch>
            <a:fillRect/>
          </a:stretch>
        </p:blipFill>
        <p:spPr>
          <a:xfrm>
            <a:off x="3084161" y="1921489"/>
            <a:ext cx="2327675" cy="4762655"/>
          </a:xfrm>
          <a:prstGeom prst="rect">
            <a:avLst/>
          </a:prstGeom>
        </p:spPr>
      </p:pic>
      <p:sp>
        <p:nvSpPr>
          <p:cNvPr id="13" name="CuadroTexto 12">
            <a:extLst>
              <a:ext uri="{FF2B5EF4-FFF2-40B4-BE49-F238E27FC236}">
                <a16:creationId xmlns:a16="http://schemas.microsoft.com/office/drawing/2014/main" id="{3BC14E2D-D450-2ACF-3D91-7D0CD0D5414C}"/>
              </a:ext>
            </a:extLst>
          </p:cNvPr>
          <p:cNvSpPr txBox="1"/>
          <p:nvPr/>
        </p:nvSpPr>
        <p:spPr>
          <a:xfrm>
            <a:off x="5644486" y="2602813"/>
            <a:ext cx="4099282" cy="1877437"/>
          </a:xfrm>
          <a:prstGeom prst="rect">
            <a:avLst/>
          </a:prstGeom>
          <a:noFill/>
          <a:ln w="15875">
            <a:noFill/>
          </a:ln>
        </p:spPr>
        <p:txBody>
          <a:bodyPr wrap="square" rtlCol="0">
            <a:spAutoFit/>
          </a:bodyPr>
          <a:lstStyle/>
          <a:p>
            <a:r>
              <a:rPr lang="es-ES" altLang="es-ES" sz="2000" dirty="0">
                <a:solidFill>
                  <a:srgbClr val="5F5F5F"/>
                </a:solidFill>
                <a:latin typeface="Univers" panose="020B0503020202020204" pitchFamily="34" charset="0"/>
              </a:rPr>
              <a:t># pluma.gd</a:t>
            </a:r>
          </a:p>
          <a:p>
            <a:r>
              <a:rPr lang="en-US" altLang="es-ES" sz="2000" dirty="0">
                <a:solidFill>
                  <a:srgbClr val="D60093"/>
                </a:solidFill>
                <a:latin typeface="Univers" panose="020B0503020202020204" pitchFamily="34" charset="0"/>
              </a:rPr>
              <a:t>extends MeshInstance3D</a:t>
            </a:r>
          </a:p>
          <a:p>
            <a:endParaRPr lang="en-US" altLang="es-ES" sz="2000" dirty="0">
              <a:solidFill>
                <a:srgbClr val="D60093"/>
              </a:solidFill>
              <a:latin typeface="Univers" panose="020B0503020202020204" pitchFamily="34" charset="0"/>
            </a:endParaRPr>
          </a:p>
          <a:p>
            <a:r>
              <a:rPr lang="en-US" altLang="es-ES" sz="2000" dirty="0" err="1">
                <a:solidFill>
                  <a:srgbClr val="D60093"/>
                </a:solidFill>
                <a:latin typeface="Univers" panose="020B0503020202020204" pitchFamily="34" charset="0"/>
              </a:rPr>
              <a:t>func</a:t>
            </a:r>
            <a:r>
              <a:rPr lang="en-US" altLang="es-ES" sz="2000" dirty="0">
                <a:solidFill>
                  <a:srgbClr val="D60093"/>
                </a:solidFill>
                <a:latin typeface="Univers" panose="020B0503020202020204" pitchFamily="34" charset="0"/>
              </a:rPr>
              <a:t> _ready():</a:t>
            </a:r>
          </a:p>
          <a:p>
            <a:r>
              <a:rPr lang="en-US" altLang="es-ES" sz="2000" b="1" dirty="0">
                <a:solidFill>
                  <a:srgbClr val="D60093"/>
                </a:solidFill>
                <a:latin typeface="Univers" panose="020B0503020202020204" pitchFamily="34" charset="0"/>
              </a:rPr>
              <a:t>         scale=Vector3(7.0, 0.2, 0.4)</a:t>
            </a:r>
            <a:endParaRPr lang="es-ES" altLang="es-ES" sz="2000" b="1" dirty="0">
              <a:solidFill>
                <a:srgbClr val="D60093"/>
              </a:solidFill>
              <a:latin typeface="Univers" panose="020B0503020202020204" pitchFamily="34" charset="0"/>
            </a:endParaRPr>
          </a:p>
          <a:p>
            <a:r>
              <a:rPr lang="es-ES" altLang="es-ES" sz="1600" dirty="0">
                <a:solidFill>
                  <a:srgbClr val="D60093"/>
                </a:solidFill>
                <a:latin typeface="Univers" panose="020B0503020202020204" pitchFamily="34" charset="0"/>
              </a:rPr>
              <a:t>        </a:t>
            </a:r>
          </a:p>
        </p:txBody>
      </p:sp>
      <p:pic>
        <p:nvPicPr>
          <p:cNvPr id="10" name="Imagen 9">
            <a:extLst>
              <a:ext uri="{FF2B5EF4-FFF2-40B4-BE49-F238E27FC236}">
                <a16:creationId xmlns:a16="http://schemas.microsoft.com/office/drawing/2014/main" id="{1E9CC58A-121B-39CC-D4F9-466DA93602FE}"/>
              </a:ext>
            </a:extLst>
          </p:cNvPr>
          <p:cNvPicPr>
            <a:picLocks noChangeAspect="1"/>
          </p:cNvPicPr>
          <p:nvPr/>
        </p:nvPicPr>
        <p:blipFill>
          <a:blip r:embed="rId5"/>
          <a:stretch>
            <a:fillRect/>
          </a:stretch>
        </p:blipFill>
        <p:spPr>
          <a:xfrm>
            <a:off x="378244" y="2185876"/>
            <a:ext cx="2307614" cy="2925724"/>
          </a:xfrm>
          <a:prstGeom prst="rect">
            <a:avLst/>
          </a:prstGeom>
        </p:spPr>
      </p:pic>
    </p:spTree>
    <p:extLst>
      <p:ext uri="{BB962C8B-B14F-4D97-AF65-F5344CB8AC3E}">
        <p14:creationId xmlns:p14="http://schemas.microsoft.com/office/powerpoint/2010/main" val="3041151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D045A-8C9C-70DE-25A0-F0AE562C3F53}"/>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29E6E62F-5D48-E37D-DD52-B1AA3B7899C5}"/>
              </a:ext>
            </a:extLst>
          </p:cNvPr>
          <p:cNvSpPr>
            <a:spLocks noChangeArrowheads="1"/>
          </p:cNvSpPr>
          <p:nvPr/>
        </p:nvSpPr>
        <p:spPr bwMode="auto">
          <a:xfrm>
            <a:off x="539995" y="399308"/>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2" name="Line 5">
            <a:extLst>
              <a:ext uri="{FF2B5EF4-FFF2-40B4-BE49-F238E27FC236}">
                <a16:creationId xmlns:a16="http://schemas.microsoft.com/office/drawing/2014/main" id="{2D5E34E5-E9D7-49C9-B66A-C2916384786B}"/>
              </a:ext>
            </a:extLst>
          </p:cNvPr>
          <p:cNvSpPr>
            <a:spLocks noChangeShapeType="1"/>
          </p:cNvSpPr>
          <p:nvPr/>
        </p:nvSpPr>
        <p:spPr bwMode="auto">
          <a:xfrm flipV="1">
            <a:off x="3771020" y="352769"/>
            <a:ext cx="2606631"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3" name="Rectangle 8">
            <a:extLst>
              <a:ext uri="{FF2B5EF4-FFF2-40B4-BE49-F238E27FC236}">
                <a16:creationId xmlns:a16="http://schemas.microsoft.com/office/drawing/2014/main" id="{A1E3B6B5-A598-691B-6BED-CE6EDFF69898}"/>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5FF8C110-7544-5ED2-BDE6-2E02C502653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82</a:t>
            </a:fld>
            <a:endParaRPr lang="en-US" altLang="es-ES" sz="1400" dirty="0"/>
          </a:p>
        </p:txBody>
      </p:sp>
      <p:pic>
        <p:nvPicPr>
          <p:cNvPr id="7" name="Imagen 6">
            <a:extLst>
              <a:ext uri="{FF2B5EF4-FFF2-40B4-BE49-F238E27FC236}">
                <a16:creationId xmlns:a16="http://schemas.microsoft.com/office/drawing/2014/main" id="{FB2349A5-C346-7B24-0647-E3A5D07A4329}"/>
              </a:ext>
            </a:extLst>
          </p:cNvPr>
          <p:cNvPicPr>
            <a:picLocks noChangeAspect="1"/>
          </p:cNvPicPr>
          <p:nvPr/>
        </p:nvPicPr>
        <p:blipFill>
          <a:blip r:embed="rId4"/>
          <a:stretch>
            <a:fillRect/>
          </a:stretch>
        </p:blipFill>
        <p:spPr>
          <a:xfrm>
            <a:off x="9364590" y="6192416"/>
            <a:ext cx="511909" cy="457200"/>
          </a:xfrm>
          <a:prstGeom prst="rect">
            <a:avLst/>
          </a:prstGeom>
        </p:spPr>
      </p:pic>
      <p:sp>
        <p:nvSpPr>
          <p:cNvPr id="9" name="Text Box 16">
            <a:extLst>
              <a:ext uri="{FF2B5EF4-FFF2-40B4-BE49-F238E27FC236}">
                <a16:creationId xmlns:a16="http://schemas.microsoft.com/office/drawing/2014/main" id="{45ED046D-7EEB-2F6D-CD3C-EE96D108122E}"/>
              </a:ext>
            </a:extLst>
          </p:cNvPr>
          <p:cNvSpPr txBox="1">
            <a:spLocks noChangeArrowheads="1"/>
          </p:cNvSpPr>
          <p:nvPr/>
        </p:nvSpPr>
        <p:spPr bwMode="auto">
          <a:xfrm>
            <a:off x="2810355" y="1423571"/>
            <a:ext cx="32561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contrapeso: tipo </a:t>
            </a:r>
            <a:r>
              <a:rPr lang="es-ES_tradnl" altLang="es-ES" sz="2000" dirty="0" err="1">
                <a:solidFill>
                  <a:srgbClr val="007E60"/>
                </a:solidFill>
              </a:rPr>
              <a:t>BoxMesh</a:t>
            </a:r>
            <a:r>
              <a:rPr lang="es-ES_tradnl" altLang="es-ES" sz="2000" dirty="0"/>
              <a:t> </a:t>
            </a:r>
          </a:p>
        </p:txBody>
      </p:sp>
      <p:sp>
        <p:nvSpPr>
          <p:cNvPr id="4" name="Text Box 16">
            <a:extLst>
              <a:ext uri="{FF2B5EF4-FFF2-40B4-BE49-F238E27FC236}">
                <a16:creationId xmlns:a16="http://schemas.microsoft.com/office/drawing/2014/main" id="{9AE6C566-9C91-EEBC-12F9-54A9D28B70AB}"/>
              </a:ext>
            </a:extLst>
          </p:cNvPr>
          <p:cNvSpPr txBox="1">
            <a:spLocks noChangeArrowheads="1"/>
          </p:cNvSpPr>
          <p:nvPr/>
        </p:nvSpPr>
        <p:spPr bwMode="auto">
          <a:xfrm>
            <a:off x="6117437" y="1407676"/>
            <a:ext cx="32561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pirámide: tipo </a:t>
            </a:r>
            <a:r>
              <a:rPr lang="es-ES_tradnl" altLang="es-ES" sz="2000" dirty="0">
                <a:solidFill>
                  <a:srgbClr val="007E60"/>
                </a:solidFill>
              </a:rPr>
              <a:t>Node3D</a:t>
            </a:r>
            <a:r>
              <a:rPr lang="es-ES_tradnl" altLang="es-ES" sz="2000" dirty="0"/>
              <a:t> </a:t>
            </a:r>
          </a:p>
        </p:txBody>
      </p:sp>
      <p:pic>
        <p:nvPicPr>
          <p:cNvPr id="10" name="Imagen 9">
            <a:extLst>
              <a:ext uri="{FF2B5EF4-FFF2-40B4-BE49-F238E27FC236}">
                <a16:creationId xmlns:a16="http://schemas.microsoft.com/office/drawing/2014/main" id="{48D58CF7-A226-3D5A-5E14-AF03F0A6D4BF}"/>
              </a:ext>
            </a:extLst>
          </p:cNvPr>
          <p:cNvPicPr>
            <a:picLocks noChangeAspect="1"/>
          </p:cNvPicPr>
          <p:nvPr/>
        </p:nvPicPr>
        <p:blipFill>
          <a:blip r:embed="rId5"/>
          <a:stretch>
            <a:fillRect/>
          </a:stretch>
        </p:blipFill>
        <p:spPr>
          <a:xfrm>
            <a:off x="6377651" y="1902292"/>
            <a:ext cx="2735721" cy="4757776"/>
          </a:xfrm>
          <a:prstGeom prst="rect">
            <a:avLst/>
          </a:prstGeom>
        </p:spPr>
      </p:pic>
      <p:sp>
        <p:nvSpPr>
          <p:cNvPr id="11" name="Elipse 10">
            <a:extLst>
              <a:ext uri="{FF2B5EF4-FFF2-40B4-BE49-F238E27FC236}">
                <a16:creationId xmlns:a16="http://schemas.microsoft.com/office/drawing/2014/main" id="{7CB4EF1F-B8A5-3AA2-C767-202DB2EDD753}"/>
              </a:ext>
            </a:extLst>
          </p:cNvPr>
          <p:cNvSpPr/>
          <p:nvPr/>
        </p:nvSpPr>
        <p:spPr bwMode="auto">
          <a:xfrm>
            <a:off x="6502953" y="4694058"/>
            <a:ext cx="816738" cy="368316"/>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pic>
        <p:nvPicPr>
          <p:cNvPr id="15" name="Imagen 14">
            <a:extLst>
              <a:ext uri="{FF2B5EF4-FFF2-40B4-BE49-F238E27FC236}">
                <a16:creationId xmlns:a16="http://schemas.microsoft.com/office/drawing/2014/main" id="{4E3BB8DA-FF9B-CC25-1371-92DFAC0595BE}"/>
              </a:ext>
            </a:extLst>
          </p:cNvPr>
          <p:cNvPicPr>
            <a:picLocks noChangeAspect="1"/>
          </p:cNvPicPr>
          <p:nvPr/>
        </p:nvPicPr>
        <p:blipFill>
          <a:blip r:embed="rId6"/>
          <a:stretch>
            <a:fillRect/>
          </a:stretch>
        </p:blipFill>
        <p:spPr>
          <a:xfrm>
            <a:off x="3067403" y="1892692"/>
            <a:ext cx="2904858" cy="4732277"/>
          </a:xfrm>
          <a:prstGeom prst="rect">
            <a:avLst/>
          </a:prstGeom>
        </p:spPr>
      </p:pic>
      <p:sp>
        <p:nvSpPr>
          <p:cNvPr id="16" name="Elipse 15">
            <a:extLst>
              <a:ext uri="{FF2B5EF4-FFF2-40B4-BE49-F238E27FC236}">
                <a16:creationId xmlns:a16="http://schemas.microsoft.com/office/drawing/2014/main" id="{D94CC2BA-35E2-C128-B4BA-D2B1BD7659E2}"/>
              </a:ext>
            </a:extLst>
          </p:cNvPr>
          <p:cNvSpPr/>
          <p:nvPr/>
        </p:nvSpPr>
        <p:spPr bwMode="auto">
          <a:xfrm>
            <a:off x="4030060" y="4470572"/>
            <a:ext cx="816738" cy="368316"/>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17" name="Elipse 16">
            <a:extLst>
              <a:ext uri="{FF2B5EF4-FFF2-40B4-BE49-F238E27FC236}">
                <a16:creationId xmlns:a16="http://schemas.microsoft.com/office/drawing/2014/main" id="{2B7810C5-06EC-B3C2-7DF7-879C8A455F04}"/>
              </a:ext>
            </a:extLst>
          </p:cNvPr>
          <p:cNvSpPr/>
          <p:nvPr/>
        </p:nvSpPr>
        <p:spPr bwMode="auto">
          <a:xfrm>
            <a:off x="4030060" y="5320755"/>
            <a:ext cx="816738" cy="368316"/>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18" name="Elipse 17">
            <a:extLst>
              <a:ext uri="{FF2B5EF4-FFF2-40B4-BE49-F238E27FC236}">
                <a16:creationId xmlns:a16="http://schemas.microsoft.com/office/drawing/2014/main" id="{19D31EAE-94AB-9976-99DE-A234073EC508}"/>
              </a:ext>
            </a:extLst>
          </p:cNvPr>
          <p:cNvSpPr/>
          <p:nvPr/>
        </p:nvSpPr>
        <p:spPr bwMode="auto">
          <a:xfrm>
            <a:off x="7363277" y="4689146"/>
            <a:ext cx="816738" cy="368316"/>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21" name="Text Box 16">
            <a:extLst>
              <a:ext uri="{FF2B5EF4-FFF2-40B4-BE49-F238E27FC236}">
                <a16:creationId xmlns:a16="http://schemas.microsoft.com/office/drawing/2014/main" id="{499571FE-856B-E342-EEE8-6B90C40AC348}"/>
              </a:ext>
            </a:extLst>
          </p:cNvPr>
          <p:cNvSpPr txBox="1">
            <a:spLocks noChangeArrowheads="1"/>
          </p:cNvSpPr>
          <p:nvPr/>
        </p:nvSpPr>
        <p:spPr bwMode="auto">
          <a:xfrm>
            <a:off x="45434" y="5150970"/>
            <a:ext cx="28297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Jerarquía final parte articulada  </a:t>
            </a:r>
          </a:p>
        </p:txBody>
      </p:sp>
      <p:pic>
        <p:nvPicPr>
          <p:cNvPr id="23" name="Imagen 22">
            <a:extLst>
              <a:ext uri="{FF2B5EF4-FFF2-40B4-BE49-F238E27FC236}">
                <a16:creationId xmlns:a16="http://schemas.microsoft.com/office/drawing/2014/main" id="{E5F417EA-8D53-04A6-7AF0-DA4FFC39B240}"/>
              </a:ext>
            </a:extLst>
          </p:cNvPr>
          <p:cNvPicPr>
            <a:picLocks noChangeAspect="1"/>
          </p:cNvPicPr>
          <p:nvPr/>
        </p:nvPicPr>
        <p:blipFill>
          <a:blip r:embed="rId7"/>
          <a:stretch>
            <a:fillRect/>
          </a:stretch>
        </p:blipFill>
        <p:spPr>
          <a:xfrm>
            <a:off x="348748" y="2185876"/>
            <a:ext cx="2307614" cy="2925724"/>
          </a:xfrm>
          <a:prstGeom prst="rect">
            <a:avLst/>
          </a:prstGeom>
        </p:spPr>
      </p:pic>
    </p:spTree>
    <p:extLst>
      <p:ext uri="{BB962C8B-B14F-4D97-AF65-F5344CB8AC3E}">
        <p14:creationId xmlns:p14="http://schemas.microsoft.com/office/powerpoint/2010/main" val="3879131660"/>
      </p:ext>
    </p:extLst>
  </p:cSld>
  <p:clrMapOvr>
    <a:masterClrMapping/>
  </p:clrMapOvr>
  <p:extLst>
    <p:ext uri="{6950BFC3-D8DA-4A85-94F7-54DA5524770B}">
      <p188:commentRel xmlns:p188="http://schemas.microsoft.com/office/powerpoint/2018/8/main" r:id="rId3"/>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93D0F-3A5B-07FC-BFBC-F4F5C0314430}"/>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7568A941-6BE4-E99B-63E6-180846716D83}"/>
              </a:ext>
            </a:extLst>
          </p:cNvPr>
          <p:cNvSpPr>
            <a:spLocks noChangeArrowheads="1"/>
          </p:cNvSpPr>
          <p:nvPr/>
        </p:nvSpPr>
        <p:spPr bwMode="auto">
          <a:xfrm>
            <a:off x="539995" y="364131"/>
            <a:ext cx="9064625" cy="139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4.</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geométricas</a:t>
            </a:r>
          </a:p>
          <a:p>
            <a:pPr algn="just">
              <a:spcBef>
                <a:spcPct val="0"/>
              </a:spcBef>
              <a:buFontTx/>
              <a:buNone/>
            </a:pPr>
            <a:endParaRPr lang="es-ES_tradnl" altLang="es-ES" sz="10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Ejemplo de modelo jerárquico (grúa). </a:t>
            </a: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2" name="Line 5">
            <a:extLst>
              <a:ext uri="{FF2B5EF4-FFF2-40B4-BE49-F238E27FC236}">
                <a16:creationId xmlns:a16="http://schemas.microsoft.com/office/drawing/2014/main" id="{34EAC44E-0553-52A0-A85B-D6C432D74A54}"/>
              </a:ext>
            </a:extLst>
          </p:cNvPr>
          <p:cNvSpPr>
            <a:spLocks noChangeShapeType="1"/>
          </p:cNvSpPr>
          <p:nvPr/>
        </p:nvSpPr>
        <p:spPr bwMode="auto">
          <a:xfrm flipV="1">
            <a:off x="3771020" y="352769"/>
            <a:ext cx="2606631"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3" name="Rectangle 8">
            <a:extLst>
              <a:ext uri="{FF2B5EF4-FFF2-40B4-BE49-F238E27FC236}">
                <a16:creationId xmlns:a16="http://schemas.microsoft.com/office/drawing/2014/main" id="{4088E913-87BD-97E7-0080-2CAE8E2CDAB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98774146-EFA8-60FE-1A1B-D39E8EFEE237}"/>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83</a:t>
            </a:fld>
            <a:endParaRPr lang="en-US" altLang="es-ES" sz="1400" dirty="0"/>
          </a:p>
        </p:txBody>
      </p:sp>
      <p:pic>
        <p:nvPicPr>
          <p:cNvPr id="7" name="Imagen 6">
            <a:extLst>
              <a:ext uri="{FF2B5EF4-FFF2-40B4-BE49-F238E27FC236}">
                <a16:creationId xmlns:a16="http://schemas.microsoft.com/office/drawing/2014/main" id="{5539720A-A2BE-7172-5E31-4D633C12D676}"/>
              </a:ext>
            </a:extLst>
          </p:cNvPr>
          <p:cNvPicPr>
            <a:picLocks noChangeAspect="1"/>
          </p:cNvPicPr>
          <p:nvPr/>
        </p:nvPicPr>
        <p:blipFill>
          <a:blip r:embed="rId4"/>
          <a:stretch>
            <a:fillRect/>
          </a:stretch>
        </p:blipFill>
        <p:spPr>
          <a:xfrm>
            <a:off x="9364590" y="6192416"/>
            <a:ext cx="511909" cy="457200"/>
          </a:xfrm>
          <a:prstGeom prst="rect">
            <a:avLst/>
          </a:prstGeom>
        </p:spPr>
      </p:pic>
      <p:sp>
        <p:nvSpPr>
          <p:cNvPr id="22" name="Text Box 16">
            <a:extLst>
              <a:ext uri="{FF2B5EF4-FFF2-40B4-BE49-F238E27FC236}">
                <a16:creationId xmlns:a16="http://schemas.microsoft.com/office/drawing/2014/main" id="{757D308F-6CDC-7283-E53D-AC0B44F2344F}"/>
              </a:ext>
            </a:extLst>
          </p:cNvPr>
          <p:cNvSpPr txBox="1">
            <a:spLocks noChangeArrowheads="1"/>
          </p:cNvSpPr>
          <p:nvPr/>
        </p:nvSpPr>
        <p:spPr bwMode="auto">
          <a:xfrm>
            <a:off x="45434" y="5150970"/>
            <a:ext cx="28297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ts val="0"/>
              </a:spcBef>
              <a:buFontTx/>
              <a:buNone/>
            </a:pPr>
            <a:r>
              <a:rPr lang="es-ES_tradnl" altLang="es-ES" sz="2000" dirty="0"/>
              <a:t>Jerarquía final parte articulada  </a:t>
            </a:r>
          </a:p>
        </p:txBody>
      </p:sp>
      <p:sp>
        <p:nvSpPr>
          <p:cNvPr id="5" name="CuadroTexto 4">
            <a:extLst>
              <a:ext uri="{FF2B5EF4-FFF2-40B4-BE49-F238E27FC236}">
                <a16:creationId xmlns:a16="http://schemas.microsoft.com/office/drawing/2014/main" id="{230AD832-8241-3662-82FE-00D006F5F6AC}"/>
              </a:ext>
            </a:extLst>
          </p:cNvPr>
          <p:cNvSpPr txBox="1"/>
          <p:nvPr/>
        </p:nvSpPr>
        <p:spPr>
          <a:xfrm>
            <a:off x="3013698" y="1245863"/>
            <a:ext cx="6802131" cy="5586145"/>
          </a:xfrm>
          <a:prstGeom prst="rect">
            <a:avLst/>
          </a:prstGeom>
          <a:noFill/>
          <a:ln w="15875">
            <a:noFill/>
          </a:ln>
        </p:spPr>
        <p:txBody>
          <a:bodyPr wrap="square" rtlCol="0">
            <a:spAutoFit/>
          </a:bodyPr>
          <a:lstStyle/>
          <a:p>
            <a:r>
              <a:rPr lang="es-ES" altLang="es-ES" sz="1700" dirty="0">
                <a:solidFill>
                  <a:srgbClr val="5F5F5F"/>
                </a:solidFill>
                <a:latin typeface="Univers" panose="020B0503020202020204" pitchFamily="34" charset="0"/>
              </a:rPr>
              <a:t># gamma.gd</a:t>
            </a:r>
          </a:p>
          <a:p>
            <a:r>
              <a:rPr lang="es-ES" altLang="es-ES" sz="1700" dirty="0" err="1">
                <a:solidFill>
                  <a:srgbClr val="D60093"/>
                </a:solidFill>
                <a:latin typeface="Univers" panose="020B0503020202020204" pitchFamily="34" charset="0"/>
              </a:rPr>
              <a:t>extends</a:t>
            </a:r>
            <a:r>
              <a:rPr lang="es-ES" altLang="es-ES" sz="1700" dirty="0">
                <a:solidFill>
                  <a:srgbClr val="D60093"/>
                </a:solidFill>
                <a:latin typeface="Univers" panose="020B0503020202020204" pitchFamily="34" charset="0"/>
              </a:rPr>
              <a:t> Node3D</a:t>
            </a:r>
          </a:p>
          <a:p>
            <a:r>
              <a:rPr lang="es-ES" altLang="es-ES" sz="1700" dirty="0">
                <a:solidFill>
                  <a:srgbClr val="D60093"/>
                </a:solidFill>
                <a:latin typeface="Univers" panose="020B0503020202020204" pitchFamily="34" charset="0"/>
              </a:rPr>
              <a:t>@export </a:t>
            </a:r>
            <a:r>
              <a:rPr lang="es-ES" altLang="es-ES" sz="1700" dirty="0" err="1">
                <a:solidFill>
                  <a:srgbClr val="D60093"/>
                </a:solidFill>
                <a:latin typeface="Univers" panose="020B0503020202020204" pitchFamily="34" charset="0"/>
              </a:rPr>
              <a:t>var</a:t>
            </a:r>
            <a:r>
              <a:rPr lang="es-ES" altLang="es-ES" sz="1700" dirty="0">
                <a:solidFill>
                  <a:srgbClr val="D60093"/>
                </a:solidFill>
                <a:latin typeface="Univers" panose="020B0503020202020204" pitchFamily="34" charset="0"/>
              </a:rPr>
              <a:t> incremento := 0.2 </a:t>
            </a:r>
            <a:r>
              <a:rPr lang="es-ES" altLang="es-ES" sz="1700" dirty="0">
                <a:solidFill>
                  <a:srgbClr val="5F5F5F"/>
                </a:solidFill>
                <a:latin typeface="Univers" panose="020B0503020202020204" pitchFamily="34" charset="0"/>
              </a:rPr>
              <a:t># en radianes</a:t>
            </a:r>
          </a:p>
          <a:p>
            <a:r>
              <a:rPr lang="es-ES" altLang="es-ES" sz="1700" dirty="0" err="1">
                <a:solidFill>
                  <a:srgbClr val="D60093"/>
                </a:solidFill>
                <a:latin typeface="Univers" panose="020B0503020202020204" pitchFamily="34" charset="0"/>
              </a:rPr>
              <a:t>var</a:t>
            </a:r>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angulo</a:t>
            </a:r>
            <a:r>
              <a:rPr lang="es-ES" altLang="es-ES" sz="1700" dirty="0">
                <a:solidFill>
                  <a:srgbClr val="D60093"/>
                </a:solidFill>
                <a:latin typeface="Univers" panose="020B0503020202020204" pitchFamily="34" charset="0"/>
              </a:rPr>
              <a:t> := 0.0  </a:t>
            </a:r>
          </a:p>
          <a:p>
            <a:endParaRPr lang="es-ES" altLang="es-ES" sz="1400" dirty="0">
              <a:solidFill>
                <a:srgbClr val="5F5F5F"/>
              </a:solidFill>
              <a:latin typeface="Univers" panose="020B0503020202020204" pitchFamily="34" charset="0"/>
            </a:endParaRPr>
          </a:p>
          <a:p>
            <a:r>
              <a:rPr lang="es-ES" altLang="es-ES" sz="1700" dirty="0" err="1">
                <a:solidFill>
                  <a:srgbClr val="D60093"/>
                </a:solidFill>
                <a:latin typeface="Univers" panose="020B0503020202020204" pitchFamily="34" charset="0"/>
              </a:rPr>
              <a:t>func</a:t>
            </a:r>
            <a:r>
              <a:rPr lang="es-ES" altLang="es-ES" sz="1700" dirty="0">
                <a:solidFill>
                  <a:srgbClr val="D60093"/>
                </a:solidFill>
                <a:latin typeface="Univers" panose="020B0503020202020204" pitchFamily="34" charset="0"/>
              </a:rPr>
              <a:t> _</a:t>
            </a:r>
            <a:r>
              <a:rPr lang="es-ES" altLang="es-ES" sz="1700" dirty="0" err="1">
                <a:solidFill>
                  <a:srgbClr val="D60093"/>
                </a:solidFill>
                <a:latin typeface="Univers" panose="020B0503020202020204" pitchFamily="34" charset="0"/>
              </a:rPr>
              <a:t>ready</a:t>
            </a:r>
            <a:r>
              <a:rPr lang="es-ES" altLang="es-ES" sz="1700" dirty="0">
                <a:solidFill>
                  <a:srgbClr val="D60093"/>
                </a:solidFill>
                <a:latin typeface="Univers" panose="020B0503020202020204" pitchFamily="34" charset="0"/>
              </a:rPr>
              <a:t>():</a:t>
            </a:r>
          </a:p>
          <a:p>
            <a:r>
              <a:rPr lang="es-ES" altLang="es-ES" sz="1700" dirty="0">
                <a:solidFill>
                  <a:srgbClr val="D60093"/>
                </a:solidFill>
                <a:latin typeface="Univers" panose="020B0503020202020204" pitchFamily="34" charset="0"/>
              </a:rPr>
              <a:t>        _</a:t>
            </a:r>
            <a:r>
              <a:rPr lang="es-ES" altLang="es-ES" sz="1700" dirty="0" err="1">
                <a:solidFill>
                  <a:srgbClr val="D60093"/>
                </a:solidFill>
                <a:latin typeface="Univers" panose="020B0503020202020204" pitchFamily="34" charset="0"/>
              </a:rPr>
              <a:t>process</a:t>
            </a:r>
            <a:r>
              <a:rPr lang="es-ES" altLang="es-ES" sz="1700" dirty="0">
                <a:solidFill>
                  <a:srgbClr val="D60093"/>
                </a:solidFill>
                <a:latin typeface="Univers" panose="020B0503020202020204" pitchFamily="34" charset="0"/>
              </a:rPr>
              <a:t>(incremento)</a:t>
            </a:r>
          </a:p>
          <a:p>
            <a:endParaRPr lang="es-ES" altLang="es-ES" sz="1400" dirty="0">
              <a:solidFill>
                <a:srgbClr val="D60093"/>
              </a:solidFill>
              <a:latin typeface="Univers" panose="020B0503020202020204" pitchFamily="34" charset="0"/>
            </a:endParaRPr>
          </a:p>
          <a:p>
            <a:r>
              <a:rPr lang="es-ES" altLang="es-ES" sz="1700" dirty="0" err="1">
                <a:solidFill>
                  <a:srgbClr val="D60093"/>
                </a:solidFill>
                <a:latin typeface="Univers" panose="020B0503020202020204" pitchFamily="34" charset="0"/>
              </a:rPr>
              <a:t>func</a:t>
            </a:r>
            <a:r>
              <a:rPr lang="es-ES" altLang="es-ES" sz="1700" dirty="0">
                <a:solidFill>
                  <a:srgbClr val="D60093"/>
                </a:solidFill>
                <a:latin typeface="Univers" panose="020B0503020202020204" pitchFamily="34" charset="0"/>
              </a:rPr>
              <a:t> _</a:t>
            </a:r>
            <a:r>
              <a:rPr lang="es-ES" altLang="es-ES" sz="1700" dirty="0" err="1">
                <a:solidFill>
                  <a:srgbClr val="D60093"/>
                </a:solidFill>
                <a:latin typeface="Univers" panose="020B0503020202020204" pitchFamily="34" charset="0"/>
              </a:rPr>
              <a:t>process</a:t>
            </a:r>
            <a:r>
              <a:rPr lang="es-ES" altLang="es-ES" sz="1700" dirty="0">
                <a:solidFill>
                  <a:srgbClr val="D60093"/>
                </a:solidFill>
                <a:latin typeface="Univers" panose="020B0503020202020204" pitchFamily="34" charset="0"/>
              </a:rPr>
              <a:t>(incremento):</a:t>
            </a:r>
          </a:p>
          <a:p>
            <a:r>
              <a:rPr lang="es-ES" altLang="es-ES" sz="1700" dirty="0">
                <a:solidFill>
                  <a:srgbClr val="D60093"/>
                </a:solidFill>
                <a:latin typeface="Univers" panose="020B0503020202020204" pitchFamily="34" charset="0"/>
              </a:rPr>
              <a:t>        </a:t>
            </a:r>
            <a:r>
              <a:rPr lang="es-ES" altLang="es-ES" sz="1700" dirty="0">
                <a:solidFill>
                  <a:srgbClr val="5F5F5F"/>
                </a:solidFill>
                <a:latin typeface="Univers" panose="020B0503020202020204" pitchFamily="34" charset="0"/>
              </a:rPr>
              <a:t># posición final de la pluma y elementos dependientes</a:t>
            </a:r>
            <a:endParaRPr lang="es-ES" altLang="es-ES" sz="1700" b="1" dirty="0">
              <a:solidFill>
                <a:srgbClr val="D60093"/>
              </a:solidFill>
              <a:latin typeface="Univers" panose="020B0503020202020204" pitchFamily="34" charset="0"/>
            </a:endParaRPr>
          </a:p>
          <a:p>
            <a:r>
              <a:rPr lang="es-ES" altLang="es-ES" sz="1700" b="1" dirty="0">
                <a:solidFill>
                  <a:srgbClr val="D60093"/>
                </a:solidFill>
                <a:latin typeface="Univers" panose="020B0503020202020204" pitchFamily="34" charset="0"/>
              </a:rPr>
              <a:t>        position = Vector3(-1.0, 5.1, 0.0)</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rotation</a:t>
            </a:r>
            <a:r>
              <a:rPr lang="es-ES" altLang="es-ES" sz="1700" b="1" dirty="0">
                <a:solidFill>
                  <a:srgbClr val="D60093"/>
                </a:solidFill>
                <a:latin typeface="Univers" panose="020B0503020202020204" pitchFamily="34" charset="0"/>
              </a:rPr>
              <a:t> = Vector3(0.0, 0.0, 0.0)</a:t>
            </a:r>
          </a:p>
          <a:p>
            <a:r>
              <a:rPr lang="es-ES" altLang="es-ES" sz="1700" b="1"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if</a:t>
            </a:r>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Input.is_action_pressed</a:t>
            </a:r>
            <a:r>
              <a:rPr lang="es-ES" altLang="es-ES" sz="1700" dirty="0">
                <a:solidFill>
                  <a:srgbClr val="D60093"/>
                </a:solidFill>
                <a:latin typeface="Univers" panose="020B0503020202020204" pitchFamily="34" charset="0"/>
              </a:rPr>
              <a:t>("</a:t>
            </a:r>
            <a:r>
              <a:rPr lang="es-ES" altLang="es-ES" sz="1700" dirty="0" err="1">
                <a:solidFill>
                  <a:srgbClr val="D60093"/>
                </a:solidFill>
                <a:latin typeface="Univers" panose="020B0503020202020204" pitchFamily="34" charset="0"/>
              </a:rPr>
              <a:t>girar_izquierda</a:t>
            </a:r>
            <a:r>
              <a:rPr lang="es-ES" altLang="es-ES" sz="1700" dirty="0">
                <a:solidFill>
                  <a:srgbClr val="D60093"/>
                </a:solidFill>
                <a:latin typeface="Univers" panose="020B0503020202020204" pitchFamily="34" charset="0"/>
              </a:rPr>
              <a:t>"):</a:t>
            </a: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angulo</a:t>
            </a:r>
            <a:r>
              <a:rPr lang="es-ES" altLang="es-ES" sz="1700" dirty="0">
                <a:solidFill>
                  <a:srgbClr val="D60093"/>
                </a:solidFill>
                <a:latin typeface="Univers" panose="020B0503020202020204" pitchFamily="34" charset="0"/>
              </a:rPr>
              <a:t>-= incremento</a:t>
            </a:r>
          </a:p>
          <a:p>
            <a:r>
              <a:rPr lang="es-ES" altLang="es-ES" sz="1700"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if</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angulo</a:t>
            </a:r>
            <a:r>
              <a:rPr lang="es-ES" altLang="es-ES" sz="1700" b="1" dirty="0">
                <a:solidFill>
                  <a:srgbClr val="D60093"/>
                </a:solidFill>
                <a:latin typeface="Univers" panose="020B0503020202020204" pitchFamily="34" charset="0"/>
              </a:rPr>
              <a:t> &lt; -PI/2.0 : </a:t>
            </a:r>
            <a:r>
              <a:rPr lang="es-ES" altLang="es-ES" sz="1700" b="1" dirty="0" err="1">
                <a:solidFill>
                  <a:srgbClr val="D60093"/>
                </a:solidFill>
                <a:latin typeface="Univers" panose="020B0503020202020204" pitchFamily="34" charset="0"/>
              </a:rPr>
              <a:t>angulo</a:t>
            </a:r>
            <a:r>
              <a:rPr lang="es-ES" altLang="es-ES" sz="1700" b="1" dirty="0">
                <a:solidFill>
                  <a:srgbClr val="D60093"/>
                </a:solidFill>
                <a:latin typeface="Univers" panose="020B0503020202020204" pitchFamily="34" charset="0"/>
              </a:rPr>
              <a:t> =- PI/2.0</a:t>
            </a:r>
            <a:r>
              <a:rPr lang="es-ES" altLang="es-ES" sz="1700" dirty="0">
                <a:solidFill>
                  <a:srgbClr val="D60093"/>
                </a:solidFill>
                <a:latin typeface="Univers" panose="020B0503020202020204" pitchFamily="34" charset="0"/>
              </a:rPr>
              <a:t> </a:t>
            </a:r>
            <a:r>
              <a:rPr lang="es-ES" altLang="es-ES" sz="1700" dirty="0">
                <a:solidFill>
                  <a:srgbClr val="5F5F5F"/>
                </a:solidFill>
                <a:latin typeface="Univers" panose="020B0503020202020204" pitchFamily="34" charset="0"/>
              </a:rPr>
              <a:t># restricciones</a:t>
            </a:r>
            <a:endParaRPr lang="es-ES" altLang="es-ES" sz="1700" dirty="0">
              <a:solidFill>
                <a:srgbClr val="D60093"/>
              </a:solidFill>
              <a:latin typeface="Univers" panose="020B0503020202020204" pitchFamily="34" charset="0"/>
            </a:endParaRP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elif</a:t>
            </a:r>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Input.is_action_pressed</a:t>
            </a:r>
            <a:r>
              <a:rPr lang="es-ES" altLang="es-ES" sz="1700" dirty="0">
                <a:solidFill>
                  <a:srgbClr val="D60093"/>
                </a:solidFill>
                <a:latin typeface="Univers" panose="020B0503020202020204" pitchFamily="34" charset="0"/>
              </a:rPr>
              <a:t>(“</a:t>
            </a:r>
            <a:r>
              <a:rPr lang="es-ES" altLang="es-ES" sz="1700" dirty="0" err="1">
                <a:solidFill>
                  <a:srgbClr val="D60093"/>
                </a:solidFill>
                <a:latin typeface="Univers" panose="020B0503020202020204" pitchFamily="34" charset="0"/>
              </a:rPr>
              <a:t>girar_derecha</a:t>
            </a:r>
            <a:r>
              <a:rPr lang="es-ES" altLang="es-ES" sz="1700" dirty="0">
                <a:solidFill>
                  <a:srgbClr val="D60093"/>
                </a:solidFill>
                <a:latin typeface="Univers" panose="020B0503020202020204" pitchFamily="34" charset="0"/>
              </a:rPr>
              <a:t>"):</a:t>
            </a:r>
          </a:p>
          <a:p>
            <a:r>
              <a:rPr lang="es-ES" altLang="es-ES" sz="1700" dirty="0">
                <a:solidFill>
                  <a:srgbClr val="D60093"/>
                </a:solidFill>
                <a:latin typeface="Univers" panose="020B0503020202020204" pitchFamily="34" charset="0"/>
              </a:rPr>
              <a:t>             </a:t>
            </a:r>
            <a:r>
              <a:rPr lang="es-ES" altLang="es-ES" sz="1700" dirty="0" err="1">
                <a:solidFill>
                  <a:srgbClr val="D60093"/>
                </a:solidFill>
                <a:latin typeface="Univers" panose="020B0503020202020204" pitchFamily="34" charset="0"/>
              </a:rPr>
              <a:t>angulo</a:t>
            </a:r>
            <a:r>
              <a:rPr lang="es-ES" altLang="es-ES" sz="1700" dirty="0">
                <a:solidFill>
                  <a:srgbClr val="D60093"/>
                </a:solidFill>
                <a:latin typeface="Univers" panose="020B0503020202020204" pitchFamily="34" charset="0"/>
              </a:rPr>
              <a:t> += incremento</a:t>
            </a:r>
          </a:p>
          <a:p>
            <a:r>
              <a:rPr lang="es-ES" altLang="es-ES" sz="1700"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if</a:t>
            </a:r>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angulo</a:t>
            </a:r>
            <a:r>
              <a:rPr lang="es-ES" altLang="es-ES" sz="1700" b="1" dirty="0">
                <a:solidFill>
                  <a:srgbClr val="D60093"/>
                </a:solidFill>
                <a:latin typeface="Univers" panose="020B0503020202020204" pitchFamily="34" charset="0"/>
              </a:rPr>
              <a:t> &gt; PI/2.0 : </a:t>
            </a:r>
            <a:r>
              <a:rPr lang="es-ES" altLang="es-ES" sz="1700" b="1" dirty="0" err="1">
                <a:solidFill>
                  <a:srgbClr val="D60093"/>
                </a:solidFill>
                <a:latin typeface="Univers" panose="020B0503020202020204" pitchFamily="34" charset="0"/>
              </a:rPr>
              <a:t>angulo</a:t>
            </a:r>
            <a:r>
              <a:rPr lang="es-ES" altLang="es-ES" sz="1700" b="1" dirty="0">
                <a:solidFill>
                  <a:srgbClr val="D60093"/>
                </a:solidFill>
                <a:latin typeface="Univers" panose="020B0503020202020204" pitchFamily="34" charset="0"/>
              </a:rPr>
              <a:t> = PI/2.0</a:t>
            </a:r>
            <a:r>
              <a:rPr lang="es-ES" altLang="es-ES" sz="1700" dirty="0">
                <a:solidFill>
                  <a:srgbClr val="D60093"/>
                </a:solidFill>
                <a:latin typeface="Univers" panose="020B0503020202020204" pitchFamily="34" charset="0"/>
              </a:rPr>
              <a:t>   </a:t>
            </a:r>
            <a:r>
              <a:rPr lang="es-ES" altLang="es-ES" sz="1700" dirty="0">
                <a:solidFill>
                  <a:srgbClr val="5F5F5F"/>
                </a:solidFill>
                <a:latin typeface="Univers" panose="020B0503020202020204" pitchFamily="34" charset="0"/>
              </a:rPr>
              <a:t># restricciones</a:t>
            </a:r>
            <a:endParaRPr lang="es-ES" altLang="es-ES" sz="1700" dirty="0">
              <a:solidFill>
                <a:srgbClr val="D60093"/>
              </a:solidFill>
              <a:latin typeface="Univers" panose="020B0503020202020204" pitchFamily="34" charset="0"/>
            </a:endParaRP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translate</a:t>
            </a:r>
            <a:r>
              <a:rPr lang="es-ES" altLang="es-ES" sz="1700" b="1" dirty="0">
                <a:solidFill>
                  <a:srgbClr val="D60093"/>
                </a:solidFill>
                <a:latin typeface="Univers" panose="020B0503020202020204" pitchFamily="34" charset="0"/>
              </a:rPr>
              <a:t>(Vector3(1.0, 0.0, 0.0))</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rotate_y</a:t>
            </a:r>
            <a:r>
              <a:rPr lang="es-ES" altLang="es-ES" sz="1700" b="1" dirty="0">
                <a:solidFill>
                  <a:srgbClr val="D60093"/>
                </a:solidFill>
                <a:latin typeface="Univers" panose="020B0503020202020204" pitchFamily="34" charset="0"/>
              </a:rPr>
              <a:t>(</a:t>
            </a:r>
            <a:r>
              <a:rPr lang="es-ES" altLang="es-ES" sz="1700" b="1" dirty="0" err="1">
                <a:solidFill>
                  <a:srgbClr val="D60093"/>
                </a:solidFill>
                <a:latin typeface="Univers" panose="020B0503020202020204" pitchFamily="34" charset="0"/>
              </a:rPr>
              <a:t>angulo</a:t>
            </a:r>
            <a:r>
              <a:rPr lang="es-ES" altLang="es-ES" sz="1700" b="1" dirty="0">
                <a:solidFill>
                  <a:srgbClr val="D60093"/>
                </a:solidFill>
                <a:latin typeface="Univers" panose="020B0503020202020204" pitchFamily="34" charset="0"/>
              </a:rPr>
              <a:t>)  </a:t>
            </a:r>
            <a:r>
              <a:rPr lang="es-ES" altLang="es-ES" sz="1700" dirty="0">
                <a:solidFill>
                  <a:srgbClr val="5F5F5F"/>
                </a:solidFill>
                <a:latin typeface="Univers" panose="020B0503020202020204" pitchFamily="34" charset="0"/>
              </a:rPr>
              <a:t># rotación con respecto a (1, 0, 0)</a:t>
            </a:r>
          </a:p>
          <a:p>
            <a:r>
              <a:rPr lang="es-ES" altLang="es-ES" sz="1700" b="1" dirty="0">
                <a:solidFill>
                  <a:srgbClr val="D60093"/>
                </a:solidFill>
                <a:latin typeface="Univers" panose="020B0503020202020204" pitchFamily="34" charset="0"/>
              </a:rPr>
              <a:t>        </a:t>
            </a:r>
            <a:r>
              <a:rPr lang="es-ES" altLang="es-ES" sz="1700" b="1" dirty="0" err="1">
                <a:solidFill>
                  <a:srgbClr val="D60093"/>
                </a:solidFill>
                <a:latin typeface="Univers" panose="020B0503020202020204" pitchFamily="34" charset="0"/>
              </a:rPr>
              <a:t>translate</a:t>
            </a:r>
            <a:r>
              <a:rPr lang="es-ES" altLang="es-ES" sz="1700" b="1" dirty="0">
                <a:solidFill>
                  <a:srgbClr val="D60093"/>
                </a:solidFill>
                <a:latin typeface="Univers" panose="020B0503020202020204" pitchFamily="34" charset="0"/>
              </a:rPr>
              <a:t>(Vector3(-1, 0.0, 0.0))</a:t>
            </a:r>
          </a:p>
        </p:txBody>
      </p:sp>
      <p:pic>
        <p:nvPicPr>
          <p:cNvPr id="13" name="Imagen 12">
            <a:extLst>
              <a:ext uri="{FF2B5EF4-FFF2-40B4-BE49-F238E27FC236}">
                <a16:creationId xmlns:a16="http://schemas.microsoft.com/office/drawing/2014/main" id="{DDA02892-54ED-1E8E-15EF-2259EF109D54}"/>
              </a:ext>
            </a:extLst>
          </p:cNvPr>
          <p:cNvPicPr>
            <a:picLocks noChangeAspect="1"/>
          </p:cNvPicPr>
          <p:nvPr/>
        </p:nvPicPr>
        <p:blipFill>
          <a:blip r:embed="rId5"/>
          <a:stretch>
            <a:fillRect/>
          </a:stretch>
        </p:blipFill>
        <p:spPr>
          <a:xfrm>
            <a:off x="348748" y="2185876"/>
            <a:ext cx="2307614" cy="2925724"/>
          </a:xfrm>
          <a:prstGeom prst="rect">
            <a:avLst/>
          </a:prstGeom>
        </p:spPr>
      </p:pic>
    </p:spTree>
    <p:extLst>
      <p:ext uri="{BB962C8B-B14F-4D97-AF65-F5344CB8AC3E}">
        <p14:creationId xmlns:p14="http://schemas.microsoft.com/office/powerpoint/2010/main" val="1800292607"/>
      </p:ext>
    </p:extLst>
  </p:cSld>
  <p:clrMapOvr>
    <a:masterClrMapping/>
  </p:clrMapOvr>
  <p:extLst>
    <p:ext uri="{6950BFC3-D8DA-4A85-94F7-54DA5524770B}">
      <p188:commentRel xmlns:p188="http://schemas.microsoft.com/office/powerpoint/2018/8/main" r:id="rId3"/>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C1B87-9E74-793F-4A30-4B63844DFD16}"/>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AC3640E1-76A6-173F-3D7A-4DCD17CF44D1}"/>
              </a:ext>
            </a:extLst>
          </p:cNvPr>
          <p:cNvSpPr>
            <a:spLocks noChangeArrowheads="1"/>
          </p:cNvSpPr>
          <p:nvPr/>
        </p:nvSpPr>
        <p:spPr bwMode="auto">
          <a:xfrm>
            <a:off x="546100" y="403511"/>
            <a:ext cx="9064625" cy="101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Proyección en perspectiva.</a:t>
            </a:r>
            <a:r>
              <a:rPr lang="es-ES_tradnl" altLang="es-ES" sz="2200" dirty="0"/>
              <a:t>	</a:t>
            </a:r>
            <a:endParaRPr lang="es-ES_tradnl" altLang="es-ES" sz="2200" dirty="0">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6E66FC47-8634-4179-C7C7-B4067F12560F}"/>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9590D964-1F1C-FC7C-43C9-1476BF769534}"/>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84</a:t>
            </a:fld>
            <a:endParaRPr lang="en-US" altLang="es-ES" sz="1400" dirty="0"/>
          </a:p>
        </p:txBody>
      </p:sp>
      <p:pic>
        <p:nvPicPr>
          <p:cNvPr id="7" name="Imagen 6">
            <a:extLst>
              <a:ext uri="{FF2B5EF4-FFF2-40B4-BE49-F238E27FC236}">
                <a16:creationId xmlns:a16="http://schemas.microsoft.com/office/drawing/2014/main" id="{3861A39D-53EE-969A-4905-CD2979A788B2}"/>
              </a:ext>
            </a:extLst>
          </p:cNvPr>
          <p:cNvPicPr>
            <a:picLocks noChangeAspect="1"/>
          </p:cNvPicPr>
          <p:nvPr/>
        </p:nvPicPr>
        <p:blipFill>
          <a:blip r:embed="rId4"/>
          <a:stretch>
            <a:fillRect/>
          </a:stretch>
        </p:blipFill>
        <p:spPr>
          <a:xfrm>
            <a:off x="9364590" y="6192416"/>
            <a:ext cx="511909" cy="457200"/>
          </a:xfrm>
          <a:prstGeom prst="rect">
            <a:avLst/>
          </a:prstGeom>
        </p:spPr>
      </p:pic>
      <p:sp>
        <p:nvSpPr>
          <p:cNvPr id="5" name="Text Box 4">
            <a:extLst>
              <a:ext uri="{FF2B5EF4-FFF2-40B4-BE49-F238E27FC236}">
                <a16:creationId xmlns:a16="http://schemas.microsoft.com/office/drawing/2014/main" id="{5D0CF44E-1358-935F-582F-55AF2F5BC7E8}"/>
              </a:ext>
            </a:extLst>
          </p:cNvPr>
          <p:cNvSpPr txBox="1">
            <a:spLocks noChangeArrowheads="1"/>
          </p:cNvSpPr>
          <p:nvPr/>
        </p:nvSpPr>
        <p:spPr bwMode="auto">
          <a:xfrm>
            <a:off x="1002508" y="1375567"/>
            <a:ext cx="832008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s-ES_tradnl" altLang="es-ES" sz="2000" dirty="0">
                <a:latin typeface="Univers" panose="020B0503020202020204" pitchFamily="34" charset="0"/>
              </a:rPr>
              <a:t>Por defecto, la cámara está situada en el origen apuntando a Z negativo. Volumen de vista especificando el ángulo del campo de visión en el plano </a:t>
            </a:r>
            <a:r>
              <a:rPr lang="es-ES_tradnl" altLang="es-ES" sz="2000" dirty="0">
                <a:solidFill>
                  <a:srgbClr val="006666"/>
                </a:solidFill>
                <a:latin typeface="Univers" panose="020B0503020202020204" pitchFamily="34" charset="0"/>
              </a:rPr>
              <a:t>X-Y (</a:t>
            </a:r>
            <a:r>
              <a:rPr lang="es-ES_tradnl" altLang="es-ES" sz="2000" dirty="0" err="1">
                <a:solidFill>
                  <a:srgbClr val="006666"/>
                </a:solidFill>
                <a:latin typeface="Univers" panose="020B0503020202020204" pitchFamily="34" charset="0"/>
              </a:rPr>
              <a:t>fov</a:t>
            </a:r>
            <a:r>
              <a:rPr lang="es-ES_tradnl" altLang="es-ES" sz="2000" dirty="0">
                <a:solidFill>
                  <a:srgbClr val="006666"/>
                </a:solidFill>
                <a:latin typeface="Univers" panose="020B0503020202020204" pitchFamily="34" charset="0"/>
              </a:rPr>
              <a:t>),</a:t>
            </a:r>
            <a:r>
              <a:rPr lang="es-ES_tradnl" altLang="es-ES" sz="2000" dirty="0">
                <a:latin typeface="Univers" panose="020B0503020202020204" pitchFamily="34" charset="0"/>
              </a:rPr>
              <a:t> relacionado con la proporción ancho/alto del </a:t>
            </a:r>
            <a:r>
              <a:rPr lang="es-ES_tradnl" altLang="es-ES" sz="2000" dirty="0" err="1">
                <a:latin typeface="Univers" panose="020B0503020202020204" pitchFamily="34" charset="0"/>
              </a:rPr>
              <a:t>viewport</a:t>
            </a:r>
            <a:r>
              <a:rPr lang="es-ES_tradnl" altLang="es-ES" sz="2000" dirty="0">
                <a:latin typeface="Univers" panose="020B0503020202020204" pitchFamily="34" charset="0"/>
              </a:rPr>
              <a:t> (</a:t>
            </a:r>
            <a:r>
              <a:rPr lang="es-ES_tradnl" altLang="es-ES" sz="2000" dirty="0">
                <a:solidFill>
                  <a:srgbClr val="006666"/>
                </a:solidFill>
                <a:latin typeface="Univers" panose="020B0503020202020204" pitchFamily="34" charset="0"/>
              </a:rPr>
              <a:t>aspecto=</a:t>
            </a:r>
            <a:r>
              <a:rPr lang="es-ES_tradnl" altLang="es-ES" sz="2000" dirty="0" err="1">
                <a:solidFill>
                  <a:srgbClr val="006666"/>
                </a:solidFill>
                <a:latin typeface="Univers" panose="020B0503020202020204" pitchFamily="34" charset="0"/>
              </a:rPr>
              <a:t>V</a:t>
            </a:r>
            <a:r>
              <a:rPr lang="es-ES_tradnl" altLang="es-ES" sz="2400" baseline="-25000" dirty="0" err="1">
                <a:solidFill>
                  <a:srgbClr val="006666"/>
                </a:solidFill>
                <a:latin typeface="Univers" panose="020B0503020202020204" pitchFamily="34" charset="0"/>
              </a:rPr>
              <a:t>ancho</a:t>
            </a:r>
            <a:r>
              <a:rPr lang="es-ES_tradnl" altLang="es-ES" sz="2400" baseline="-25000" dirty="0">
                <a:solidFill>
                  <a:srgbClr val="006666"/>
                </a:solidFill>
                <a:latin typeface="Univers" panose="020B0503020202020204" pitchFamily="34" charset="0"/>
              </a:rPr>
              <a:t> </a:t>
            </a:r>
            <a:r>
              <a:rPr lang="es-ES_tradnl" altLang="es-ES" sz="2000" dirty="0">
                <a:solidFill>
                  <a:srgbClr val="006666"/>
                </a:solidFill>
                <a:latin typeface="Univers" panose="020B0503020202020204" pitchFamily="34" charset="0"/>
              </a:rPr>
              <a:t>/</a:t>
            </a:r>
            <a:r>
              <a:rPr lang="es-ES_tradnl" altLang="es-ES" sz="2000" dirty="0" err="1">
                <a:solidFill>
                  <a:srgbClr val="006666"/>
                </a:solidFill>
                <a:latin typeface="Univers" panose="020B0503020202020204" pitchFamily="34" charset="0"/>
              </a:rPr>
              <a:t>V</a:t>
            </a:r>
            <a:r>
              <a:rPr lang="es-ES_tradnl" altLang="es-ES" sz="2400" baseline="-25000" dirty="0" err="1">
                <a:solidFill>
                  <a:srgbClr val="006666"/>
                </a:solidFill>
                <a:latin typeface="Univers" panose="020B0503020202020204" pitchFamily="34" charset="0"/>
              </a:rPr>
              <a:t>alto</a:t>
            </a:r>
            <a:r>
              <a:rPr lang="es-ES_tradnl" altLang="es-ES" sz="2000" dirty="0">
                <a:latin typeface="Univers" panose="020B0503020202020204" pitchFamily="34" charset="0"/>
              </a:rPr>
              <a:t>) y los planos de recorte </a:t>
            </a:r>
            <a:r>
              <a:rPr lang="es-ES_tradnl" altLang="es-ES" sz="2000" dirty="0" err="1">
                <a:solidFill>
                  <a:srgbClr val="006666"/>
                </a:solidFill>
                <a:latin typeface="Univers" panose="020B0503020202020204" pitchFamily="34" charset="0"/>
              </a:rPr>
              <a:t>near</a:t>
            </a:r>
            <a:r>
              <a:rPr lang="es-ES_tradnl" altLang="es-ES" sz="2000" dirty="0">
                <a:latin typeface="Univers" panose="020B0503020202020204" pitchFamily="34" charset="0"/>
              </a:rPr>
              <a:t> y </a:t>
            </a:r>
            <a:r>
              <a:rPr lang="es-ES_tradnl" altLang="es-ES" sz="2000" dirty="0" err="1">
                <a:solidFill>
                  <a:srgbClr val="006666"/>
                </a:solidFill>
                <a:latin typeface="Univers" panose="020B0503020202020204" pitchFamily="34" charset="0"/>
              </a:rPr>
              <a:t>far</a:t>
            </a:r>
            <a:r>
              <a:rPr lang="es-ES_tradnl" altLang="es-ES" sz="2000" dirty="0">
                <a:latin typeface="Univers" panose="020B0503020202020204" pitchFamily="34" charset="0"/>
              </a:rPr>
              <a:t>. El plano de proyección coincide con </a:t>
            </a:r>
            <a:r>
              <a:rPr lang="es-ES_tradnl" altLang="es-ES" sz="2000" dirty="0" err="1">
                <a:solidFill>
                  <a:srgbClr val="006666"/>
                </a:solidFill>
                <a:latin typeface="Univers" panose="020B0503020202020204" pitchFamily="34" charset="0"/>
              </a:rPr>
              <a:t>near</a:t>
            </a:r>
            <a:endParaRPr lang="es-ES_tradnl" altLang="es-ES" sz="2000" dirty="0">
              <a:solidFill>
                <a:srgbClr val="006666"/>
              </a:solidFill>
              <a:latin typeface="Univers" panose="020B0503020202020204" pitchFamily="34" charset="0"/>
            </a:endParaRPr>
          </a:p>
          <a:p>
            <a:pPr algn="just">
              <a:spcBef>
                <a:spcPct val="0"/>
              </a:spcBef>
              <a:buFontTx/>
              <a:buNone/>
            </a:pPr>
            <a:endParaRPr lang="es-ES_tradnl" altLang="es-ES" sz="2400" dirty="0"/>
          </a:p>
          <a:p>
            <a:pPr algn="just">
              <a:spcBef>
                <a:spcPct val="0"/>
              </a:spcBef>
              <a:buFontTx/>
              <a:buNone/>
            </a:pPr>
            <a:endParaRPr lang="es-ES_tradnl" altLang="es-ES" sz="1600" dirty="0">
              <a:latin typeface="Univers" panose="020B0503020202020204" pitchFamily="34" charset="0"/>
            </a:endParaRPr>
          </a:p>
          <a:p>
            <a:pPr algn="just">
              <a:spcBef>
                <a:spcPct val="0"/>
              </a:spcBef>
              <a:buFontTx/>
              <a:buNone/>
            </a:pPr>
            <a:endParaRPr lang="es-ES_tradnl" altLang="es-ES" sz="1400" dirty="0">
              <a:solidFill>
                <a:srgbClr val="D60093"/>
              </a:solidFill>
              <a:latin typeface="Univers" panose="020B0503020202020204" pitchFamily="34" charset="0"/>
            </a:endParaRPr>
          </a:p>
        </p:txBody>
      </p:sp>
      <p:sp>
        <p:nvSpPr>
          <p:cNvPr id="13" name="Line 5">
            <a:extLst>
              <a:ext uri="{FF2B5EF4-FFF2-40B4-BE49-F238E27FC236}">
                <a16:creationId xmlns:a16="http://schemas.microsoft.com/office/drawing/2014/main" id="{51C2DCBD-830D-2700-B924-958A5162783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grpSp>
        <p:nvGrpSpPr>
          <p:cNvPr id="34" name="Grupo 33">
            <a:extLst>
              <a:ext uri="{FF2B5EF4-FFF2-40B4-BE49-F238E27FC236}">
                <a16:creationId xmlns:a16="http://schemas.microsoft.com/office/drawing/2014/main" id="{486163E3-3D7F-F76D-AC70-CDFF31435859}"/>
              </a:ext>
            </a:extLst>
          </p:cNvPr>
          <p:cNvGrpSpPr/>
          <p:nvPr/>
        </p:nvGrpSpPr>
        <p:grpSpPr>
          <a:xfrm>
            <a:off x="1852399" y="3120742"/>
            <a:ext cx="8139907" cy="3067080"/>
            <a:chOff x="964405" y="3413678"/>
            <a:chExt cx="8139907" cy="3067080"/>
          </a:xfrm>
        </p:grpSpPr>
        <p:sp>
          <p:nvSpPr>
            <p:cNvPr id="10" name="Freeform 9">
              <a:extLst>
                <a:ext uri="{FF2B5EF4-FFF2-40B4-BE49-F238E27FC236}">
                  <a16:creationId xmlns:a16="http://schemas.microsoft.com/office/drawing/2014/main" id="{306046AC-1F55-1AB1-593B-DCA32EC47EB9}"/>
                </a:ext>
              </a:extLst>
            </p:cNvPr>
            <p:cNvSpPr>
              <a:spLocks/>
            </p:cNvSpPr>
            <p:nvPr/>
          </p:nvSpPr>
          <p:spPr bwMode="auto">
            <a:xfrm>
              <a:off x="4234650" y="4391370"/>
              <a:ext cx="536227" cy="981586"/>
            </a:xfrm>
            <a:custGeom>
              <a:avLst/>
              <a:gdLst>
                <a:gd name="T0" fmla="*/ 0 w 2271"/>
                <a:gd name="T1" fmla="*/ 2147483646 h 3060"/>
                <a:gd name="T2" fmla="*/ 0 w 2271"/>
                <a:gd name="T3" fmla="*/ 0 h 3060"/>
                <a:gd name="T4" fmla="*/ 2147483646 w 2271"/>
                <a:gd name="T5" fmla="*/ 2147483646 h 3060"/>
                <a:gd name="T6" fmla="*/ 2147483646 w 2271"/>
                <a:gd name="T7" fmla="*/ 2147483646 h 3060"/>
                <a:gd name="T8" fmla="*/ 0 w 2271"/>
                <a:gd name="T9" fmla="*/ 2147483646 h 3060"/>
                <a:gd name="T10" fmla="*/ 0 60000 65536"/>
                <a:gd name="T11" fmla="*/ 0 60000 65536"/>
                <a:gd name="T12" fmla="*/ 0 60000 65536"/>
                <a:gd name="T13" fmla="*/ 0 60000 65536"/>
                <a:gd name="T14" fmla="*/ 0 60000 65536"/>
                <a:gd name="T15" fmla="*/ 0 w 2271"/>
                <a:gd name="T16" fmla="*/ 0 h 3060"/>
                <a:gd name="T17" fmla="*/ 2271 w 2271"/>
                <a:gd name="T18" fmla="*/ 3060 h 3060"/>
              </a:gdLst>
              <a:ahLst/>
              <a:cxnLst>
                <a:cxn ang="T10">
                  <a:pos x="T0" y="T1"/>
                </a:cxn>
                <a:cxn ang="T11">
                  <a:pos x="T2" y="T3"/>
                </a:cxn>
                <a:cxn ang="T12">
                  <a:pos x="T4" y="T5"/>
                </a:cxn>
                <a:cxn ang="T13">
                  <a:pos x="T6" y="T7"/>
                </a:cxn>
                <a:cxn ang="T14">
                  <a:pos x="T8" y="T9"/>
                </a:cxn>
              </a:cxnLst>
              <a:rect l="T15" t="T16" r="T17" b="T18"/>
              <a:pathLst>
                <a:path w="2271" h="3060">
                  <a:moveTo>
                    <a:pt x="0" y="2036"/>
                  </a:moveTo>
                  <a:lnTo>
                    <a:pt x="0" y="0"/>
                  </a:lnTo>
                  <a:lnTo>
                    <a:pt x="2271" y="1024"/>
                  </a:lnTo>
                  <a:lnTo>
                    <a:pt x="2271" y="3060"/>
                  </a:lnTo>
                  <a:lnTo>
                    <a:pt x="0" y="2036"/>
                  </a:lnTo>
                </a:path>
              </a:pathLst>
            </a:custGeom>
            <a:solidFill>
              <a:srgbClr val="DDDDDD"/>
            </a:solidFill>
            <a:ln w="19050" cmpd="sng">
              <a:solidFill>
                <a:srgbClr val="141414"/>
              </a:solidFill>
              <a:prstDash val="solid"/>
              <a:round/>
              <a:headEnd/>
              <a:tailEnd/>
            </a:ln>
          </p:spPr>
          <p:txBody>
            <a:bodyPr/>
            <a:lstStyle/>
            <a:p>
              <a:endParaRPr lang="es-ES"/>
            </a:p>
          </p:txBody>
        </p:sp>
        <p:sp>
          <p:nvSpPr>
            <p:cNvPr id="4" name="Freeform 5">
              <a:extLst>
                <a:ext uri="{FF2B5EF4-FFF2-40B4-BE49-F238E27FC236}">
                  <a16:creationId xmlns:a16="http://schemas.microsoft.com/office/drawing/2014/main" id="{C8E6BE55-F86D-EDFD-D985-673336A70CEA}"/>
                </a:ext>
              </a:extLst>
            </p:cNvPr>
            <p:cNvSpPr>
              <a:spLocks/>
            </p:cNvSpPr>
            <p:nvPr/>
          </p:nvSpPr>
          <p:spPr bwMode="auto">
            <a:xfrm>
              <a:off x="4996551" y="4061362"/>
              <a:ext cx="996024" cy="1620317"/>
            </a:xfrm>
            <a:custGeom>
              <a:avLst/>
              <a:gdLst>
                <a:gd name="T0" fmla="*/ 0 w 1088"/>
                <a:gd name="T1" fmla="*/ 0 h 1401"/>
                <a:gd name="T2" fmla="*/ 2147483646 w 1088"/>
                <a:gd name="T3" fmla="*/ 2147483646 h 1401"/>
                <a:gd name="T4" fmla="*/ 2147483646 w 1088"/>
                <a:gd name="T5" fmla="*/ 2147483646 h 1401"/>
                <a:gd name="T6" fmla="*/ 2147483646 w 1088"/>
                <a:gd name="T7" fmla="*/ 2147483646 h 1401"/>
                <a:gd name="T8" fmla="*/ 0 w 1088"/>
                <a:gd name="T9" fmla="*/ 0 h 1401"/>
                <a:gd name="T10" fmla="*/ 0 60000 65536"/>
                <a:gd name="T11" fmla="*/ 0 60000 65536"/>
                <a:gd name="T12" fmla="*/ 0 60000 65536"/>
                <a:gd name="T13" fmla="*/ 0 60000 65536"/>
                <a:gd name="T14" fmla="*/ 0 60000 65536"/>
                <a:gd name="T15" fmla="*/ 0 w 1088"/>
                <a:gd name="T16" fmla="*/ 0 h 1401"/>
                <a:gd name="T17" fmla="*/ 1088 w 1088"/>
                <a:gd name="T18" fmla="*/ 1401 h 1401"/>
              </a:gdLst>
              <a:ahLst/>
              <a:cxnLst>
                <a:cxn ang="T10">
                  <a:pos x="T0" y="T1"/>
                </a:cxn>
                <a:cxn ang="T11">
                  <a:pos x="T2" y="T3"/>
                </a:cxn>
                <a:cxn ang="T12">
                  <a:pos x="T4" y="T5"/>
                </a:cxn>
                <a:cxn ang="T13">
                  <a:pos x="T6" y="T7"/>
                </a:cxn>
                <a:cxn ang="T14">
                  <a:pos x="T8" y="T9"/>
                </a:cxn>
              </a:cxnLst>
              <a:rect l="T15" t="T16" r="T17" b="T18"/>
              <a:pathLst>
                <a:path w="1088" h="1401">
                  <a:moveTo>
                    <a:pt x="0" y="0"/>
                  </a:moveTo>
                  <a:lnTo>
                    <a:pt x="1" y="926"/>
                  </a:lnTo>
                  <a:lnTo>
                    <a:pt x="1088" y="1401"/>
                  </a:lnTo>
                  <a:lnTo>
                    <a:pt x="1088" y="451"/>
                  </a:lnTo>
                  <a:lnTo>
                    <a:pt x="0" y="0"/>
                  </a:lnTo>
                </a:path>
              </a:pathLst>
            </a:custGeom>
            <a:noFill/>
            <a:ln w="19050" cmpd="sng">
              <a:solidFill>
                <a:srgbClr val="141414"/>
              </a:solidFill>
              <a:prstDash val="solid"/>
              <a:round/>
              <a:headEnd/>
              <a:tailEnd/>
            </a:ln>
          </p:spPr>
          <p:txBody>
            <a:bodyPr/>
            <a:lstStyle/>
            <a:p>
              <a:endParaRPr lang="es-ES"/>
            </a:p>
          </p:txBody>
        </p:sp>
        <p:sp>
          <p:nvSpPr>
            <p:cNvPr id="9" name="Line 6">
              <a:extLst>
                <a:ext uri="{FF2B5EF4-FFF2-40B4-BE49-F238E27FC236}">
                  <a16:creationId xmlns:a16="http://schemas.microsoft.com/office/drawing/2014/main" id="{5BCB07B1-D5F0-CDB7-1136-8F3ACD94E802}"/>
                </a:ext>
              </a:extLst>
            </p:cNvPr>
            <p:cNvSpPr>
              <a:spLocks noChangeShapeType="1"/>
            </p:cNvSpPr>
            <p:nvPr/>
          </p:nvSpPr>
          <p:spPr bwMode="auto">
            <a:xfrm flipV="1">
              <a:off x="2939656" y="3566986"/>
              <a:ext cx="3238998" cy="1346229"/>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1" name="Line 7">
              <a:extLst>
                <a:ext uri="{FF2B5EF4-FFF2-40B4-BE49-F238E27FC236}">
                  <a16:creationId xmlns:a16="http://schemas.microsoft.com/office/drawing/2014/main" id="{C6339EE5-ACA5-23CE-C90F-EA9F02541220}"/>
                </a:ext>
              </a:extLst>
            </p:cNvPr>
            <p:cNvSpPr>
              <a:spLocks noChangeShapeType="1"/>
            </p:cNvSpPr>
            <p:nvPr/>
          </p:nvSpPr>
          <p:spPr bwMode="auto">
            <a:xfrm>
              <a:off x="2939656" y="4880143"/>
              <a:ext cx="3238998" cy="411516"/>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4" name="Line 8">
              <a:extLst>
                <a:ext uri="{FF2B5EF4-FFF2-40B4-BE49-F238E27FC236}">
                  <a16:creationId xmlns:a16="http://schemas.microsoft.com/office/drawing/2014/main" id="{AFA98170-80FE-932F-8CB5-F9C193E11648}"/>
                </a:ext>
              </a:extLst>
            </p:cNvPr>
            <p:cNvSpPr>
              <a:spLocks noChangeShapeType="1"/>
            </p:cNvSpPr>
            <p:nvPr/>
          </p:nvSpPr>
          <p:spPr bwMode="auto">
            <a:xfrm>
              <a:off x="2939656" y="4903226"/>
              <a:ext cx="4888791" cy="1253532"/>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5" name="Freeform 9">
              <a:extLst>
                <a:ext uri="{FF2B5EF4-FFF2-40B4-BE49-F238E27FC236}">
                  <a16:creationId xmlns:a16="http://schemas.microsoft.com/office/drawing/2014/main" id="{85FE6CA7-75D6-482C-9742-7984D3794C9F}"/>
                </a:ext>
              </a:extLst>
            </p:cNvPr>
            <p:cNvSpPr>
              <a:spLocks/>
            </p:cNvSpPr>
            <p:nvPr/>
          </p:nvSpPr>
          <p:spPr bwMode="auto">
            <a:xfrm>
              <a:off x="6178654" y="3566987"/>
              <a:ext cx="1649793" cy="2589773"/>
            </a:xfrm>
            <a:custGeom>
              <a:avLst/>
              <a:gdLst>
                <a:gd name="T0" fmla="*/ 0 w 2271"/>
                <a:gd name="T1" fmla="*/ 2147483646 h 3060"/>
                <a:gd name="T2" fmla="*/ 0 w 2271"/>
                <a:gd name="T3" fmla="*/ 0 h 3060"/>
                <a:gd name="T4" fmla="*/ 2147483646 w 2271"/>
                <a:gd name="T5" fmla="*/ 2147483646 h 3060"/>
                <a:gd name="T6" fmla="*/ 2147483646 w 2271"/>
                <a:gd name="T7" fmla="*/ 2147483646 h 3060"/>
                <a:gd name="T8" fmla="*/ 0 w 2271"/>
                <a:gd name="T9" fmla="*/ 2147483646 h 3060"/>
                <a:gd name="T10" fmla="*/ 0 60000 65536"/>
                <a:gd name="T11" fmla="*/ 0 60000 65536"/>
                <a:gd name="T12" fmla="*/ 0 60000 65536"/>
                <a:gd name="T13" fmla="*/ 0 60000 65536"/>
                <a:gd name="T14" fmla="*/ 0 60000 65536"/>
                <a:gd name="T15" fmla="*/ 0 w 2271"/>
                <a:gd name="T16" fmla="*/ 0 h 3060"/>
                <a:gd name="T17" fmla="*/ 2271 w 2271"/>
                <a:gd name="T18" fmla="*/ 3060 h 3060"/>
              </a:gdLst>
              <a:ahLst/>
              <a:cxnLst>
                <a:cxn ang="T10">
                  <a:pos x="T0" y="T1"/>
                </a:cxn>
                <a:cxn ang="T11">
                  <a:pos x="T2" y="T3"/>
                </a:cxn>
                <a:cxn ang="T12">
                  <a:pos x="T4" y="T5"/>
                </a:cxn>
                <a:cxn ang="T13">
                  <a:pos x="T6" y="T7"/>
                </a:cxn>
                <a:cxn ang="T14">
                  <a:pos x="T8" y="T9"/>
                </a:cxn>
              </a:cxnLst>
              <a:rect l="T15" t="T16" r="T17" b="T18"/>
              <a:pathLst>
                <a:path w="2271" h="3060">
                  <a:moveTo>
                    <a:pt x="0" y="2036"/>
                  </a:moveTo>
                  <a:lnTo>
                    <a:pt x="0" y="0"/>
                  </a:lnTo>
                  <a:lnTo>
                    <a:pt x="2271" y="1024"/>
                  </a:lnTo>
                  <a:lnTo>
                    <a:pt x="2271" y="3060"/>
                  </a:lnTo>
                  <a:lnTo>
                    <a:pt x="0" y="2036"/>
                  </a:lnTo>
                </a:path>
              </a:pathLst>
            </a:custGeom>
            <a:solidFill>
              <a:srgbClr val="DDDDDD"/>
            </a:solidFill>
            <a:ln w="19050" cmpd="sng">
              <a:solidFill>
                <a:srgbClr val="141414"/>
              </a:solidFill>
              <a:prstDash val="solid"/>
              <a:round/>
              <a:headEnd/>
              <a:tailEnd/>
            </a:ln>
          </p:spPr>
          <p:txBody>
            <a:bodyPr/>
            <a:lstStyle/>
            <a:p>
              <a:endParaRPr lang="es-ES"/>
            </a:p>
          </p:txBody>
        </p:sp>
        <p:sp>
          <p:nvSpPr>
            <p:cNvPr id="16" name="Line 10">
              <a:extLst>
                <a:ext uri="{FF2B5EF4-FFF2-40B4-BE49-F238E27FC236}">
                  <a16:creationId xmlns:a16="http://schemas.microsoft.com/office/drawing/2014/main" id="{2C507F0D-8E14-F1AD-B885-5DF2CD829489}"/>
                </a:ext>
              </a:extLst>
            </p:cNvPr>
            <p:cNvSpPr>
              <a:spLocks noChangeShapeType="1"/>
            </p:cNvSpPr>
            <p:nvPr/>
          </p:nvSpPr>
          <p:spPr bwMode="auto">
            <a:xfrm flipH="1">
              <a:off x="2939656" y="5608922"/>
              <a:ext cx="1462455" cy="3689"/>
            </a:xfrm>
            <a:prstGeom prst="line">
              <a:avLst/>
            </a:prstGeom>
            <a:noFill/>
            <a:ln w="12700">
              <a:solidFill>
                <a:srgbClr val="141414"/>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s-ES"/>
            </a:p>
          </p:txBody>
        </p:sp>
        <p:sp>
          <p:nvSpPr>
            <p:cNvPr id="17" name="Line 11">
              <a:extLst>
                <a:ext uri="{FF2B5EF4-FFF2-40B4-BE49-F238E27FC236}">
                  <a16:creationId xmlns:a16="http://schemas.microsoft.com/office/drawing/2014/main" id="{F32888BD-CE42-C178-486F-0EB58C0FFD92}"/>
                </a:ext>
              </a:extLst>
            </p:cNvPr>
            <p:cNvSpPr>
              <a:spLocks noChangeShapeType="1"/>
            </p:cNvSpPr>
            <p:nvPr/>
          </p:nvSpPr>
          <p:spPr bwMode="auto">
            <a:xfrm>
              <a:off x="2939656" y="6079288"/>
              <a:ext cx="4094190" cy="3689"/>
            </a:xfrm>
            <a:prstGeom prst="line">
              <a:avLst/>
            </a:prstGeom>
            <a:noFill/>
            <a:ln w="12700">
              <a:solidFill>
                <a:srgbClr val="141414"/>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s-ES"/>
            </a:p>
          </p:txBody>
        </p:sp>
        <p:sp>
          <p:nvSpPr>
            <p:cNvPr id="20" name="Text Box 14">
              <a:extLst>
                <a:ext uri="{FF2B5EF4-FFF2-40B4-BE49-F238E27FC236}">
                  <a16:creationId xmlns:a16="http://schemas.microsoft.com/office/drawing/2014/main" id="{A0E8F164-518B-1623-CDE4-76C66FED6B7E}"/>
                </a:ext>
              </a:extLst>
            </p:cNvPr>
            <p:cNvSpPr txBox="1">
              <a:spLocks noChangeArrowheads="1"/>
            </p:cNvSpPr>
            <p:nvPr/>
          </p:nvSpPr>
          <p:spPr bwMode="auto">
            <a:xfrm>
              <a:off x="3015647" y="4280743"/>
              <a:ext cx="8871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fov</a:t>
              </a:r>
              <a:endParaRPr lang="es-ES_tradnl" altLang="es-ES" sz="1800" dirty="0"/>
            </a:p>
          </p:txBody>
        </p:sp>
        <p:sp>
          <p:nvSpPr>
            <p:cNvPr id="21" name="Text Box 15">
              <a:extLst>
                <a:ext uri="{FF2B5EF4-FFF2-40B4-BE49-F238E27FC236}">
                  <a16:creationId xmlns:a16="http://schemas.microsoft.com/office/drawing/2014/main" id="{83E9FEF3-817C-25FE-16A3-450C9B81F210}"/>
                </a:ext>
              </a:extLst>
            </p:cNvPr>
            <p:cNvSpPr txBox="1">
              <a:spLocks noChangeArrowheads="1"/>
            </p:cNvSpPr>
            <p:nvPr/>
          </p:nvSpPr>
          <p:spPr bwMode="auto">
            <a:xfrm>
              <a:off x="3282703" y="5575721"/>
              <a:ext cx="798065"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near</a:t>
              </a:r>
              <a:endParaRPr lang="es-ES_tradnl" altLang="es-ES" sz="1800" dirty="0"/>
            </a:p>
          </p:txBody>
        </p:sp>
        <p:sp>
          <p:nvSpPr>
            <p:cNvPr id="22" name="Text Box 16">
              <a:extLst>
                <a:ext uri="{FF2B5EF4-FFF2-40B4-BE49-F238E27FC236}">
                  <a16:creationId xmlns:a16="http://schemas.microsoft.com/office/drawing/2014/main" id="{89DC6EAA-2716-C30D-0E1D-867D5961C383}"/>
                </a:ext>
              </a:extLst>
            </p:cNvPr>
            <p:cNvSpPr txBox="1">
              <a:spLocks noChangeArrowheads="1"/>
            </p:cNvSpPr>
            <p:nvPr/>
          </p:nvSpPr>
          <p:spPr bwMode="auto">
            <a:xfrm>
              <a:off x="4319390" y="6051619"/>
              <a:ext cx="943481"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far</a:t>
              </a:r>
              <a:endParaRPr lang="es-ES_tradnl" altLang="es-ES" sz="1800" dirty="0"/>
            </a:p>
          </p:txBody>
        </p:sp>
        <p:sp>
          <p:nvSpPr>
            <p:cNvPr id="23" name="Line 17">
              <a:extLst>
                <a:ext uri="{FF2B5EF4-FFF2-40B4-BE49-F238E27FC236}">
                  <a16:creationId xmlns:a16="http://schemas.microsoft.com/office/drawing/2014/main" id="{DF8DDD94-34BA-DCB7-DBF6-D3B05A61F28E}"/>
                </a:ext>
              </a:extLst>
            </p:cNvPr>
            <p:cNvSpPr>
              <a:spLocks noChangeShapeType="1"/>
            </p:cNvSpPr>
            <p:nvPr/>
          </p:nvSpPr>
          <p:spPr bwMode="auto">
            <a:xfrm flipV="1">
              <a:off x="3282703" y="4411250"/>
              <a:ext cx="4888791" cy="470364"/>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24" name="Freeform 18">
              <a:extLst>
                <a:ext uri="{FF2B5EF4-FFF2-40B4-BE49-F238E27FC236}">
                  <a16:creationId xmlns:a16="http://schemas.microsoft.com/office/drawing/2014/main" id="{ADDCC290-3F57-9178-2FBC-6D6700DA77E4}"/>
                </a:ext>
              </a:extLst>
            </p:cNvPr>
            <p:cNvSpPr>
              <a:spLocks/>
            </p:cNvSpPr>
            <p:nvPr/>
          </p:nvSpPr>
          <p:spPr bwMode="auto">
            <a:xfrm>
              <a:off x="3688221" y="4611012"/>
              <a:ext cx="117719" cy="455608"/>
            </a:xfrm>
            <a:custGeom>
              <a:avLst/>
              <a:gdLst>
                <a:gd name="T0" fmla="*/ 0 w 161"/>
                <a:gd name="T1" fmla="*/ 0 h 578"/>
                <a:gd name="T2" fmla="*/ 2147483646 w 161"/>
                <a:gd name="T3" fmla="*/ 2147483646 h 578"/>
                <a:gd name="T4" fmla="*/ 2147483646 w 161"/>
                <a:gd name="T5" fmla="*/ 2147483646 h 578"/>
                <a:gd name="T6" fmla="*/ 2147483646 w 161"/>
                <a:gd name="T7" fmla="*/ 2147483646 h 578"/>
                <a:gd name="T8" fmla="*/ 2147483646 w 161"/>
                <a:gd name="T9" fmla="*/ 2147483646 h 578"/>
                <a:gd name="T10" fmla="*/ 2147483646 w 161"/>
                <a:gd name="T11" fmla="*/ 2147483646 h 578"/>
                <a:gd name="T12" fmla="*/ 2147483646 w 161"/>
                <a:gd name="T13" fmla="*/ 2147483646 h 578"/>
                <a:gd name="T14" fmla="*/ 2147483646 w 161"/>
                <a:gd name="T15" fmla="*/ 2147483646 h 578"/>
                <a:gd name="T16" fmla="*/ 2147483646 w 161"/>
                <a:gd name="T17" fmla="*/ 2147483646 h 578"/>
                <a:gd name="T18" fmla="*/ 2147483646 w 161"/>
                <a:gd name="T19" fmla="*/ 2147483646 h 578"/>
                <a:gd name="T20" fmla="*/ 0 w 161"/>
                <a:gd name="T21" fmla="*/ 2147483646 h 5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
                <a:gd name="T34" fmla="*/ 0 h 578"/>
                <a:gd name="T35" fmla="*/ 161 w 161"/>
                <a:gd name="T36" fmla="*/ 578 h 5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 h="578">
                  <a:moveTo>
                    <a:pt x="0" y="0"/>
                  </a:moveTo>
                  <a:lnTo>
                    <a:pt x="28" y="23"/>
                  </a:lnTo>
                  <a:lnTo>
                    <a:pt x="74" y="69"/>
                  </a:lnTo>
                  <a:lnTo>
                    <a:pt x="135" y="173"/>
                  </a:lnTo>
                  <a:lnTo>
                    <a:pt x="159" y="298"/>
                  </a:lnTo>
                  <a:lnTo>
                    <a:pt x="161" y="333"/>
                  </a:lnTo>
                  <a:lnTo>
                    <a:pt x="156" y="362"/>
                  </a:lnTo>
                  <a:lnTo>
                    <a:pt x="143" y="412"/>
                  </a:lnTo>
                  <a:lnTo>
                    <a:pt x="100" y="498"/>
                  </a:lnTo>
                  <a:lnTo>
                    <a:pt x="25" y="564"/>
                  </a:lnTo>
                  <a:lnTo>
                    <a:pt x="0" y="578"/>
                  </a:lnTo>
                </a:path>
              </a:pathLst>
            </a:custGeom>
            <a:noFill/>
            <a:ln w="19050" cmpd="sng">
              <a:solidFill>
                <a:srgbClr val="1414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25" name="Text Box 21">
              <a:extLst>
                <a:ext uri="{FF2B5EF4-FFF2-40B4-BE49-F238E27FC236}">
                  <a16:creationId xmlns:a16="http://schemas.microsoft.com/office/drawing/2014/main" id="{EF87E2A9-A979-26E9-FB46-F63F3104CA74}"/>
                </a:ext>
              </a:extLst>
            </p:cNvPr>
            <p:cNvSpPr txBox="1">
              <a:spLocks noChangeArrowheads="1"/>
            </p:cNvSpPr>
            <p:nvPr/>
          </p:nvSpPr>
          <p:spPr bwMode="auto">
            <a:xfrm>
              <a:off x="2834818" y="3413678"/>
              <a:ext cx="24307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aspecto=</a:t>
              </a:r>
              <a:r>
                <a:rPr lang="es-ES_tradnl" altLang="es-ES" sz="1800" dirty="0" err="1"/>
                <a:t>V</a:t>
              </a:r>
              <a:r>
                <a:rPr lang="es-ES_tradnl" altLang="es-ES" sz="2000" baseline="-25000" dirty="0" err="1"/>
                <a:t>ancho</a:t>
              </a:r>
              <a:r>
                <a:rPr lang="es-ES_tradnl" altLang="es-ES" sz="1800" dirty="0"/>
                <a:t>/</a:t>
              </a:r>
              <a:r>
                <a:rPr lang="es-ES_tradnl" altLang="es-ES" sz="1800" dirty="0" err="1"/>
                <a:t>V</a:t>
              </a:r>
              <a:r>
                <a:rPr lang="es-ES_tradnl" altLang="es-ES" sz="2000" baseline="-25000" dirty="0" err="1"/>
                <a:t>alto</a:t>
              </a:r>
              <a:endParaRPr lang="es-ES_tradnl" altLang="es-ES" sz="2000" baseline="-25000" dirty="0"/>
            </a:p>
          </p:txBody>
        </p:sp>
        <p:sp>
          <p:nvSpPr>
            <p:cNvPr id="26" name="Text Box 22">
              <a:extLst>
                <a:ext uri="{FF2B5EF4-FFF2-40B4-BE49-F238E27FC236}">
                  <a16:creationId xmlns:a16="http://schemas.microsoft.com/office/drawing/2014/main" id="{6FF42DC3-47E1-30DC-73DA-FF63248CB87C}"/>
                </a:ext>
              </a:extLst>
            </p:cNvPr>
            <p:cNvSpPr txBox="1">
              <a:spLocks noChangeArrowheads="1"/>
            </p:cNvSpPr>
            <p:nvPr/>
          </p:nvSpPr>
          <p:spPr bwMode="auto">
            <a:xfrm>
              <a:off x="2482630" y="4917211"/>
              <a:ext cx="914052"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CP</a:t>
              </a:r>
            </a:p>
          </p:txBody>
        </p:sp>
        <p:sp>
          <p:nvSpPr>
            <p:cNvPr id="27" name="Line 23">
              <a:extLst>
                <a:ext uri="{FF2B5EF4-FFF2-40B4-BE49-F238E27FC236}">
                  <a16:creationId xmlns:a16="http://schemas.microsoft.com/office/drawing/2014/main" id="{401DE524-5168-C28A-EC89-23308BDFB71C}"/>
                </a:ext>
              </a:extLst>
            </p:cNvPr>
            <p:cNvSpPr>
              <a:spLocks noChangeShapeType="1"/>
            </p:cNvSpPr>
            <p:nvPr/>
          </p:nvSpPr>
          <p:spPr bwMode="auto">
            <a:xfrm flipV="1">
              <a:off x="2984666" y="3812314"/>
              <a:ext cx="0" cy="1069849"/>
            </a:xfrm>
            <a:prstGeom prst="line">
              <a:avLst/>
            </a:prstGeom>
            <a:noFill/>
            <a:ln w="19050">
              <a:solidFill>
                <a:srgbClr val="008000"/>
              </a:solidFill>
              <a:prstDash val="dash"/>
              <a:round/>
              <a:headEnd/>
              <a:tailEnd type="arrow" w="med" len="med"/>
            </a:ln>
            <a:extLst>
              <a:ext uri="{909E8E84-426E-40DD-AFC4-6F175D3DCCD1}">
                <a14:hiddenFill xmlns:a14="http://schemas.microsoft.com/office/drawing/2010/main">
                  <a:noFill/>
                </a14:hiddenFill>
              </a:ext>
            </a:extLst>
          </p:spPr>
          <p:txBody>
            <a:bodyPr wrap="none" anchor="ctr"/>
            <a:lstStyle/>
            <a:p>
              <a:endParaRPr lang="es-ES"/>
            </a:p>
          </p:txBody>
        </p:sp>
        <p:sp>
          <p:nvSpPr>
            <p:cNvPr id="28" name="Line 24">
              <a:extLst>
                <a:ext uri="{FF2B5EF4-FFF2-40B4-BE49-F238E27FC236}">
                  <a16:creationId xmlns:a16="http://schemas.microsoft.com/office/drawing/2014/main" id="{BEBDE2F5-325C-54D0-327A-443542DA9FAF}"/>
                </a:ext>
              </a:extLst>
            </p:cNvPr>
            <p:cNvSpPr>
              <a:spLocks noChangeShapeType="1"/>
            </p:cNvSpPr>
            <p:nvPr/>
          </p:nvSpPr>
          <p:spPr bwMode="auto">
            <a:xfrm rot="16200000">
              <a:off x="5076772" y="869379"/>
              <a:ext cx="0" cy="8055081"/>
            </a:xfrm>
            <a:prstGeom prst="line">
              <a:avLst/>
            </a:prstGeom>
            <a:noFill/>
            <a:ln w="19050">
              <a:solidFill>
                <a:schemeClr val="accent2"/>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s-ES"/>
            </a:p>
          </p:txBody>
        </p:sp>
        <p:sp>
          <p:nvSpPr>
            <p:cNvPr id="29" name="Text Box 25">
              <a:extLst>
                <a:ext uri="{FF2B5EF4-FFF2-40B4-BE49-F238E27FC236}">
                  <a16:creationId xmlns:a16="http://schemas.microsoft.com/office/drawing/2014/main" id="{4B4D718B-0679-41FE-C4EC-775253AFBF09}"/>
                </a:ext>
              </a:extLst>
            </p:cNvPr>
            <p:cNvSpPr txBox="1">
              <a:spLocks noChangeArrowheads="1"/>
            </p:cNvSpPr>
            <p:nvPr/>
          </p:nvSpPr>
          <p:spPr bwMode="auto">
            <a:xfrm>
              <a:off x="8337408" y="4919055"/>
              <a:ext cx="458758"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a:t>Z-</a:t>
              </a:r>
            </a:p>
          </p:txBody>
        </p:sp>
        <p:sp>
          <p:nvSpPr>
            <p:cNvPr id="30" name="Text Box 26">
              <a:extLst>
                <a:ext uri="{FF2B5EF4-FFF2-40B4-BE49-F238E27FC236}">
                  <a16:creationId xmlns:a16="http://schemas.microsoft.com/office/drawing/2014/main" id="{0AD0D0C8-AF1C-57B1-44B2-1DEB78261F3C}"/>
                </a:ext>
              </a:extLst>
            </p:cNvPr>
            <p:cNvSpPr txBox="1">
              <a:spLocks noChangeArrowheads="1"/>
            </p:cNvSpPr>
            <p:nvPr/>
          </p:nvSpPr>
          <p:spPr bwMode="auto">
            <a:xfrm>
              <a:off x="964405" y="4946724"/>
              <a:ext cx="914052"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a:t>Z+</a:t>
              </a:r>
            </a:p>
          </p:txBody>
        </p:sp>
        <p:sp>
          <p:nvSpPr>
            <p:cNvPr id="31" name="Oval 27">
              <a:extLst>
                <a:ext uri="{FF2B5EF4-FFF2-40B4-BE49-F238E27FC236}">
                  <a16:creationId xmlns:a16="http://schemas.microsoft.com/office/drawing/2014/main" id="{8D3F08FB-1CB8-E3FF-9762-AD29542279DC}"/>
                </a:ext>
              </a:extLst>
            </p:cNvPr>
            <p:cNvSpPr>
              <a:spLocks noChangeArrowheads="1"/>
            </p:cNvSpPr>
            <p:nvPr/>
          </p:nvSpPr>
          <p:spPr bwMode="auto">
            <a:xfrm>
              <a:off x="6902278" y="4843428"/>
              <a:ext cx="81364" cy="8669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32" name="Oval 28">
              <a:extLst>
                <a:ext uri="{FF2B5EF4-FFF2-40B4-BE49-F238E27FC236}">
                  <a16:creationId xmlns:a16="http://schemas.microsoft.com/office/drawing/2014/main" id="{EA74C20F-F5F5-3D80-6852-137BBE8E82BF}"/>
                </a:ext>
              </a:extLst>
            </p:cNvPr>
            <p:cNvSpPr>
              <a:spLocks noChangeArrowheads="1"/>
            </p:cNvSpPr>
            <p:nvPr/>
          </p:nvSpPr>
          <p:spPr bwMode="auto">
            <a:xfrm>
              <a:off x="4450159" y="4851016"/>
              <a:ext cx="81364" cy="8669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33" name="Oval 29">
              <a:extLst>
                <a:ext uri="{FF2B5EF4-FFF2-40B4-BE49-F238E27FC236}">
                  <a16:creationId xmlns:a16="http://schemas.microsoft.com/office/drawing/2014/main" id="{7AC77A3F-C10B-D90D-79AE-EE5E5ED7A698}"/>
                </a:ext>
              </a:extLst>
            </p:cNvPr>
            <p:cNvSpPr>
              <a:spLocks noChangeArrowheads="1"/>
            </p:cNvSpPr>
            <p:nvPr/>
          </p:nvSpPr>
          <p:spPr bwMode="auto">
            <a:xfrm>
              <a:off x="2927539" y="4858184"/>
              <a:ext cx="81364" cy="8669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2" name="Text Box 16">
              <a:extLst>
                <a:ext uri="{FF2B5EF4-FFF2-40B4-BE49-F238E27FC236}">
                  <a16:creationId xmlns:a16="http://schemas.microsoft.com/office/drawing/2014/main" id="{DC685348-EBEF-B8EF-8B48-5A524A71D5C5}"/>
                </a:ext>
              </a:extLst>
            </p:cNvPr>
            <p:cNvSpPr txBox="1">
              <a:spLocks noChangeArrowheads="1"/>
            </p:cNvSpPr>
            <p:nvPr/>
          </p:nvSpPr>
          <p:spPr bwMode="auto">
            <a:xfrm>
              <a:off x="4258942" y="5385402"/>
              <a:ext cx="94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pp</a:t>
              </a:r>
              <a:endParaRPr lang="es-ES_tradnl" altLang="es-ES" sz="1800" dirty="0"/>
            </a:p>
          </p:txBody>
        </p:sp>
      </p:gr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F8AB9B7-DAED-923E-48DC-2C163AC9D7B7}"/>
                  </a:ext>
                </a:extLst>
              </p:cNvPr>
              <p:cNvSpPr txBox="1"/>
              <p:nvPr/>
            </p:nvSpPr>
            <p:spPr>
              <a:xfrm>
                <a:off x="255184" y="5745125"/>
                <a:ext cx="4025297" cy="1045735"/>
              </a:xfrm>
              <a:prstGeom prst="rect">
                <a:avLst/>
              </a:prstGeom>
              <a:noFill/>
            </p:spPr>
            <p:txBody>
              <a:bodyPr wrap="square" lIns="0" tIns="0" rIns="0" bIns="0" rtlCol="0">
                <a:spAutoFit/>
              </a:bodyPr>
              <a:lstStyle/>
              <a:p>
                <a14:m>
                  <m:oMath xmlns:m="http://schemas.openxmlformats.org/officeDocument/2006/math">
                    <m:sSub>
                      <m:sSubPr>
                        <m:ctrlPr>
                          <a:rPr lang="es-ES" sz="2200" i="1" smtClean="0">
                            <a:latin typeface="Cambria Math" panose="02040503050406030204" pitchFamily="18" charset="0"/>
                          </a:rPr>
                        </m:ctrlPr>
                      </m:sSubPr>
                      <m:e>
                        <m:r>
                          <a:rPr lang="es-ES" sz="2200" b="0" i="1" smtClean="0">
                            <a:latin typeface="Cambria Math" panose="02040503050406030204" pitchFamily="18" charset="0"/>
                          </a:rPr>
                          <m:t>𝑊</m:t>
                        </m:r>
                      </m:e>
                      <m:sub>
                        <m:r>
                          <a:rPr lang="es-ES" sz="2200" b="0" i="1" smtClean="0">
                            <a:latin typeface="Cambria Math" panose="02040503050406030204" pitchFamily="18" charset="0"/>
                          </a:rPr>
                          <m:t>𝑎𝑙𝑡𝑜</m:t>
                        </m:r>
                      </m:sub>
                    </m:sSub>
                    <m:r>
                      <a:rPr lang="es-ES" sz="2200" i="1" smtClean="0">
                        <a:latin typeface="Cambria Math" panose="02040503050406030204" pitchFamily="18" charset="0"/>
                      </a:rPr>
                      <m:t>=</m:t>
                    </m:r>
                    <m:r>
                      <a:rPr lang="es-ES" sz="2200" b="0" i="1" smtClean="0">
                        <a:latin typeface="Cambria Math" panose="02040503050406030204" pitchFamily="18" charset="0"/>
                      </a:rPr>
                      <m:t>2</m:t>
                    </m:r>
                    <m:r>
                      <m:rPr>
                        <m:nor/>
                      </m:rPr>
                      <a:rPr lang="es-ES" sz="2200" dirty="0">
                        <a:sym typeface="Symbol" panose="05050102010706020507" pitchFamily="18" charset="2"/>
                      </a:rPr>
                      <m:t></m:t>
                    </m:r>
                    <m:r>
                      <a:rPr lang="es-ES" sz="2200" b="0" i="1" smtClean="0">
                        <a:latin typeface="Cambria Math" panose="02040503050406030204" pitchFamily="18" charset="0"/>
                      </a:rPr>
                      <m:t>𝑛𝑒𝑎𝑟</m:t>
                    </m:r>
                  </m:oMath>
                </a14:m>
                <a:r>
                  <a:rPr lang="es-ES" sz="2200" dirty="0">
                    <a:sym typeface="Symbol" panose="05050102010706020507" pitchFamily="18" charset="2"/>
                  </a:rPr>
                  <a:t> tan(</a:t>
                </a:r>
                <a:r>
                  <a:rPr lang="es-ES" sz="2200" dirty="0" err="1">
                    <a:sym typeface="Symbol" panose="05050102010706020507" pitchFamily="18" charset="2"/>
                  </a:rPr>
                  <a:t>fov</a:t>
                </a:r>
                <a:r>
                  <a:rPr lang="es-ES" sz="2200" dirty="0">
                    <a:sym typeface="Symbol" panose="05050102010706020507" pitchFamily="18" charset="2"/>
                  </a:rPr>
                  <a:t>/2)</a:t>
                </a:r>
                <a:endParaRPr lang="es-ES" sz="2200" dirty="0"/>
              </a:p>
              <a:p>
                <a:endParaRPr lang="es-ES" sz="1000" dirty="0"/>
              </a:p>
              <a:p>
                <a14:m>
                  <m:oMath xmlns:m="http://schemas.openxmlformats.org/officeDocument/2006/math">
                    <m:sSub>
                      <m:sSubPr>
                        <m:ctrlPr>
                          <a:rPr lang="es-ES" sz="2200" i="1">
                            <a:latin typeface="Cambria Math" panose="02040503050406030204" pitchFamily="18" charset="0"/>
                          </a:rPr>
                        </m:ctrlPr>
                      </m:sSubPr>
                      <m:e>
                        <m:r>
                          <a:rPr lang="es-ES" sz="2200" i="1">
                            <a:latin typeface="Cambria Math" panose="02040503050406030204" pitchFamily="18" charset="0"/>
                          </a:rPr>
                          <m:t>𝑊</m:t>
                        </m:r>
                      </m:e>
                      <m:sub>
                        <m:r>
                          <a:rPr lang="es-ES" sz="2200" b="0" i="1" smtClean="0">
                            <a:latin typeface="Cambria Math" panose="02040503050406030204" pitchFamily="18" charset="0"/>
                          </a:rPr>
                          <m:t>𝑎𝑛𝑐h𝑜</m:t>
                        </m:r>
                      </m:sub>
                    </m:sSub>
                  </m:oMath>
                </a14:m>
                <a:r>
                  <a:rPr lang="es-ES" sz="2200" dirty="0"/>
                  <a:t>=</a:t>
                </a:r>
                <a14:m>
                  <m:oMath xmlns:m="http://schemas.openxmlformats.org/officeDocument/2006/math">
                    <m:sSub>
                      <m:sSubPr>
                        <m:ctrlPr>
                          <a:rPr lang="es-ES" sz="2200" i="1">
                            <a:latin typeface="Cambria Math" panose="02040503050406030204" pitchFamily="18" charset="0"/>
                          </a:rPr>
                        </m:ctrlPr>
                      </m:sSubPr>
                      <m:e>
                        <m:r>
                          <a:rPr lang="es-ES" sz="2200" i="1">
                            <a:latin typeface="Cambria Math" panose="02040503050406030204" pitchFamily="18" charset="0"/>
                          </a:rPr>
                          <m:t>𝑊</m:t>
                        </m:r>
                      </m:e>
                      <m:sub>
                        <m:r>
                          <a:rPr lang="es-ES" sz="2200" i="1">
                            <a:latin typeface="Cambria Math" panose="02040503050406030204" pitchFamily="18" charset="0"/>
                          </a:rPr>
                          <m:t>𝑎𝑙𝑡𝑜</m:t>
                        </m:r>
                      </m:sub>
                    </m:sSub>
                  </m:oMath>
                </a14:m>
                <a:r>
                  <a:rPr lang="es-ES" sz="2200" dirty="0">
                    <a:sym typeface="Symbol" panose="05050102010706020507" pitchFamily="18" charset="2"/>
                  </a:rPr>
                  <a:t></a:t>
                </a:r>
                <a14:m>
                  <m:oMath xmlns:m="http://schemas.openxmlformats.org/officeDocument/2006/math">
                    <m:f>
                      <m:fPr>
                        <m:ctrlPr>
                          <a:rPr lang="es-ES" sz="2200" i="1">
                            <a:latin typeface="Cambria Math" panose="02040503050406030204" pitchFamily="18" charset="0"/>
                          </a:rPr>
                        </m:ctrlPr>
                      </m:fPr>
                      <m:num>
                        <m:sSub>
                          <m:sSubPr>
                            <m:ctrlPr>
                              <a:rPr lang="es-ES" sz="2200" i="1" smtClean="0">
                                <a:latin typeface="Cambria Math" panose="02040503050406030204" pitchFamily="18" charset="0"/>
                              </a:rPr>
                            </m:ctrlPr>
                          </m:sSubPr>
                          <m:e>
                            <m:r>
                              <a:rPr lang="es-ES" sz="2200" b="0" i="1" smtClean="0">
                                <a:latin typeface="Cambria Math" panose="02040503050406030204" pitchFamily="18" charset="0"/>
                              </a:rPr>
                              <m:t>𝑉</m:t>
                            </m:r>
                          </m:e>
                          <m:sub>
                            <m:r>
                              <a:rPr lang="es-ES" sz="2200" b="0" i="1" smtClean="0">
                                <a:latin typeface="Cambria Math" panose="02040503050406030204" pitchFamily="18" charset="0"/>
                              </a:rPr>
                              <m:t>𝑎𝑛𝑐h𝑜</m:t>
                            </m:r>
                          </m:sub>
                        </m:sSub>
                      </m:num>
                      <m:den>
                        <m:sSub>
                          <m:sSubPr>
                            <m:ctrlPr>
                              <a:rPr lang="es-ES" sz="2200" i="1" smtClean="0">
                                <a:latin typeface="Cambria Math" panose="02040503050406030204" pitchFamily="18" charset="0"/>
                              </a:rPr>
                            </m:ctrlPr>
                          </m:sSubPr>
                          <m:e>
                            <m:r>
                              <a:rPr lang="es-ES" sz="2200" b="0" i="1" smtClean="0">
                                <a:latin typeface="Cambria Math" panose="02040503050406030204" pitchFamily="18" charset="0"/>
                              </a:rPr>
                              <m:t>𝑉</m:t>
                            </m:r>
                          </m:e>
                          <m:sub>
                            <m:r>
                              <a:rPr lang="es-ES" sz="2200" b="0" i="1" smtClean="0">
                                <a:latin typeface="Cambria Math" panose="02040503050406030204" pitchFamily="18" charset="0"/>
                              </a:rPr>
                              <m:t>𝑎𝑙𝑡𝑜</m:t>
                            </m:r>
                          </m:sub>
                        </m:sSub>
                      </m:den>
                    </m:f>
                  </m:oMath>
                </a14:m>
                <a:endParaRPr lang="es-ES" sz="2200" dirty="0"/>
              </a:p>
            </p:txBody>
          </p:sp>
        </mc:Choice>
        <mc:Fallback xmlns="">
          <p:sp>
            <p:nvSpPr>
              <p:cNvPr id="12" name="CuadroTexto 11">
                <a:extLst>
                  <a:ext uri="{FF2B5EF4-FFF2-40B4-BE49-F238E27FC236}">
                    <a16:creationId xmlns:a16="http://schemas.microsoft.com/office/drawing/2014/main" id="{BF8AB9B7-DAED-923E-48DC-2C163AC9D7B7}"/>
                  </a:ext>
                </a:extLst>
              </p:cNvPr>
              <p:cNvSpPr txBox="1">
                <a:spLocks noRot="1" noChangeAspect="1" noMove="1" noResize="1" noEditPoints="1" noAdjustHandles="1" noChangeArrowheads="1" noChangeShapeType="1" noTextEdit="1"/>
              </p:cNvSpPr>
              <p:nvPr/>
            </p:nvSpPr>
            <p:spPr>
              <a:xfrm>
                <a:off x="255184" y="5745125"/>
                <a:ext cx="4025297" cy="1045735"/>
              </a:xfrm>
              <a:prstGeom prst="rect">
                <a:avLst/>
              </a:prstGeom>
              <a:blipFill>
                <a:blip r:embed="rId5"/>
                <a:stretch>
                  <a:fillRect l="-2424" t="-8721" b="-1163"/>
                </a:stretch>
              </a:blipFill>
            </p:spPr>
            <p:txBody>
              <a:bodyPr/>
              <a:lstStyle/>
              <a:p>
                <a:r>
                  <a:rPr lang="es-ES">
                    <a:noFill/>
                  </a:rPr>
                  <a:t> </a:t>
                </a:r>
              </a:p>
            </p:txBody>
          </p:sp>
        </mc:Fallback>
      </mc:AlternateContent>
    </p:spTree>
    <p:extLst>
      <p:ext uri="{BB962C8B-B14F-4D97-AF65-F5344CB8AC3E}">
        <p14:creationId xmlns:p14="http://schemas.microsoft.com/office/powerpoint/2010/main" val="2866132359"/>
      </p:ext>
    </p:extLst>
  </p:cSld>
  <p:clrMapOvr>
    <a:masterClrMapping/>
  </p:clrMapOvr>
  <p:extLst>
    <p:ext uri="{6950BFC3-D8DA-4A85-94F7-54DA5524770B}">
      <p188:commentRel xmlns:p188="http://schemas.microsoft.com/office/powerpoint/2018/8/main" r:id="rId3"/>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58A97-BF80-C3AA-141E-66B404D92148}"/>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E5C35018-67E9-8BF6-2B1E-3460B064527A}"/>
              </a:ext>
            </a:extLst>
          </p:cNvPr>
          <p:cNvSpPr>
            <a:spLocks noChangeArrowheads="1"/>
          </p:cNvSpPr>
          <p:nvPr/>
        </p:nvSpPr>
        <p:spPr bwMode="auto">
          <a:xfrm>
            <a:off x="546100" y="46882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Proyección en perspectiva.</a:t>
            </a:r>
            <a:r>
              <a:rPr lang="es-ES_tradnl" altLang="es-ES" sz="2000" dirty="0"/>
              <a:t>	</a:t>
            </a:r>
            <a:endParaRPr lang="es-ES_tradnl" altLang="es-ES" sz="20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FD8C22E5-6112-2AAE-CCDE-C5804A72EA21}"/>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F6878E8B-6E8C-4A7D-7518-EFA104DF3D72}"/>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85</a:t>
            </a:fld>
            <a:endParaRPr lang="en-US" altLang="es-ES" sz="1400" dirty="0"/>
          </a:p>
        </p:txBody>
      </p:sp>
      <p:pic>
        <p:nvPicPr>
          <p:cNvPr id="7" name="Imagen 6">
            <a:extLst>
              <a:ext uri="{FF2B5EF4-FFF2-40B4-BE49-F238E27FC236}">
                <a16:creationId xmlns:a16="http://schemas.microsoft.com/office/drawing/2014/main" id="{AF102A7C-3880-8426-D6E2-AAD80F1677E1}"/>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10" name="Imagen 9">
            <a:extLst>
              <a:ext uri="{FF2B5EF4-FFF2-40B4-BE49-F238E27FC236}">
                <a16:creationId xmlns:a16="http://schemas.microsoft.com/office/drawing/2014/main" id="{8471DCB0-FBB1-BA79-2226-D50C842B65B0}"/>
              </a:ext>
            </a:extLst>
          </p:cNvPr>
          <p:cNvPicPr>
            <a:picLocks noChangeAspect="1"/>
          </p:cNvPicPr>
          <p:nvPr/>
        </p:nvPicPr>
        <p:blipFill>
          <a:blip r:embed="rId3"/>
          <a:stretch>
            <a:fillRect/>
          </a:stretch>
        </p:blipFill>
        <p:spPr>
          <a:xfrm>
            <a:off x="2048372" y="1477493"/>
            <a:ext cx="6209220" cy="5187967"/>
          </a:xfrm>
          <a:prstGeom prst="rect">
            <a:avLst/>
          </a:prstGeom>
        </p:spPr>
      </p:pic>
      <p:sp>
        <p:nvSpPr>
          <p:cNvPr id="4" name="Line 5">
            <a:extLst>
              <a:ext uri="{FF2B5EF4-FFF2-40B4-BE49-F238E27FC236}">
                <a16:creationId xmlns:a16="http://schemas.microsoft.com/office/drawing/2014/main" id="{C14A8547-CC56-8DF3-71A1-30DBEEAB3AFC}"/>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6640005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8FD0-8C74-93CD-51AA-A2F9512C7BCD}"/>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4662E1B3-670B-D81A-D847-172E51A1031D}"/>
              </a:ext>
            </a:extLst>
          </p:cNvPr>
          <p:cNvSpPr>
            <a:spLocks noChangeArrowheads="1"/>
          </p:cNvSpPr>
          <p:nvPr/>
        </p:nvSpPr>
        <p:spPr bwMode="auto">
          <a:xfrm>
            <a:off x="546100" y="403511"/>
            <a:ext cx="9064625" cy="101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Proyección </a:t>
            </a:r>
            <a:r>
              <a:rPr lang="es-ES_tradnl" altLang="es-ES" sz="2200" dirty="0" err="1">
                <a:latin typeface="Univers" panose="020B0503020202020204" pitchFamily="34" charset="0"/>
              </a:rPr>
              <a:t>frustrum</a:t>
            </a:r>
            <a:r>
              <a:rPr lang="es-ES_tradnl" altLang="es-ES" sz="2200" dirty="0"/>
              <a:t>	</a:t>
            </a:r>
            <a:endParaRPr lang="es-ES_tradnl" altLang="es-ES" sz="2200" dirty="0">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0AAEA1AF-E205-BE04-2092-DFF9CD57E7A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7B1F25C5-F055-2A1C-983B-852417851AD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86</a:t>
            </a:fld>
            <a:endParaRPr lang="en-US" altLang="es-ES" sz="1400" dirty="0"/>
          </a:p>
        </p:txBody>
      </p:sp>
      <p:pic>
        <p:nvPicPr>
          <p:cNvPr id="7" name="Imagen 6">
            <a:extLst>
              <a:ext uri="{FF2B5EF4-FFF2-40B4-BE49-F238E27FC236}">
                <a16:creationId xmlns:a16="http://schemas.microsoft.com/office/drawing/2014/main" id="{9E36C800-3D22-CA09-FEC9-146D38B629DC}"/>
              </a:ext>
            </a:extLst>
          </p:cNvPr>
          <p:cNvPicPr>
            <a:picLocks noChangeAspect="1"/>
          </p:cNvPicPr>
          <p:nvPr/>
        </p:nvPicPr>
        <p:blipFill>
          <a:blip r:embed="rId3"/>
          <a:stretch>
            <a:fillRect/>
          </a:stretch>
        </p:blipFill>
        <p:spPr>
          <a:xfrm>
            <a:off x="9364590" y="6192416"/>
            <a:ext cx="511909" cy="457200"/>
          </a:xfrm>
          <a:prstGeom prst="rect">
            <a:avLst/>
          </a:prstGeom>
        </p:spPr>
      </p:pic>
      <p:sp>
        <p:nvSpPr>
          <p:cNvPr id="5" name="Text Box 4">
            <a:extLst>
              <a:ext uri="{FF2B5EF4-FFF2-40B4-BE49-F238E27FC236}">
                <a16:creationId xmlns:a16="http://schemas.microsoft.com/office/drawing/2014/main" id="{9661BF22-08B3-22EF-C1A6-AB0B11825F0A}"/>
              </a:ext>
            </a:extLst>
          </p:cNvPr>
          <p:cNvSpPr txBox="1">
            <a:spLocks noChangeArrowheads="1"/>
          </p:cNvSpPr>
          <p:nvPr/>
        </p:nvSpPr>
        <p:spPr bwMode="auto">
          <a:xfrm>
            <a:off x="1002508" y="1375567"/>
            <a:ext cx="8320087"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s-ES_tradnl" altLang="es-ES" sz="2000" dirty="0">
                <a:latin typeface="Univers" panose="020B0503020202020204" pitchFamily="34" charset="0"/>
              </a:rPr>
              <a:t>Cámara 3D también situada en el origen apuntando a Z negativo. Volumen de vista especificando los planos de recorte </a:t>
            </a:r>
            <a:r>
              <a:rPr lang="es-ES_tradnl" altLang="es-ES" sz="2000" dirty="0" err="1">
                <a:solidFill>
                  <a:srgbClr val="006666"/>
                </a:solidFill>
                <a:latin typeface="Univers" panose="020B0503020202020204" pitchFamily="34" charset="0"/>
              </a:rPr>
              <a:t>near</a:t>
            </a:r>
            <a:r>
              <a:rPr lang="es-ES_tradnl" altLang="es-ES" sz="2000" dirty="0">
                <a:latin typeface="Univers" panose="020B0503020202020204" pitchFamily="34" charset="0"/>
              </a:rPr>
              <a:t> y </a:t>
            </a:r>
            <a:r>
              <a:rPr lang="es-ES_tradnl" altLang="es-ES" sz="2000" dirty="0" err="1">
                <a:solidFill>
                  <a:srgbClr val="006666"/>
                </a:solidFill>
                <a:latin typeface="Univers" panose="020B0503020202020204" pitchFamily="34" charset="0"/>
              </a:rPr>
              <a:t>far</a:t>
            </a:r>
            <a:r>
              <a:rPr lang="es-ES_tradnl" altLang="es-ES" sz="2000" dirty="0">
                <a:latin typeface="Univers" panose="020B0503020202020204" pitchFamily="34" charset="0"/>
              </a:rPr>
              <a:t>. El parámetro </a:t>
            </a:r>
            <a:r>
              <a:rPr lang="es-ES_tradnl" altLang="es-ES" sz="2000" dirty="0" err="1">
                <a:solidFill>
                  <a:srgbClr val="006666"/>
                </a:solidFill>
                <a:latin typeface="Univers" panose="020B0503020202020204" pitchFamily="34" charset="0"/>
              </a:rPr>
              <a:t>size</a:t>
            </a:r>
            <a:r>
              <a:rPr lang="es-ES_tradnl" altLang="es-ES" sz="2000" dirty="0">
                <a:latin typeface="Univers" panose="020B0503020202020204" pitchFamily="34" charset="0"/>
              </a:rPr>
              <a:t> controla la altura del plano de proyección que coincide con </a:t>
            </a:r>
            <a:r>
              <a:rPr lang="es-ES_tradnl" altLang="es-ES" sz="2000" dirty="0" err="1">
                <a:solidFill>
                  <a:srgbClr val="006666"/>
                </a:solidFill>
                <a:latin typeface="Univers" panose="020B0503020202020204" pitchFamily="34" charset="0"/>
              </a:rPr>
              <a:t>near</a:t>
            </a:r>
            <a:endParaRPr lang="es-ES_tradnl" altLang="es-ES" sz="2000" dirty="0">
              <a:solidFill>
                <a:srgbClr val="006666"/>
              </a:solidFill>
              <a:latin typeface="Univers" panose="020B0503020202020204" pitchFamily="34" charset="0"/>
            </a:endParaRPr>
          </a:p>
          <a:p>
            <a:pPr algn="just">
              <a:spcBef>
                <a:spcPct val="0"/>
              </a:spcBef>
              <a:buFontTx/>
              <a:buNone/>
            </a:pPr>
            <a:endParaRPr lang="es-ES_tradnl" altLang="es-ES" sz="2400" dirty="0"/>
          </a:p>
          <a:p>
            <a:pPr algn="just">
              <a:spcBef>
                <a:spcPct val="0"/>
              </a:spcBef>
              <a:buFontTx/>
              <a:buNone/>
            </a:pPr>
            <a:endParaRPr lang="es-ES_tradnl" altLang="es-ES" sz="1600" dirty="0">
              <a:latin typeface="Univers" panose="020B0503020202020204" pitchFamily="34" charset="0"/>
            </a:endParaRPr>
          </a:p>
          <a:p>
            <a:pPr algn="just">
              <a:spcBef>
                <a:spcPct val="0"/>
              </a:spcBef>
              <a:buFontTx/>
              <a:buNone/>
            </a:pPr>
            <a:endParaRPr lang="es-ES_tradnl" altLang="es-ES" sz="1400" dirty="0">
              <a:solidFill>
                <a:srgbClr val="D60093"/>
              </a:solidFill>
              <a:latin typeface="Univers" panose="020B0503020202020204" pitchFamily="34" charset="0"/>
            </a:endParaRPr>
          </a:p>
        </p:txBody>
      </p:sp>
      <p:sp>
        <p:nvSpPr>
          <p:cNvPr id="13" name="Line 5">
            <a:extLst>
              <a:ext uri="{FF2B5EF4-FFF2-40B4-BE49-F238E27FC236}">
                <a16:creationId xmlns:a16="http://schemas.microsoft.com/office/drawing/2014/main" id="{54DD272D-F575-D651-A278-14FDCF11843D}"/>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grpSp>
        <p:nvGrpSpPr>
          <p:cNvPr id="34" name="Grupo 33">
            <a:extLst>
              <a:ext uri="{FF2B5EF4-FFF2-40B4-BE49-F238E27FC236}">
                <a16:creationId xmlns:a16="http://schemas.microsoft.com/office/drawing/2014/main" id="{83D9D913-E0DB-0FD4-CA4A-BCFA4D6A90F8}"/>
              </a:ext>
            </a:extLst>
          </p:cNvPr>
          <p:cNvGrpSpPr/>
          <p:nvPr/>
        </p:nvGrpSpPr>
        <p:grpSpPr>
          <a:xfrm>
            <a:off x="1717543" y="2978784"/>
            <a:ext cx="8139907" cy="2913772"/>
            <a:chOff x="964405" y="3566986"/>
            <a:chExt cx="8139907" cy="2913772"/>
          </a:xfrm>
        </p:grpSpPr>
        <p:sp>
          <p:nvSpPr>
            <p:cNvPr id="10" name="Freeform 9">
              <a:extLst>
                <a:ext uri="{FF2B5EF4-FFF2-40B4-BE49-F238E27FC236}">
                  <a16:creationId xmlns:a16="http://schemas.microsoft.com/office/drawing/2014/main" id="{19E57CF7-C0B8-F1F3-50F0-138D713E7A62}"/>
                </a:ext>
              </a:extLst>
            </p:cNvPr>
            <p:cNvSpPr>
              <a:spLocks/>
            </p:cNvSpPr>
            <p:nvPr/>
          </p:nvSpPr>
          <p:spPr bwMode="auto">
            <a:xfrm>
              <a:off x="4234650" y="4391370"/>
              <a:ext cx="536227" cy="981586"/>
            </a:xfrm>
            <a:custGeom>
              <a:avLst/>
              <a:gdLst>
                <a:gd name="T0" fmla="*/ 0 w 2271"/>
                <a:gd name="T1" fmla="*/ 2147483646 h 3060"/>
                <a:gd name="T2" fmla="*/ 0 w 2271"/>
                <a:gd name="T3" fmla="*/ 0 h 3060"/>
                <a:gd name="T4" fmla="*/ 2147483646 w 2271"/>
                <a:gd name="T5" fmla="*/ 2147483646 h 3060"/>
                <a:gd name="T6" fmla="*/ 2147483646 w 2271"/>
                <a:gd name="T7" fmla="*/ 2147483646 h 3060"/>
                <a:gd name="T8" fmla="*/ 0 w 2271"/>
                <a:gd name="T9" fmla="*/ 2147483646 h 3060"/>
                <a:gd name="T10" fmla="*/ 0 60000 65536"/>
                <a:gd name="T11" fmla="*/ 0 60000 65536"/>
                <a:gd name="T12" fmla="*/ 0 60000 65536"/>
                <a:gd name="T13" fmla="*/ 0 60000 65536"/>
                <a:gd name="T14" fmla="*/ 0 60000 65536"/>
                <a:gd name="T15" fmla="*/ 0 w 2271"/>
                <a:gd name="T16" fmla="*/ 0 h 3060"/>
                <a:gd name="T17" fmla="*/ 2271 w 2271"/>
                <a:gd name="T18" fmla="*/ 3060 h 3060"/>
              </a:gdLst>
              <a:ahLst/>
              <a:cxnLst>
                <a:cxn ang="T10">
                  <a:pos x="T0" y="T1"/>
                </a:cxn>
                <a:cxn ang="T11">
                  <a:pos x="T2" y="T3"/>
                </a:cxn>
                <a:cxn ang="T12">
                  <a:pos x="T4" y="T5"/>
                </a:cxn>
                <a:cxn ang="T13">
                  <a:pos x="T6" y="T7"/>
                </a:cxn>
                <a:cxn ang="T14">
                  <a:pos x="T8" y="T9"/>
                </a:cxn>
              </a:cxnLst>
              <a:rect l="T15" t="T16" r="T17" b="T18"/>
              <a:pathLst>
                <a:path w="2271" h="3060">
                  <a:moveTo>
                    <a:pt x="0" y="2036"/>
                  </a:moveTo>
                  <a:lnTo>
                    <a:pt x="0" y="0"/>
                  </a:lnTo>
                  <a:lnTo>
                    <a:pt x="2271" y="1024"/>
                  </a:lnTo>
                  <a:lnTo>
                    <a:pt x="2271" y="3060"/>
                  </a:lnTo>
                  <a:lnTo>
                    <a:pt x="0" y="2036"/>
                  </a:lnTo>
                </a:path>
              </a:pathLst>
            </a:custGeom>
            <a:solidFill>
              <a:srgbClr val="DDDDDD"/>
            </a:solidFill>
            <a:ln w="19050" cmpd="sng">
              <a:solidFill>
                <a:srgbClr val="141414"/>
              </a:solidFill>
              <a:prstDash val="solid"/>
              <a:round/>
              <a:headEnd/>
              <a:tailEnd/>
            </a:ln>
          </p:spPr>
          <p:txBody>
            <a:bodyPr/>
            <a:lstStyle/>
            <a:p>
              <a:endParaRPr lang="es-ES"/>
            </a:p>
          </p:txBody>
        </p:sp>
        <p:sp>
          <p:nvSpPr>
            <p:cNvPr id="4" name="Freeform 5">
              <a:extLst>
                <a:ext uri="{FF2B5EF4-FFF2-40B4-BE49-F238E27FC236}">
                  <a16:creationId xmlns:a16="http://schemas.microsoft.com/office/drawing/2014/main" id="{B971C774-50BB-32FC-E5E6-A7CA40269FB1}"/>
                </a:ext>
              </a:extLst>
            </p:cNvPr>
            <p:cNvSpPr>
              <a:spLocks/>
            </p:cNvSpPr>
            <p:nvPr/>
          </p:nvSpPr>
          <p:spPr bwMode="auto">
            <a:xfrm>
              <a:off x="4996551" y="4061362"/>
              <a:ext cx="996024" cy="1620317"/>
            </a:xfrm>
            <a:custGeom>
              <a:avLst/>
              <a:gdLst>
                <a:gd name="T0" fmla="*/ 0 w 1088"/>
                <a:gd name="T1" fmla="*/ 0 h 1401"/>
                <a:gd name="T2" fmla="*/ 2147483646 w 1088"/>
                <a:gd name="T3" fmla="*/ 2147483646 h 1401"/>
                <a:gd name="T4" fmla="*/ 2147483646 w 1088"/>
                <a:gd name="T5" fmla="*/ 2147483646 h 1401"/>
                <a:gd name="T6" fmla="*/ 2147483646 w 1088"/>
                <a:gd name="T7" fmla="*/ 2147483646 h 1401"/>
                <a:gd name="T8" fmla="*/ 0 w 1088"/>
                <a:gd name="T9" fmla="*/ 0 h 1401"/>
                <a:gd name="T10" fmla="*/ 0 60000 65536"/>
                <a:gd name="T11" fmla="*/ 0 60000 65536"/>
                <a:gd name="T12" fmla="*/ 0 60000 65536"/>
                <a:gd name="T13" fmla="*/ 0 60000 65536"/>
                <a:gd name="T14" fmla="*/ 0 60000 65536"/>
                <a:gd name="T15" fmla="*/ 0 w 1088"/>
                <a:gd name="T16" fmla="*/ 0 h 1401"/>
                <a:gd name="T17" fmla="*/ 1088 w 1088"/>
                <a:gd name="T18" fmla="*/ 1401 h 1401"/>
              </a:gdLst>
              <a:ahLst/>
              <a:cxnLst>
                <a:cxn ang="T10">
                  <a:pos x="T0" y="T1"/>
                </a:cxn>
                <a:cxn ang="T11">
                  <a:pos x="T2" y="T3"/>
                </a:cxn>
                <a:cxn ang="T12">
                  <a:pos x="T4" y="T5"/>
                </a:cxn>
                <a:cxn ang="T13">
                  <a:pos x="T6" y="T7"/>
                </a:cxn>
                <a:cxn ang="T14">
                  <a:pos x="T8" y="T9"/>
                </a:cxn>
              </a:cxnLst>
              <a:rect l="T15" t="T16" r="T17" b="T18"/>
              <a:pathLst>
                <a:path w="1088" h="1401">
                  <a:moveTo>
                    <a:pt x="0" y="0"/>
                  </a:moveTo>
                  <a:lnTo>
                    <a:pt x="1" y="926"/>
                  </a:lnTo>
                  <a:lnTo>
                    <a:pt x="1088" y="1401"/>
                  </a:lnTo>
                  <a:lnTo>
                    <a:pt x="1088" y="451"/>
                  </a:lnTo>
                  <a:lnTo>
                    <a:pt x="0" y="0"/>
                  </a:lnTo>
                </a:path>
              </a:pathLst>
            </a:custGeom>
            <a:noFill/>
            <a:ln w="19050" cmpd="sng">
              <a:solidFill>
                <a:srgbClr val="141414"/>
              </a:solidFill>
              <a:prstDash val="solid"/>
              <a:round/>
              <a:headEnd/>
              <a:tailEnd/>
            </a:ln>
          </p:spPr>
          <p:txBody>
            <a:bodyPr/>
            <a:lstStyle/>
            <a:p>
              <a:endParaRPr lang="es-ES"/>
            </a:p>
          </p:txBody>
        </p:sp>
        <p:sp>
          <p:nvSpPr>
            <p:cNvPr id="9" name="Line 6">
              <a:extLst>
                <a:ext uri="{FF2B5EF4-FFF2-40B4-BE49-F238E27FC236}">
                  <a16:creationId xmlns:a16="http://schemas.microsoft.com/office/drawing/2014/main" id="{D9171236-02E5-ECEE-C69A-C553E3F297DC}"/>
                </a:ext>
              </a:extLst>
            </p:cNvPr>
            <p:cNvSpPr>
              <a:spLocks noChangeShapeType="1"/>
            </p:cNvSpPr>
            <p:nvPr/>
          </p:nvSpPr>
          <p:spPr bwMode="auto">
            <a:xfrm flipV="1">
              <a:off x="2939656" y="3566986"/>
              <a:ext cx="3238998" cy="1346229"/>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1" name="Line 7">
              <a:extLst>
                <a:ext uri="{FF2B5EF4-FFF2-40B4-BE49-F238E27FC236}">
                  <a16:creationId xmlns:a16="http://schemas.microsoft.com/office/drawing/2014/main" id="{36F4C330-8991-9C18-C2EC-5CF755805B85}"/>
                </a:ext>
              </a:extLst>
            </p:cNvPr>
            <p:cNvSpPr>
              <a:spLocks noChangeShapeType="1"/>
            </p:cNvSpPr>
            <p:nvPr/>
          </p:nvSpPr>
          <p:spPr bwMode="auto">
            <a:xfrm>
              <a:off x="2939656" y="4880143"/>
              <a:ext cx="3238998" cy="411516"/>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4" name="Line 8">
              <a:extLst>
                <a:ext uri="{FF2B5EF4-FFF2-40B4-BE49-F238E27FC236}">
                  <a16:creationId xmlns:a16="http://schemas.microsoft.com/office/drawing/2014/main" id="{3813DA45-6CA2-4D81-87AE-EA2474BA2443}"/>
                </a:ext>
              </a:extLst>
            </p:cNvPr>
            <p:cNvSpPr>
              <a:spLocks noChangeShapeType="1"/>
            </p:cNvSpPr>
            <p:nvPr/>
          </p:nvSpPr>
          <p:spPr bwMode="auto">
            <a:xfrm>
              <a:off x="2939656" y="4903226"/>
              <a:ext cx="4888791" cy="1253532"/>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15" name="Freeform 9">
              <a:extLst>
                <a:ext uri="{FF2B5EF4-FFF2-40B4-BE49-F238E27FC236}">
                  <a16:creationId xmlns:a16="http://schemas.microsoft.com/office/drawing/2014/main" id="{82FCE3CF-4763-618B-29C3-79C89BEDAA39}"/>
                </a:ext>
              </a:extLst>
            </p:cNvPr>
            <p:cNvSpPr>
              <a:spLocks/>
            </p:cNvSpPr>
            <p:nvPr/>
          </p:nvSpPr>
          <p:spPr bwMode="auto">
            <a:xfrm>
              <a:off x="6178654" y="3566987"/>
              <a:ext cx="1649793" cy="2589773"/>
            </a:xfrm>
            <a:custGeom>
              <a:avLst/>
              <a:gdLst>
                <a:gd name="T0" fmla="*/ 0 w 2271"/>
                <a:gd name="T1" fmla="*/ 2147483646 h 3060"/>
                <a:gd name="T2" fmla="*/ 0 w 2271"/>
                <a:gd name="T3" fmla="*/ 0 h 3060"/>
                <a:gd name="T4" fmla="*/ 2147483646 w 2271"/>
                <a:gd name="T5" fmla="*/ 2147483646 h 3060"/>
                <a:gd name="T6" fmla="*/ 2147483646 w 2271"/>
                <a:gd name="T7" fmla="*/ 2147483646 h 3060"/>
                <a:gd name="T8" fmla="*/ 0 w 2271"/>
                <a:gd name="T9" fmla="*/ 2147483646 h 3060"/>
                <a:gd name="T10" fmla="*/ 0 60000 65536"/>
                <a:gd name="T11" fmla="*/ 0 60000 65536"/>
                <a:gd name="T12" fmla="*/ 0 60000 65536"/>
                <a:gd name="T13" fmla="*/ 0 60000 65536"/>
                <a:gd name="T14" fmla="*/ 0 60000 65536"/>
                <a:gd name="T15" fmla="*/ 0 w 2271"/>
                <a:gd name="T16" fmla="*/ 0 h 3060"/>
                <a:gd name="T17" fmla="*/ 2271 w 2271"/>
                <a:gd name="T18" fmla="*/ 3060 h 3060"/>
              </a:gdLst>
              <a:ahLst/>
              <a:cxnLst>
                <a:cxn ang="T10">
                  <a:pos x="T0" y="T1"/>
                </a:cxn>
                <a:cxn ang="T11">
                  <a:pos x="T2" y="T3"/>
                </a:cxn>
                <a:cxn ang="T12">
                  <a:pos x="T4" y="T5"/>
                </a:cxn>
                <a:cxn ang="T13">
                  <a:pos x="T6" y="T7"/>
                </a:cxn>
                <a:cxn ang="T14">
                  <a:pos x="T8" y="T9"/>
                </a:cxn>
              </a:cxnLst>
              <a:rect l="T15" t="T16" r="T17" b="T18"/>
              <a:pathLst>
                <a:path w="2271" h="3060">
                  <a:moveTo>
                    <a:pt x="0" y="2036"/>
                  </a:moveTo>
                  <a:lnTo>
                    <a:pt x="0" y="0"/>
                  </a:lnTo>
                  <a:lnTo>
                    <a:pt x="2271" y="1024"/>
                  </a:lnTo>
                  <a:lnTo>
                    <a:pt x="2271" y="3060"/>
                  </a:lnTo>
                  <a:lnTo>
                    <a:pt x="0" y="2036"/>
                  </a:lnTo>
                </a:path>
              </a:pathLst>
            </a:custGeom>
            <a:solidFill>
              <a:srgbClr val="DDDDDD"/>
            </a:solidFill>
            <a:ln w="19050" cmpd="sng">
              <a:solidFill>
                <a:srgbClr val="141414"/>
              </a:solidFill>
              <a:prstDash val="solid"/>
              <a:round/>
              <a:headEnd/>
              <a:tailEnd/>
            </a:ln>
          </p:spPr>
          <p:txBody>
            <a:bodyPr/>
            <a:lstStyle/>
            <a:p>
              <a:endParaRPr lang="es-ES"/>
            </a:p>
          </p:txBody>
        </p:sp>
        <p:sp>
          <p:nvSpPr>
            <p:cNvPr id="16" name="Line 10">
              <a:extLst>
                <a:ext uri="{FF2B5EF4-FFF2-40B4-BE49-F238E27FC236}">
                  <a16:creationId xmlns:a16="http://schemas.microsoft.com/office/drawing/2014/main" id="{67231A26-767A-797F-EB1C-53A3A0235742}"/>
                </a:ext>
              </a:extLst>
            </p:cNvPr>
            <p:cNvSpPr>
              <a:spLocks noChangeShapeType="1"/>
            </p:cNvSpPr>
            <p:nvPr/>
          </p:nvSpPr>
          <p:spPr bwMode="auto">
            <a:xfrm flipH="1">
              <a:off x="2939656" y="5608922"/>
              <a:ext cx="1462455" cy="3689"/>
            </a:xfrm>
            <a:prstGeom prst="line">
              <a:avLst/>
            </a:prstGeom>
            <a:noFill/>
            <a:ln w="12700">
              <a:solidFill>
                <a:srgbClr val="141414"/>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s-ES"/>
            </a:p>
          </p:txBody>
        </p:sp>
        <p:sp>
          <p:nvSpPr>
            <p:cNvPr id="17" name="Line 11">
              <a:extLst>
                <a:ext uri="{FF2B5EF4-FFF2-40B4-BE49-F238E27FC236}">
                  <a16:creationId xmlns:a16="http://schemas.microsoft.com/office/drawing/2014/main" id="{3426B50C-74EC-9993-B71E-03DA6DC8F757}"/>
                </a:ext>
              </a:extLst>
            </p:cNvPr>
            <p:cNvSpPr>
              <a:spLocks noChangeShapeType="1"/>
            </p:cNvSpPr>
            <p:nvPr/>
          </p:nvSpPr>
          <p:spPr bwMode="auto">
            <a:xfrm>
              <a:off x="2939656" y="6079288"/>
              <a:ext cx="4094190" cy="3689"/>
            </a:xfrm>
            <a:prstGeom prst="line">
              <a:avLst/>
            </a:prstGeom>
            <a:noFill/>
            <a:ln w="12700">
              <a:solidFill>
                <a:srgbClr val="141414"/>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s-ES"/>
            </a:p>
          </p:txBody>
        </p:sp>
        <p:sp>
          <p:nvSpPr>
            <p:cNvPr id="21" name="Text Box 15">
              <a:extLst>
                <a:ext uri="{FF2B5EF4-FFF2-40B4-BE49-F238E27FC236}">
                  <a16:creationId xmlns:a16="http://schemas.microsoft.com/office/drawing/2014/main" id="{15D29EB4-456D-9AA7-6057-3B8F7EF1322D}"/>
                </a:ext>
              </a:extLst>
            </p:cNvPr>
            <p:cNvSpPr txBox="1">
              <a:spLocks noChangeArrowheads="1"/>
            </p:cNvSpPr>
            <p:nvPr/>
          </p:nvSpPr>
          <p:spPr bwMode="auto">
            <a:xfrm>
              <a:off x="3282703" y="5575721"/>
              <a:ext cx="798065"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near</a:t>
              </a:r>
              <a:endParaRPr lang="es-ES_tradnl" altLang="es-ES" sz="1800" dirty="0"/>
            </a:p>
          </p:txBody>
        </p:sp>
        <p:sp>
          <p:nvSpPr>
            <p:cNvPr id="22" name="Text Box 16">
              <a:extLst>
                <a:ext uri="{FF2B5EF4-FFF2-40B4-BE49-F238E27FC236}">
                  <a16:creationId xmlns:a16="http://schemas.microsoft.com/office/drawing/2014/main" id="{50108627-9816-9462-58E3-22F00BAD71F9}"/>
                </a:ext>
              </a:extLst>
            </p:cNvPr>
            <p:cNvSpPr txBox="1">
              <a:spLocks noChangeArrowheads="1"/>
            </p:cNvSpPr>
            <p:nvPr/>
          </p:nvSpPr>
          <p:spPr bwMode="auto">
            <a:xfrm>
              <a:off x="4319390" y="6051619"/>
              <a:ext cx="943481"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far</a:t>
              </a:r>
              <a:endParaRPr lang="es-ES_tradnl" altLang="es-ES" sz="1800" dirty="0"/>
            </a:p>
          </p:txBody>
        </p:sp>
        <p:sp>
          <p:nvSpPr>
            <p:cNvPr id="23" name="Line 17">
              <a:extLst>
                <a:ext uri="{FF2B5EF4-FFF2-40B4-BE49-F238E27FC236}">
                  <a16:creationId xmlns:a16="http://schemas.microsoft.com/office/drawing/2014/main" id="{3D129418-9986-B457-20E9-D8E702561A9B}"/>
                </a:ext>
              </a:extLst>
            </p:cNvPr>
            <p:cNvSpPr>
              <a:spLocks noChangeShapeType="1"/>
            </p:cNvSpPr>
            <p:nvPr/>
          </p:nvSpPr>
          <p:spPr bwMode="auto">
            <a:xfrm flipV="1">
              <a:off x="2939656" y="4422866"/>
              <a:ext cx="4888791" cy="470364"/>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26" name="Text Box 22">
              <a:extLst>
                <a:ext uri="{FF2B5EF4-FFF2-40B4-BE49-F238E27FC236}">
                  <a16:creationId xmlns:a16="http://schemas.microsoft.com/office/drawing/2014/main" id="{D3111B22-F209-34AC-A0FB-BDBA0DC9E0A2}"/>
                </a:ext>
              </a:extLst>
            </p:cNvPr>
            <p:cNvSpPr txBox="1">
              <a:spLocks noChangeArrowheads="1"/>
            </p:cNvSpPr>
            <p:nvPr/>
          </p:nvSpPr>
          <p:spPr bwMode="auto">
            <a:xfrm>
              <a:off x="2482630" y="4917211"/>
              <a:ext cx="914052"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CP</a:t>
              </a:r>
            </a:p>
          </p:txBody>
        </p:sp>
        <p:sp>
          <p:nvSpPr>
            <p:cNvPr id="27" name="Line 23">
              <a:extLst>
                <a:ext uri="{FF2B5EF4-FFF2-40B4-BE49-F238E27FC236}">
                  <a16:creationId xmlns:a16="http://schemas.microsoft.com/office/drawing/2014/main" id="{CB2AEAB1-65F2-8552-F6D8-3C7A30FCF245}"/>
                </a:ext>
              </a:extLst>
            </p:cNvPr>
            <p:cNvSpPr>
              <a:spLocks noChangeShapeType="1"/>
            </p:cNvSpPr>
            <p:nvPr/>
          </p:nvSpPr>
          <p:spPr bwMode="auto">
            <a:xfrm flipV="1">
              <a:off x="2984666" y="3812314"/>
              <a:ext cx="0" cy="1069849"/>
            </a:xfrm>
            <a:prstGeom prst="line">
              <a:avLst/>
            </a:prstGeom>
            <a:noFill/>
            <a:ln w="19050">
              <a:solidFill>
                <a:srgbClr val="008000"/>
              </a:solidFill>
              <a:prstDash val="dash"/>
              <a:round/>
              <a:headEnd/>
              <a:tailEnd type="arrow" w="med" len="med"/>
            </a:ln>
            <a:extLst>
              <a:ext uri="{909E8E84-426E-40DD-AFC4-6F175D3DCCD1}">
                <a14:hiddenFill xmlns:a14="http://schemas.microsoft.com/office/drawing/2010/main">
                  <a:noFill/>
                </a14:hiddenFill>
              </a:ext>
            </a:extLst>
          </p:spPr>
          <p:txBody>
            <a:bodyPr wrap="none" anchor="ctr"/>
            <a:lstStyle/>
            <a:p>
              <a:endParaRPr lang="es-ES"/>
            </a:p>
          </p:txBody>
        </p:sp>
        <p:sp>
          <p:nvSpPr>
            <p:cNvPr id="28" name="Line 24">
              <a:extLst>
                <a:ext uri="{FF2B5EF4-FFF2-40B4-BE49-F238E27FC236}">
                  <a16:creationId xmlns:a16="http://schemas.microsoft.com/office/drawing/2014/main" id="{928AD8FB-AC69-BF45-91D3-129E661CA88A}"/>
                </a:ext>
              </a:extLst>
            </p:cNvPr>
            <p:cNvSpPr>
              <a:spLocks noChangeShapeType="1"/>
            </p:cNvSpPr>
            <p:nvPr/>
          </p:nvSpPr>
          <p:spPr bwMode="auto">
            <a:xfrm rot="16200000">
              <a:off x="5076772" y="869379"/>
              <a:ext cx="0" cy="8055081"/>
            </a:xfrm>
            <a:prstGeom prst="line">
              <a:avLst/>
            </a:prstGeom>
            <a:noFill/>
            <a:ln w="19050">
              <a:solidFill>
                <a:schemeClr val="accent2"/>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s-ES"/>
            </a:p>
          </p:txBody>
        </p:sp>
        <p:sp>
          <p:nvSpPr>
            <p:cNvPr id="29" name="Text Box 25">
              <a:extLst>
                <a:ext uri="{FF2B5EF4-FFF2-40B4-BE49-F238E27FC236}">
                  <a16:creationId xmlns:a16="http://schemas.microsoft.com/office/drawing/2014/main" id="{F5E4D9D4-8748-08A0-854D-E14F9BAF4A61}"/>
                </a:ext>
              </a:extLst>
            </p:cNvPr>
            <p:cNvSpPr txBox="1">
              <a:spLocks noChangeArrowheads="1"/>
            </p:cNvSpPr>
            <p:nvPr/>
          </p:nvSpPr>
          <p:spPr bwMode="auto">
            <a:xfrm>
              <a:off x="8337408" y="4919055"/>
              <a:ext cx="458758"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a:t>Z-</a:t>
              </a:r>
            </a:p>
          </p:txBody>
        </p:sp>
        <p:sp>
          <p:nvSpPr>
            <p:cNvPr id="30" name="Text Box 26">
              <a:extLst>
                <a:ext uri="{FF2B5EF4-FFF2-40B4-BE49-F238E27FC236}">
                  <a16:creationId xmlns:a16="http://schemas.microsoft.com/office/drawing/2014/main" id="{EEA20653-DCD0-A2EA-E098-89609553BC78}"/>
                </a:ext>
              </a:extLst>
            </p:cNvPr>
            <p:cNvSpPr txBox="1">
              <a:spLocks noChangeArrowheads="1"/>
            </p:cNvSpPr>
            <p:nvPr/>
          </p:nvSpPr>
          <p:spPr bwMode="auto">
            <a:xfrm>
              <a:off x="964405" y="4946724"/>
              <a:ext cx="914052"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a:t>Z+</a:t>
              </a:r>
            </a:p>
          </p:txBody>
        </p:sp>
        <p:sp>
          <p:nvSpPr>
            <p:cNvPr id="31" name="Oval 27">
              <a:extLst>
                <a:ext uri="{FF2B5EF4-FFF2-40B4-BE49-F238E27FC236}">
                  <a16:creationId xmlns:a16="http://schemas.microsoft.com/office/drawing/2014/main" id="{3973A638-9B22-A0AF-B1D7-A204DF547236}"/>
                </a:ext>
              </a:extLst>
            </p:cNvPr>
            <p:cNvSpPr>
              <a:spLocks noChangeArrowheads="1"/>
            </p:cNvSpPr>
            <p:nvPr/>
          </p:nvSpPr>
          <p:spPr bwMode="auto">
            <a:xfrm>
              <a:off x="6902278" y="4843428"/>
              <a:ext cx="81364" cy="8669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32" name="Oval 28">
              <a:extLst>
                <a:ext uri="{FF2B5EF4-FFF2-40B4-BE49-F238E27FC236}">
                  <a16:creationId xmlns:a16="http://schemas.microsoft.com/office/drawing/2014/main" id="{4CB91BC5-76CD-87C2-4727-20017C8A013C}"/>
                </a:ext>
              </a:extLst>
            </p:cNvPr>
            <p:cNvSpPr>
              <a:spLocks noChangeArrowheads="1"/>
            </p:cNvSpPr>
            <p:nvPr/>
          </p:nvSpPr>
          <p:spPr bwMode="auto">
            <a:xfrm>
              <a:off x="4450159" y="4851016"/>
              <a:ext cx="81364" cy="8669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33" name="Oval 29">
              <a:extLst>
                <a:ext uri="{FF2B5EF4-FFF2-40B4-BE49-F238E27FC236}">
                  <a16:creationId xmlns:a16="http://schemas.microsoft.com/office/drawing/2014/main" id="{FA374527-100C-574A-C116-760D59A58169}"/>
                </a:ext>
              </a:extLst>
            </p:cNvPr>
            <p:cNvSpPr>
              <a:spLocks noChangeArrowheads="1"/>
            </p:cNvSpPr>
            <p:nvPr/>
          </p:nvSpPr>
          <p:spPr bwMode="auto">
            <a:xfrm>
              <a:off x="2927539" y="4858184"/>
              <a:ext cx="81364" cy="8669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2" name="Text Box 16">
              <a:extLst>
                <a:ext uri="{FF2B5EF4-FFF2-40B4-BE49-F238E27FC236}">
                  <a16:creationId xmlns:a16="http://schemas.microsoft.com/office/drawing/2014/main" id="{31374B86-CBCB-7267-7449-99B40860E817}"/>
                </a:ext>
              </a:extLst>
            </p:cNvPr>
            <p:cNvSpPr txBox="1">
              <a:spLocks noChangeArrowheads="1"/>
            </p:cNvSpPr>
            <p:nvPr/>
          </p:nvSpPr>
          <p:spPr bwMode="auto">
            <a:xfrm>
              <a:off x="4258942" y="5385402"/>
              <a:ext cx="94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pp</a:t>
              </a:r>
              <a:endParaRPr lang="es-ES_tradnl" altLang="es-ES" sz="1800" dirty="0"/>
            </a:p>
          </p:txBody>
        </p:sp>
      </p:gr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22096BD2-D840-E643-6CE1-BC51371AA687}"/>
                  </a:ext>
                </a:extLst>
              </p:cNvPr>
              <p:cNvSpPr txBox="1"/>
              <p:nvPr/>
            </p:nvSpPr>
            <p:spPr>
              <a:xfrm>
                <a:off x="579404" y="5537397"/>
                <a:ext cx="3113390" cy="11576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𝑊</m:t>
                          </m:r>
                        </m:e>
                        <m:sub>
                          <m:r>
                            <a:rPr lang="es-ES" b="0" i="1" smtClean="0">
                              <a:latin typeface="Cambria Math" panose="02040503050406030204" pitchFamily="18" charset="0"/>
                            </a:rPr>
                            <m:t>𝑎𝑙𝑡𝑜</m:t>
                          </m:r>
                        </m:sub>
                      </m:sSub>
                      <m:r>
                        <a:rPr lang="es-ES" i="1" smtClean="0">
                          <a:latin typeface="Cambria Math" panose="02040503050406030204" pitchFamily="18" charset="0"/>
                        </a:rPr>
                        <m:t>=</m:t>
                      </m:r>
                      <m:r>
                        <a:rPr lang="es-ES" b="0" i="1" smtClean="0">
                          <a:latin typeface="Cambria Math" panose="02040503050406030204" pitchFamily="18" charset="0"/>
                        </a:rPr>
                        <m:t>𝑠𝑖𝑧𝑒</m:t>
                      </m:r>
                    </m:oMath>
                  </m:oMathPara>
                </a14:m>
                <a:endParaRPr lang="es-ES" dirty="0"/>
              </a:p>
              <a:p>
                <a:endParaRPr lang="es-ES" sz="1200" dirty="0"/>
              </a:p>
              <a:p>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𝑊</m:t>
                        </m:r>
                      </m:e>
                      <m:sub>
                        <m:r>
                          <a:rPr lang="es-ES" b="0" i="1" smtClean="0">
                            <a:latin typeface="Cambria Math" panose="02040503050406030204" pitchFamily="18" charset="0"/>
                          </a:rPr>
                          <m:t>𝑎𝑛𝑐h𝑜</m:t>
                        </m:r>
                      </m:sub>
                    </m:sSub>
                  </m:oMath>
                </a14:m>
                <a:r>
                  <a:rPr lang="es-ES" dirty="0"/>
                  <a:t>=</a:t>
                </a:r>
                <a:r>
                  <a:rPr lang="es-ES" dirty="0" err="1"/>
                  <a:t>size</a:t>
                </a:r>
                <a:r>
                  <a:rPr lang="es-ES" dirty="0">
                    <a:sym typeface="Symbol" panose="05050102010706020507" pitchFamily="18" charset="2"/>
                  </a:rPr>
                  <a:t></a:t>
                </a:r>
                <a14:m>
                  <m:oMath xmlns:m="http://schemas.openxmlformats.org/officeDocument/2006/math">
                    <m:f>
                      <m:fPr>
                        <m:ctrlPr>
                          <a:rPr lang="es-ES" i="1">
                            <a:latin typeface="Cambria Math" panose="02040503050406030204" pitchFamily="18" charset="0"/>
                          </a:rPr>
                        </m:ctrlPr>
                      </m:fPr>
                      <m:num>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𝑎𝑛𝑐h𝑜</m:t>
                            </m:r>
                          </m:sub>
                        </m:sSub>
                      </m:num>
                      <m:den>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𝑎𝑙𝑡𝑜</m:t>
                            </m:r>
                          </m:sub>
                        </m:sSub>
                      </m:den>
                    </m:f>
                  </m:oMath>
                </a14:m>
                <a:endParaRPr lang="es-ES" dirty="0"/>
              </a:p>
            </p:txBody>
          </p:sp>
        </mc:Choice>
        <mc:Fallback xmlns="">
          <p:sp>
            <p:nvSpPr>
              <p:cNvPr id="12" name="CuadroTexto 11">
                <a:extLst>
                  <a:ext uri="{FF2B5EF4-FFF2-40B4-BE49-F238E27FC236}">
                    <a16:creationId xmlns:a16="http://schemas.microsoft.com/office/drawing/2014/main" id="{22096BD2-D840-E643-6CE1-BC51371AA687}"/>
                  </a:ext>
                </a:extLst>
              </p:cNvPr>
              <p:cNvSpPr txBox="1">
                <a:spLocks noRot="1" noChangeAspect="1" noMove="1" noResize="1" noEditPoints="1" noAdjustHandles="1" noChangeArrowheads="1" noChangeShapeType="1" noTextEdit="1"/>
              </p:cNvSpPr>
              <p:nvPr/>
            </p:nvSpPr>
            <p:spPr>
              <a:xfrm>
                <a:off x="579404" y="5537397"/>
                <a:ext cx="3113390" cy="1157689"/>
              </a:xfrm>
              <a:prstGeom prst="rect">
                <a:avLst/>
              </a:prstGeom>
              <a:blipFill>
                <a:blip r:embed="rId4"/>
                <a:stretch>
                  <a:fillRect l="-3327" b="-1579"/>
                </a:stretch>
              </a:blipFill>
            </p:spPr>
            <p:txBody>
              <a:bodyPr/>
              <a:lstStyle/>
              <a:p>
                <a:r>
                  <a:rPr lang="es-ES">
                    <a:noFill/>
                  </a:rPr>
                  <a:t> </a:t>
                </a:r>
              </a:p>
            </p:txBody>
          </p:sp>
        </mc:Fallback>
      </mc:AlternateContent>
      <p:sp>
        <p:nvSpPr>
          <p:cNvPr id="8" name="Text Box 16">
            <a:extLst>
              <a:ext uri="{FF2B5EF4-FFF2-40B4-BE49-F238E27FC236}">
                <a16:creationId xmlns:a16="http://schemas.microsoft.com/office/drawing/2014/main" id="{71DB2386-11C7-898E-D024-2A1706523FAE}"/>
              </a:ext>
            </a:extLst>
          </p:cNvPr>
          <p:cNvSpPr txBox="1">
            <a:spLocks noChangeArrowheads="1"/>
          </p:cNvSpPr>
          <p:nvPr/>
        </p:nvSpPr>
        <p:spPr bwMode="auto">
          <a:xfrm>
            <a:off x="5938973" y="4295004"/>
            <a:ext cx="94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size</a:t>
            </a:r>
            <a:endParaRPr lang="es-ES_tradnl" altLang="es-ES" sz="1800" dirty="0"/>
          </a:p>
        </p:txBody>
      </p:sp>
    </p:spTree>
    <p:extLst>
      <p:ext uri="{BB962C8B-B14F-4D97-AF65-F5344CB8AC3E}">
        <p14:creationId xmlns:p14="http://schemas.microsoft.com/office/powerpoint/2010/main" val="23531722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8ABE1-DCAE-5D6B-794A-D2D4758A237A}"/>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8B2DEB23-D0FF-D648-4CE6-51D01FF3923D}"/>
              </a:ext>
            </a:extLst>
          </p:cNvPr>
          <p:cNvSpPr>
            <a:spLocks noChangeArrowheads="1"/>
          </p:cNvSpPr>
          <p:nvPr/>
        </p:nvSpPr>
        <p:spPr bwMode="auto">
          <a:xfrm>
            <a:off x="546100" y="403511"/>
            <a:ext cx="9064625" cy="101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200" dirty="0">
              <a:latin typeface="Univers" panose="020B0503020202020204" pitchFamily="34" charset="0"/>
            </a:endParaRPr>
          </a:p>
          <a:p>
            <a:pPr algn="just">
              <a:lnSpc>
                <a:spcPct val="90000"/>
              </a:lnSpc>
              <a:spcBef>
                <a:spcPct val="0"/>
              </a:spcBef>
              <a:buFont typeface="CommonBullets"/>
              <a:buChar char="!"/>
            </a:pPr>
            <a:r>
              <a:rPr lang="es-ES_tradnl" altLang="es-ES" sz="2200" dirty="0">
                <a:latin typeface="Univers" panose="020B0503020202020204" pitchFamily="34" charset="0"/>
              </a:rPr>
              <a:t>Proyección </a:t>
            </a:r>
            <a:r>
              <a:rPr lang="es-ES_tradnl" altLang="es-ES" sz="2200" dirty="0" err="1">
                <a:latin typeface="Univers" panose="020B0503020202020204" pitchFamily="34" charset="0"/>
              </a:rPr>
              <a:t>frustrum</a:t>
            </a:r>
            <a:r>
              <a:rPr lang="es-ES_tradnl" altLang="es-ES" sz="2200" dirty="0"/>
              <a:t>	</a:t>
            </a:r>
            <a:endParaRPr lang="es-ES_tradnl" altLang="es-ES" sz="2200" dirty="0">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1F3DFBC4-A9DB-3DC8-AE28-0F0742FCB6FF}"/>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4B5E43C0-6DC6-50EE-4FFA-D7D0A7D66443}"/>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87</a:t>
            </a:fld>
            <a:endParaRPr lang="en-US" altLang="es-ES" sz="1400" dirty="0"/>
          </a:p>
        </p:txBody>
      </p:sp>
      <p:pic>
        <p:nvPicPr>
          <p:cNvPr id="7" name="Imagen 6">
            <a:extLst>
              <a:ext uri="{FF2B5EF4-FFF2-40B4-BE49-F238E27FC236}">
                <a16:creationId xmlns:a16="http://schemas.microsoft.com/office/drawing/2014/main" id="{29DD1BBB-95D4-4989-D283-9BBA4C8F8C60}"/>
              </a:ext>
            </a:extLst>
          </p:cNvPr>
          <p:cNvPicPr>
            <a:picLocks noChangeAspect="1"/>
          </p:cNvPicPr>
          <p:nvPr/>
        </p:nvPicPr>
        <p:blipFill>
          <a:blip r:embed="rId3"/>
          <a:stretch>
            <a:fillRect/>
          </a:stretch>
        </p:blipFill>
        <p:spPr>
          <a:xfrm>
            <a:off x="9364590" y="6192416"/>
            <a:ext cx="511909" cy="457200"/>
          </a:xfrm>
          <a:prstGeom prst="rect">
            <a:avLst/>
          </a:prstGeom>
        </p:spPr>
      </p:pic>
      <p:sp>
        <p:nvSpPr>
          <p:cNvPr id="13" name="Line 5">
            <a:extLst>
              <a:ext uri="{FF2B5EF4-FFF2-40B4-BE49-F238E27FC236}">
                <a16:creationId xmlns:a16="http://schemas.microsoft.com/office/drawing/2014/main" id="{AD505FAA-FC64-E93E-F83B-22D53C1E626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19" name="Imagen 18">
            <a:extLst>
              <a:ext uri="{FF2B5EF4-FFF2-40B4-BE49-F238E27FC236}">
                <a16:creationId xmlns:a16="http://schemas.microsoft.com/office/drawing/2014/main" id="{D479CDD1-9533-AA23-32D7-264014690FE1}"/>
              </a:ext>
            </a:extLst>
          </p:cNvPr>
          <p:cNvPicPr>
            <a:picLocks noChangeAspect="1"/>
          </p:cNvPicPr>
          <p:nvPr/>
        </p:nvPicPr>
        <p:blipFill>
          <a:blip r:embed="rId4"/>
          <a:stretch>
            <a:fillRect/>
          </a:stretch>
        </p:blipFill>
        <p:spPr>
          <a:xfrm>
            <a:off x="1994685" y="1415895"/>
            <a:ext cx="6654839" cy="5342123"/>
          </a:xfrm>
          <a:prstGeom prst="rect">
            <a:avLst/>
          </a:prstGeom>
        </p:spPr>
      </p:pic>
    </p:spTree>
    <p:extLst>
      <p:ext uri="{BB962C8B-B14F-4D97-AF65-F5344CB8AC3E}">
        <p14:creationId xmlns:p14="http://schemas.microsoft.com/office/powerpoint/2010/main" val="31700416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9657B-ED69-4E34-412A-58D6B49F5B3D}"/>
            </a:ext>
          </a:extLst>
        </p:cNvPr>
        <p:cNvGrpSpPr/>
        <p:nvPr/>
      </p:nvGrpSpPr>
      <p:grpSpPr>
        <a:xfrm>
          <a:off x="0" y="0"/>
          <a:ext cx="0" cy="0"/>
          <a:chOff x="0" y="0"/>
          <a:chExt cx="0" cy="0"/>
        </a:xfrm>
      </p:grpSpPr>
      <p:sp>
        <p:nvSpPr>
          <p:cNvPr id="53251" name="Rectangle 5">
            <a:extLst>
              <a:ext uri="{FF2B5EF4-FFF2-40B4-BE49-F238E27FC236}">
                <a16:creationId xmlns:a16="http://schemas.microsoft.com/office/drawing/2014/main" id="{F18BE3B0-16C9-E1B8-676E-7ABFC75840D3}"/>
              </a:ext>
            </a:extLst>
          </p:cNvPr>
          <p:cNvSpPr>
            <a:spLocks noChangeArrowheads="1"/>
          </p:cNvSpPr>
          <p:nvPr/>
        </p:nvSpPr>
        <p:spPr bwMode="auto">
          <a:xfrm>
            <a:off x="546100" y="468826"/>
            <a:ext cx="9064625" cy="544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Atención a la colocación de los objetos con respecto al volumen de vista.</a:t>
            </a:r>
            <a:endParaRPr lang="es-ES_tradnl" altLang="es-ES" sz="2400" dirty="0"/>
          </a:p>
          <a:p>
            <a:pPr algn="just">
              <a:buFontTx/>
              <a:buNone/>
            </a:pPr>
            <a:endParaRPr lang="es-ES_tradnl" altLang="es-ES" sz="2000" dirty="0"/>
          </a:p>
          <a:p>
            <a:pPr marL="0" indent="0" algn="just">
              <a:lnSpc>
                <a:spcPct val="90000"/>
              </a:lnSpc>
              <a:spcBef>
                <a:spcPct val="0"/>
              </a:spcBef>
              <a:buNone/>
            </a:pPr>
            <a:r>
              <a:rPr lang="es-ES_tradnl" altLang="es-ES" sz="2000" dirty="0"/>
              <a:t>	</a:t>
            </a:r>
            <a:endParaRPr lang="es-ES_tradnl" altLang="es-ES" sz="2000" dirty="0">
              <a:latin typeface="Univers" panose="020B0503020202020204" pitchFamily="34" charset="0"/>
            </a:endParaRPr>
          </a:p>
          <a:p>
            <a:pPr lvl="1" algn="just">
              <a:lnSpc>
                <a:spcPct val="90000"/>
              </a:lnSpc>
              <a:spcBef>
                <a:spcPct val="0"/>
              </a:spcBef>
              <a:buFont typeface="Courier New" panose="02070309020205020404" pitchFamily="49" charset="0"/>
              <a:buChar char="o"/>
            </a:pPr>
            <a:endParaRPr lang="es-ES_tradnl" altLang="es-ES" sz="1600" dirty="0">
              <a:solidFill>
                <a:srgbClr val="D60093"/>
              </a:solidFill>
              <a:latin typeface="Univers" panose="020B0503020202020204" pitchFamily="34" charset="0"/>
            </a:endParaRPr>
          </a:p>
          <a:p>
            <a:pPr marL="0" indent="0" algn="just">
              <a:lnSpc>
                <a:spcPct val="90000"/>
              </a:lnSpc>
              <a:spcBef>
                <a:spcPct val="0"/>
              </a:spcBef>
              <a:buNone/>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3" name="Rectangle 8">
            <a:extLst>
              <a:ext uri="{FF2B5EF4-FFF2-40B4-BE49-F238E27FC236}">
                <a16:creationId xmlns:a16="http://schemas.microsoft.com/office/drawing/2014/main" id="{C8DB341D-673F-EC9A-BD8D-CED93B755548}"/>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6" name="5 Marcador de número de diapositiva">
            <a:extLst>
              <a:ext uri="{FF2B5EF4-FFF2-40B4-BE49-F238E27FC236}">
                <a16:creationId xmlns:a16="http://schemas.microsoft.com/office/drawing/2014/main" id="{19932CBE-F7F2-113B-E5EE-567628AC0FE5}"/>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88</a:t>
            </a:fld>
            <a:endParaRPr lang="en-US" altLang="es-ES" sz="1400" dirty="0"/>
          </a:p>
        </p:txBody>
      </p:sp>
      <p:pic>
        <p:nvPicPr>
          <p:cNvPr id="7" name="Imagen 6">
            <a:extLst>
              <a:ext uri="{FF2B5EF4-FFF2-40B4-BE49-F238E27FC236}">
                <a16:creationId xmlns:a16="http://schemas.microsoft.com/office/drawing/2014/main" id="{ADF9D817-EC02-70CB-CCB4-97B200134EBF}"/>
              </a:ext>
            </a:extLst>
          </p:cNvPr>
          <p:cNvPicPr>
            <a:picLocks noChangeAspect="1"/>
          </p:cNvPicPr>
          <p:nvPr/>
        </p:nvPicPr>
        <p:blipFill>
          <a:blip r:embed="rId2"/>
          <a:stretch>
            <a:fillRect/>
          </a:stretch>
        </p:blipFill>
        <p:spPr>
          <a:xfrm>
            <a:off x="9364590" y="6192416"/>
            <a:ext cx="511909" cy="457200"/>
          </a:xfrm>
          <a:prstGeom prst="rect">
            <a:avLst/>
          </a:prstGeom>
        </p:spPr>
      </p:pic>
      <p:grpSp>
        <p:nvGrpSpPr>
          <p:cNvPr id="32" name="Grupo 31">
            <a:extLst>
              <a:ext uri="{FF2B5EF4-FFF2-40B4-BE49-F238E27FC236}">
                <a16:creationId xmlns:a16="http://schemas.microsoft.com/office/drawing/2014/main" id="{8C35B507-3E45-76C3-38BA-4B241315B3C7}"/>
              </a:ext>
            </a:extLst>
          </p:cNvPr>
          <p:cNvGrpSpPr/>
          <p:nvPr/>
        </p:nvGrpSpPr>
        <p:grpSpPr>
          <a:xfrm>
            <a:off x="264378" y="2184226"/>
            <a:ext cx="9100212" cy="3540168"/>
            <a:chOff x="784039" y="2171700"/>
            <a:chExt cx="7905936" cy="2698750"/>
          </a:xfrm>
        </p:grpSpPr>
        <p:sp>
          <p:nvSpPr>
            <p:cNvPr id="9" name="Rectangle 7">
              <a:extLst>
                <a:ext uri="{FF2B5EF4-FFF2-40B4-BE49-F238E27FC236}">
                  <a16:creationId xmlns:a16="http://schemas.microsoft.com/office/drawing/2014/main" id="{63798E80-A263-7838-33E7-51F0E81B9822}"/>
                </a:ext>
              </a:extLst>
            </p:cNvPr>
            <p:cNvSpPr>
              <a:spLocks noChangeArrowheads="1"/>
            </p:cNvSpPr>
            <p:nvPr/>
          </p:nvSpPr>
          <p:spPr bwMode="auto">
            <a:xfrm>
              <a:off x="2493963" y="3122613"/>
              <a:ext cx="825500" cy="520700"/>
            </a:xfrm>
            <a:prstGeom prst="rect">
              <a:avLst/>
            </a:prstGeom>
            <a:solidFill>
              <a:srgbClr val="3366FF"/>
            </a:solidFill>
            <a:ln w="127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1" name="Freeform 8">
              <a:extLst>
                <a:ext uri="{FF2B5EF4-FFF2-40B4-BE49-F238E27FC236}">
                  <a16:creationId xmlns:a16="http://schemas.microsoft.com/office/drawing/2014/main" id="{026B5B1D-96DE-6847-20FF-7D807A926C72}"/>
                </a:ext>
              </a:extLst>
            </p:cNvPr>
            <p:cNvSpPr>
              <a:spLocks/>
            </p:cNvSpPr>
            <p:nvPr/>
          </p:nvSpPr>
          <p:spPr bwMode="auto">
            <a:xfrm>
              <a:off x="2716213" y="2963863"/>
              <a:ext cx="382587" cy="153987"/>
            </a:xfrm>
            <a:custGeom>
              <a:avLst/>
              <a:gdLst>
                <a:gd name="T0" fmla="*/ 0 w 241"/>
                <a:gd name="T1" fmla="*/ 96 h 97"/>
                <a:gd name="T2" fmla="*/ 48 w 241"/>
                <a:gd name="T3" fmla="*/ 0 h 97"/>
                <a:gd name="T4" fmla="*/ 192 w 241"/>
                <a:gd name="T5" fmla="*/ 0 h 97"/>
                <a:gd name="T6" fmla="*/ 240 w 241"/>
                <a:gd name="T7" fmla="*/ 96 h 97"/>
                <a:gd name="T8" fmla="*/ 0 w 241"/>
                <a:gd name="T9" fmla="*/ 96 h 97"/>
                <a:gd name="T10" fmla="*/ 0 60000 65536"/>
                <a:gd name="T11" fmla="*/ 0 60000 65536"/>
                <a:gd name="T12" fmla="*/ 0 60000 65536"/>
                <a:gd name="T13" fmla="*/ 0 60000 65536"/>
                <a:gd name="T14" fmla="*/ 0 60000 65536"/>
                <a:gd name="T15" fmla="*/ 0 w 241"/>
                <a:gd name="T16" fmla="*/ 0 h 97"/>
                <a:gd name="T17" fmla="*/ 241 w 241"/>
                <a:gd name="T18" fmla="*/ 97 h 97"/>
              </a:gdLst>
              <a:ahLst/>
              <a:cxnLst>
                <a:cxn ang="T10">
                  <a:pos x="T0" y="T1"/>
                </a:cxn>
                <a:cxn ang="T11">
                  <a:pos x="T2" y="T3"/>
                </a:cxn>
                <a:cxn ang="T12">
                  <a:pos x="T4" y="T5"/>
                </a:cxn>
                <a:cxn ang="T13">
                  <a:pos x="T6" y="T7"/>
                </a:cxn>
                <a:cxn ang="T14">
                  <a:pos x="T8" y="T9"/>
                </a:cxn>
              </a:cxnLst>
              <a:rect l="T15" t="T16" r="T17" b="T18"/>
              <a:pathLst>
                <a:path w="241" h="97">
                  <a:moveTo>
                    <a:pt x="0" y="96"/>
                  </a:moveTo>
                  <a:lnTo>
                    <a:pt x="48" y="0"/>
                  </a:lnTo>
                  <a:lnTo>
                    <a:pt x="192" y="0"/>
                  </a:lnTo>
                  <a:lnTo>
                    <a:pt x="240" y="96"/>
                  </a:lnTo>
                  <a:lnTo>
                    <a:pt x="0" y="96"/>
                  </a:lnTo>
                </a:path>
              </a:pathLst>
            </a:custGeom>
            <a:solidFill>
              <a:srgbClr val="3366FF"/>
            </a:solidFill>
            <a:ln w="12700" cap="rnd" cmpd="sng">
              <a:solidFill>
                <a:schemeClr val="tx1"/>
              </a:solidFill>
              <a:prstDash val="solid"/>
              <a:round/>
              <a:headEnd/>
              <a:tailEnd/>
            </a:ln>
          </p:spPr>
          <p:txBody>
            <a:bodyPr/>
            <a:lstStyle/>
            <a:p>
              <a:endParaRPr lang="es-ES"/>
            </a:p>
          </p:txBody>
        </p:sp>
        <p:sp>
          <p:nvSpPr>
            <p:cNvPr id="12" name="Rectangle 9">
              <a:extLst>
                <a:ext uri="{FF2B5EF4-FFF2-40B4-BE49-F238E27FC236}">
                  <a16:creationId xmlns:a16="http://schemas.microsoft.com/office/drawing/2014/main" id="{26B81AB7-E7CB-E30D-5C64-40AD5D753D36}"/>
                </a:ext>
              </a:extLst>
            </p:cNvPr>
            <p:cNvSpPr>
              <a:spLocks noChangeArrowheads="1"/>
            </p:cNvSpPr>
            <p:nvPr/>
          </p:nvSpPr>
          <p:spPr bwMode="auto">
            <a:xfrm>
              <a:off x="2874963" y="3046413"/>
              <a:ext cx="63500" cy="63500"/>
            </a:xfrm>
            <a:prstGeom prst="rect">
              <a:avLst/>
            </a:prstGeom>
            <a:solidFill>
              <a:srgbClr val="FFFFFF"/>
            </a:solidFill>
            <a:ln w="127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3" name="Oval 10">
              <a:extLst>
                <a:ext uri="{FF2B5EF4-FFF2-40B4-BE49-F238E27FC236}">
                  <a16:creationId xmlns:a16="http://schemas.microsoft.com/office/drawing/2014/main" id="{A2119DD4-6745-F25B-430C-EFD629F63797}"/>
                </a:ext>
              </a:extLst>
            </p:cNvPr>
            <p:cNvSpPr>
              <a:spLocks noChangeArrowheads="1"/>
            </p:cNvSpPr>
            <p:nvPr/>
          </p:nvSpPr>
          <p:spPr bwMode="auto">
            <a:xfrm>
              <a:off x="2722563" y="3198813"/>
              <a:ext cx="368300" cy="368300"/>
            </a:xfrm>
            <a:prstGeom prst="ellipse">
              <a:avLst/>
            </a:prstGeom>
            <a:gradFill rotWithShape="0">
              <a:gsLst>
                <a:gs pos="0">
                  <a:schemeClr val="accent1"/>
                </a:gs>
                <a:gs pos="100000">
                  <a:schemeClr val="accent1">
                    <a:gamma/>
                    <a:shade val="69804"/>
                    <a:invGamma/>
                  </a:schemeClr>
                </a:gs>
              </a:gsLst>
              <a:lin ang="18900000" scaled="1"/>
            </a:gradFill>
            <a:ln w="12700">
              <a:solidFill>
                <a:schemeClr val="tx1"/>
              </a:solidFill>
              <a:round/>
              <a:headEnd/>
              <a:tailEnd/>
            </a:ln>
            <a:effectLst/>
          </p:spPr>
          <p:txBody>
            <a:bodyPr wrap="none" anchor="ctr"/>
            <a:lstStyle/>
            <a:p>
              <a:pPr algn="r">
                <a:defRPr/>
              </a:pPr>
              <a:endParaRPr lang="es-ES">
                <a:cs typeface="+mn-cs"/>
              </a:endParaRPr>
            </a:p>
          </p:txBody>
        </p:sp>
        <p:sp>
          <p:nvSpPr>
            <p:cNvPr id="14" name="Oval 11">
              <a:extLst>
                <a:ext uri="{FF2B5EF4-FFF2-40B4-BE49-F238E27FC236}">
                  <a16:creationId xmlns:a16="http://schemas.microsoft.com/office/drawing/2014/main" id="{2FA3C066-71A3-0FD2-5B39-49A24245FED4}"/>
                </a:ext>
              </a:extLst>
            </p:cNvPr>
            <p:cNvSpPr>
              <a:spLocks noChangeArrowheads="1"/>
            </p:cNvSpPr>
            <p:nvPr/>
          </p:nvSpPr>
          <p:spPr bwMode="auto">
            <a:xfrm>
              <a:off x="2798763" y="3275013"/>
              <a:ext cx="215900" cy="215900"/>
            </a:xfrm>
            <a:prstGeom prst="ellipse">
              <a:avLst/>
            </a:prstGeom>
            <a:solidFill>
              <a:srgbClr val="FFFFFF"/>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5" name="Rectangle 12">
              <a:extLst>
                <a:ext uri="{FF2B5EF4-FFF2-40B4-BE49-F238E27FC236}">
                  <a16:creationId xmlns:a16="http://schemas.microsoft.com/office/drawing/2014/main" id="{798B796F-4174-DDD8-85EA-711D61D2A8E3}"/>
                </a:ext>
              </a:extLst>
            </p:cNvPr>
            <p:cNvSpPr>
              <a:spLocks noChangeArrowheads="1"/>
            </p:cNvSpPr>
            <p:nvPr/>
          </p:nvSpPr>
          <p:spPr bwMode="auto">
            <a:xfrm>
              <a:off x="2570163" y="3046413"/>
              <a:ext cx="63500" cy="63500"/>
            </a:xfrm>
            <a:prstGeom prst="rect">
              <a:avLst/>
            </a:prstGeom>
            <a:solidFill>
              <a:srgbClr val="FFFFFF"/>
            </a:solidFill>
            <a:ln w="127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6" name="Rectangle 13">
              <a:extLst>
                <a:ext uri="{FF2B5EF4-FFF2-40B4-BE49-F238E27FC236}">
                  <a16:creationId xmlns:a16="http://schemas.microsoft.com/office/drawing/2014/main" id="{8E8133E4-6DEA-CA07-50E8-BE377D9A7A09}"/>
                </a:ext>
              </a:extLst>
            </p:cNvPr>
            <p:cNvSpPr>
              <a:spLocks noChangeArrowheads="1"/>
            </p:cNvSpPr>
            <p:nvPr/>
          </p:nvSpPr>
          <p:spPr bwMode="auto">
            <a:xfrm>
              <a:off x="2722563" y="3656013"/>
              <a:ext cx="368300" cy="63500"/>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8" name="Freeform 15">
              <a:extLst>
                <a:ext uri="{FF2B5EF4-FFF2-40B4-BE49-F238E27FC236}">
                  <a16:creationId xmlns:a16="http://schemas.microsoft.com/office/drawing/2014/main" id="{F91FD44B-12FE-FAB6-E99A-2B15BEC6BFC7}"/>
                </a:ext>
              </a:extLst>
            </p:cNvPr>
            <p:cNvSpPr>
              <a:spLocks/>
            </p:cNvSpPr>
            <p:nvPr/>
          </p:nvSpPr>
          <p:spPr bwMode="auto">
            <a:xfrm>
              <a:off x="2259013" y="3725863"/>
              <a:ext cx="687387" cy="1144587"/>
            </a:xfrm>
            <a:custGeom>
              <a:avLst/>
              <a:gdLst>
                <a:gd name="T0" fmla="*/ 384 w 433"/>
                <a:gd name="T1" fmla="*/ 0 h 721"/>
                <a:gd name="T2" fmla="*/ 0 w 433"/>
                <a:gd name="T3" fmla="*/ 720 h 721"/>
                <a:gd name="T4" fmla="*/ 48 w 433"/>
                <a:gd name="T5" fmla="*/ 720 h 721"/>
                <a:gd name="T6" fmla="*/ 432 w 433"/>
                <a:gd name="T7" fmla="*/ 0 h 721"/>
                <a:gd name="T8" fmla="*/ 384 w 433"/>
                <a:gd name="T9" fmla="*/ 0 h 721"/>
                <a:gd name="T10" fmla="*/ 0 60000 65536"/>
                <a:gd name="T11" fmla="*/ 0 60000 65536"/>
                <a:gd name="T12" fmla="*/ 0 60000 65536"/>
                <a:gd name="T13" fmla="*/ 0 60000 65536"/>
                <a:gd name="T14" fmla="*/ 0 60000 65536"/>
                <a:gd name="T15" fmla="*/ 0 w 433"/>
                <a:gd name="T16" fmla="*/ 0 h 721"/>
                <a:gd name="T17" fmla="*/ 433 w 433"/>
                <a:gd name="T18" fmla="*/ 721 h 721"/>
              </a:gdLst>
              <a:ahLst/>
              <a:cxnLst>
                <a:cxn ang="T10">
                  <a:pos x="T0" y="T1"/>
                </a:cxn>
                <a:cxn ang="T11">
                  <a:pos x="T2" y="T3"/>
                </a:cxn>
                <a:cxn ang="T12">
                  <a:pos x="T4" y="T5"/>
                </a:cxn>
                <a:cxn ang="T13">
                  <a:pos x="T6" y="T7"/>
                </a:cxn>
                <a:cxn ang="T14">
                  <a:pos x="T8" y="T9"/>
                </a:cxn>
              </a:cxnLst>
              <a:rect l="T15" t="T16" r="T17" b="T18"/>
              <a:pathLst>
                <a:path w="433" h="721">
                  <a:moveTo>
                    <a:pt x="384" y="0"/>
                  </a:moveTo>
                  <a:lnTo>
                    <a:pt x="0" y="720"/>
                  </a:lnTo>
                  <a:lnTo>
                    <a:pt x="48" y="720"/>
                  </a:lnTo>
                  <a:lnTo>
                    <a:pt x="432" y="0"/>
                  </a:lnTo>
                  <a:lnTo>
                    <a:pt x="384" y="0"/>
                  </a:lnTo>
                </a:path>
              </a:pathLst>
            </a:custGeom>
            <a:solidFill>
              <a:schemeClr val="tx1">
                <a:lumMod val="85000"/>
                <a:lumOff val="15000"/>
              </a:schemeClr>
            </a:solidFill>
            <a:ln w="12700" cap="rnd" cmpd="sng">
              <a:solidFill>
                <a:schemeClr val="tx1"/>
              </a:solidFill>
              <a:prstDash val="solid"/>
              <a:round/>
              <a:headEnd/>
              <a:tailEnd/>
            </a:ln>
          </p:spPr>
          <p:txBody>
            <a:bodyPr/>
            <a:lstStyle/>
            <a:p>
              <a:endParaRPr lang="es-ES"/>
            </a:p>
          </p:txBody>
        </p:sp>
        <p:sp>
          <p:nvSpPr>
            <p:cNvPr id="20" name="Rectangle 17">
              <a:extLst>
                <a:ext uri="{FF2B5EF4-FFF2-40B4-BE49-F238E27FC236}">
                  <a16:creationId xmlns:a16="http://schemas.microsoft.com/office/drawing/2014/main" id="{77B366D3-7B04-E73E-E066-1735F4FF8F3E}"/>
                </a:ext>
              </a:extLst>
            </p:cNvPr>
            <p:cNvSpPr>
              <a:spLocks noChangeArrowheads="1"/>
            </p:cNvSpPr>
            <p:nvPr/>
          </p:nvSpPr>
          <p:spPr bwMode="auto">
            <a:xfrm>
              <a:off x="784039" y="2495719"/>
              <a:ext cx="2366080" cy="328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s-ES" sz="2200" dirty="0" err="1"/>
                <a:t>Posición</a:t>
              </a:r>
              <a:r>
                <a:rPr lang="en-US" altLang="es-ES" sz="2200" dirty="0"/>
                <a:t> de la </a:t>
              </a:r>
              <a:r>
                <a:rPr lang="en-US" altLang="es-ES" sz="2200" dirty="0" err="1"/>
                <a:t>cámara</a:t>
              </a:r>
              <a:r>
                <a:rPr lang="en-US" altLang="es-ES" sz="2200" dirty="0"/>
                <a:t> </a:t>
              </a:r>
            </a:p>
          </p:txBody>
        </p:sp>
        <p:sp>
          <p:nvSpPr>
            <p:cNvPr id="21" name="Rectangle 18">
              <a:extLst>
                <a:ext uri="{FF2B5EF4-FFF2-40B4-BE49-F238E27FC236}">
                  <a16:creationId xmlns:a16="http://schemas.microsoft.com/office/drawing/2014/main" id="{3E1EC543-CD10-BC0A-1E11-0D97B2704A8D}"/>
                </a:ext>
              </a:extLst>
            </p:cNvPr>
            <p:cNvSpPr>
              <a:spLocks noChangeArrowheads="1"/>
            </p:cNvSpPr>
            <p:nvPr/>
          </p:nvSpPr>
          <p:spPr bwMode="auto">
            <a:xfrm>
              <a:off x="5580063" y="4117975"/>
              <a:ext cx="923314" cy="328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s-ES" sz="2200" dirty="0" err="1"/>
                <a:t>Modelo</a:t>
              </a:r>
              <a:endParaRPr lang="en-US" altLang="es-ES" sz="2200" dirty="0"/>
            </a:p>
          </p:txBody>
        </p:sp>
        <p:sp>
          <p:nvSpPr>
            <p:cNvPr id="22" name="Freeform 19">
              <a:extLst>
                <a:ext uri="{FF2B5EF4-FFF2-40B4-BE49-F238E27FC236}">
                  <a16:creationId xmlns:a16="http://schemas.microsoft.com/office/drawing/2014/main" id="{8CEAAFC3-E5CD-D789-70F8-92A4607EEF65}"/>
                </a:ext>
              </a:extLst>
            </p:cNvPr>
            <p:cNvSpPr>
              <a:spLocks/>
            </p:cNvSpPr>
            <p:nvPr/>
          </p:nvSpPr>
          <p:spPr bwMode="auto">
            <a:xfrm>
              <a:off x="3735388" y="3040063"/>
              <a:ext cx="534987" cy="839787"/>
            </a:xfrm>
            <a:custGeom>
              <a:avLst/>
              <a:gdLst>
                <a:gd name="T0" fmla="*/ 0 w 337"/>
                <a:gd name="T1" fmla="*/ 0 h 529"/>
                <a:gd name="T2" fmla="*/ 0 w 337"/>
                <a:gd name="T3" fmla="*/ 2147483646 h 529"/>
                <a:gd name="T4" fmla="*/ 2147483646 w 337"/>
                <a:gd name="T5" fmla="*/ 2147483646 h 529"/>
                <a:gd name="T6" fmla="*/ 2147483646 w 337"/>
                <a:gd name="T7" fmla="*/ 2147483646 h 529"/>
                <a:gd name="T8" fmla="*/ 0 w 337"/>
                <a:gd name="T9" fmla="*/ 0 h 529"/>
                <a:gd name="T10" fmla="*/ 0 60000 65536"/>
                <a:gd name="T11" fmla="*/ 0 60000 65536"/>
                <a:gd name="T12" fmla="*/ 0 60000 65536"/>
                <a:gd name="T13" fmla="*/ 0 60000 65536"/>
                <a:gd name="T14" fmla="*/ 0 60000 65536"/>
                <a:gd name="T15" fmla="*/ 0 w 337"/>
                <a:gd name="T16" fmla="*/ 0 h 529"/>
                <a:gd name="T17" fmla="*/ 337 w 337"/>
                <a:gd name="T18" fmla="*/ 529 h 529"/>
              </a:gdLst>
              <a:ahLst/>
              <a:cxnLst>
                <a:cxn ang="T10">
                  <a:pos x="T0" y="T1"/>
                </a:cxn>
                <a:cxn ang="T11">
                  <a:pos x="T2" y="T3"/>
                </a:cxn>
                <a:cxn ang="T12">
                  <a:pos x="T4" y="T5"/>
                </a:cxn>
                <a:cxn ang="T13">
                  <a:pos x="T6" y="T7"/>
                </a:cxn>
                <a:cxn ang="T14">
                  <a:pos x="T8" y="T9"/>
                </a:cxn>
              </a:cxnLst>
              <a:rect l="T15" t="T16" r="T17" b="T18"/>
              <a:pathLst>
                <a:path w="337" h="529">
                  <a:moveTo>
                    <a:pt x="0" y="0"/>
                  </a:moveTo>
                  <a:lnTo>
                    <a:pt x="0" y="336"/>
                  </a:lnTo>
                  <a:lnTo>
                    <a:pt x="336" y="528"/>
                  </a:lnTo>
                  <a:lnTo>
                    <a:pt x="336" y="192"/>
                  </a:lnTo>
                  <a:lnTo>
                    <a:pt x="0" y="0"/>
                  </a:lnTo>
                </a:path>
              </a:pathLst>
            </a:custGeom>
            <a:noFill/>
            <a:ln w="12700" cap="rnd"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23" name="Line 20">
              <a:extLst>
                <a:ext uri="{FF2B5EF4-FFF2-40B4-BE49-F238E27FC236}">
                  <a16:creationId xmlns:a16="http://schemas.microsoft.com/office/drawing/2014/main" id="{E1C7A24C-B951-B07C-4075-F1A84526E698}"/>
                </a:ext>
              </a:extLst>
            </p:cNvPr>
            <p:cNvSpPr>
              <a:spLocks noChangeShapeType="1"/>
            </p:cNvSpPr>
            <p:nvPr/>
          </p:nvSpPr>
          <p:spPr bwMode="auto">
            <a:xfrm flipV="1">
              <a:off x="3735388" y="2506663"/>
              <a:ext cx="3810000" cy="533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ES"/>
            </a:p>
          </p:txBody>
        </p:sp>
        <p:sp>
          <p:nvSpPr>
            <p:cNvPr id="24" name="Freeform 21">
              <a:extLst>
                <a:ext uri="{FF2B5EF4-FFF2-40B4-BE49-F238E27FC236}">
                  <a16:creationId xmlns:a16="http://schemas.microsoft.com/office/drawing/2014/main" id="{AD1F0991-EFC2-F498-B8FB-ECB227610CC1}"/>
                </a:ext>
              </a:extLst>
            </p:cNvPr>
            <p:cNvSpPr>
              <a:spLocks/>
            </p:cNvSpPr>
            <p:nvPr/>
          </p:nvSpPr>
          <p:spPr bwMode="auto">
            <a:xfrm>
              <a:off x="7545388" y="2506663"/>
              <a:ext cx="1144587" cy="1906587"/>
            </a:xfrm>
            <a:custGeom>
              <a:avLst/>
              <a:gdLst>
                <a:gd name="T0" fmla="*/ 0 w 721"/>
                <a:gd name="T1" fmla="*/ 0 h 1201"/>
                <a:gd name="T2" fmla="*/ 2147483646 w 721"/>
                <a:gd name="T3" fmla="*/ 2147483646 h 1201"/>
                <a:gd name="T4" fmla="*/ 2147483646 w 721"/>
                <a:gd name="T5" fmla="*/ 2147483646 h 1201"/>
                <a:gd name="T6" fmla="*/ 0 w 721"/>
                <a:gd name="T7" fmla="*/ 2147483646 h 1201"/>
                <a:gd name="T8" fmla="*/ 0 w 721"/>
                <a:gd name="T9" fmla="*/ 0 h 1201"/>
                <a:gd name="T10" fmla="*/ 0 60000 65536"/>
                <a:gd name="T11" fmla="*/ 0 60000 65536"/>
                <a:gd name="T12" fmla="*/ 0 60000 65536"/>
                <a:gd name="T13" fmla="*/ 0 60000 65536"/>
                <a:gd name="T14" fmla="*/ 0 60000 65536"/>
                <a:gd name="T15" fmla="*/ 0 w 721"/>
                <a:gd name="T16" fmla="*/ 0 h 1201"/>
                <a:gd name="T17" fmla="*/ 721 w 721"/>
                <a:gd name="T18" fmla="*/ 1201 h 1201"/>
              </a:gdLst>
              <a:ahLst/>
              <a:cxnLst>
                <a:cxn ang="T10">
                  <a:pos x="T0" y="T1"/>
                </a:cxn>
                <a:cxn ang="T11">
                  <a:pos x="T2" y="T3"/>
                </a:cxn>
                <a:cxn ang="T12">
                  <a:pos x="T4" y="T5"/>
                </a:cxn>
                <a:cxn ang="T13">
                  <a:pos x="T6" y="T7"/>
                </a:cxn>
                <a:cxn ang="T14">
                  <a:pos x="T8" y="T9"/>
                </a:cxn>
              </a:cxnLst>
              <a:rect l="T15" t="T16" r="T17" b="T18"/>
              <a:pathLst>
                <a:path w="721" h="1201">
                  <a:moveTo>
                    <a:pt x="0" y="0"/>
                  </a:moveTo>
                  <a:lnTo>
                    <a:pt x="720" y="432"/>
                  </a:lnTo>
                  <a:lnTo>
                    <a:pt x="720" y="1200"/>
                  </a:lnTo>
                  <a:lnTo>
                    <a:pt x="0" y="768"/>
                  </a:lnTo>
                  <a:lnTo>
                    <a:pt x="0" y="0"/>
                  </a:lnTo>
                </a:path>
              </a:pathLst>
            </a:custGeom>
            <a:noFill/>
            <a:ln w="12700" cap="rnd"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25" name="Line 22">
              <a:extLst>
                <a:ext uri="{FF2B5EF4-FFF2-40B4-BE49-F238E27FC236}">
                  <a16:creationId xmlns:a16="http://schemas.microsoft.com/office/drawing/2014/main" id="{6FAF0ADD-AF77-FA2A-C8A2-B96017696047}"/>
                </a:ext>
              </a:extLst>
            </p:cNvPr>
            <p:cNvSpPr>
              <a:spLocks noChangeShapeType="1"/>
            </p:cNvSpPr>
            <p:nvPr/>
          </p:nvSpPr>
          <p:spPr bwMode="auto">
            <a:xfrm flipH="1" flipV="1">
              <a:off x="3735388" y="3573463"/>
              <a:ext cx="381000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ES"/>
            </a:p>
          </p:txBody>
        </p:sp>
        <p:graphicFrame>
          <p:nvGraphicFramePr>
            <p:cNvPr id="26" name="Object 23">
              <a:extLst>
                <a:ext uri="{FF2B5EF4-FFF2-40B4-BE49-F238E27FC236}">
                  <a16:creationId xmlns:a16="http://schemas.microsoft.com/office/drawing/2014/main" id="{A550E35B-E207-6EE8-47A7-C6AF6F5B33F6}"/>
                </a:ext>
              </a:extLst>
            </p:cNvPr>
            <p:cNvGraphicFramePr>
              <a:graphicFrameLocks/>
            </p:cNvGraphicFramePr>
            <p:nvPr>
              <p:extLst>
                <p:ext uri="{D42A27DB-BD31-4B8C-83A1-F6EECF244321}">
                  <p14:modId xmlns:p14="http://schemas.microsoft.com/office/powerpoint/2010/main" val="1863477094"/>
                </p:ext>
              </p:extLst>
            </p:nvPr>
          </p:nvGraphicFramePr>
          <p:xfrm>
            <a:off x="4719638" y="3243263"/>
            <a:ext cx="2749550" cy="711200"/>
          </p:xfrm>
          <a:graphic>
            <a:graphicData uri="http://schemas.openxmlformats.org/presentationml/2006/ole">
              <mc:AlternateContent xmlns:mc="http://schemas.openxmlformats.org/markup-compatibility/2006">
                <mc:Choice xmlns:v="urn:schemas-microsoft-com:vml" Requires="v">
                  <p:oleObj name="Clip" r:id="rId3" imgW="3660263" imgH="954350" progId="">
                    <p:embed/>
                  </p:oleObj>
                </mc:Choice>
                <mc:Fallback>
                  <p:oleObj name="Clip" r:id="rId3" imgW="3660263" imgH="954350" progId="">
                    <p:embed/>
                    <p:pic>
                      <p:nvPicPr>
                        <p:cNvPr id="75790" name="Object 23">
                          <a:extLst>
                            <a:ext uri="{FF2B5EF4-FFF2-40B4-BE49-F238E27FC236}">
                              <a16:creationId xmlns:a16="http://schemas.microsoft.com/office/drawing/2014/main" id="{06696E9B-AD22-8A5F-8EB1-99BFC9F2EED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638" y="3243263"/>
                          <a:ext cx="2749550" cy="711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Line 24">
              <a:extLst>
                <a:ext uri="{FF2B5EF4-FFF2-40B4-BE49-F238E27FC236}">
                  <a16:creationId xmlns:a16="http://schemas.microsoft.com/office/drawing/2014/main" id="{BFABF528-8638-843F-0091-9ADC733256C3}"/>
                </a:ext>
              </a:extLst>
            </p:cNvPr>
            <p:cNvSpPr>
              <a:spLocks noChangeShapeType="1"/>
            </p:cNvSpPr>
            <p:nvPr/>
          </p:nvSpPr>
          <p:spPr bwMode="auto">
            <a:xfrm flipV="1">
              <a:off x="4268788" y="3192463"/>
              <a:ext cx="441960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ES"/>
            </a:p>
          </p:txBody>
        </p:sp>
        <p:sp>
          <p:nvSpPr>
            <p:cNvPr id="28" name="Line 25">
              <a:extLst>
                <a:ext uri="{FF2B5EF4-FFF2-40B4-BE49-F238E27FC236}">
                  <a16:creationId xmlns:a16="http://schemas.microsoft.com/office/drawing/2014/main" id="{0C2E5494-30AC-1BB8-809C-4FB180432D22}"/>
                </a:ext>
              </a:extLst>
            </p:cNvPr>
            <p:cNvSpPr>
              <a:spLocks noChangeShapeType="1"/>
            </p:cNvSpPr>
            <p:nvPr/>
          </p:nvSpPr>
          <p:spPr bwMode="auto">
            <a:xfrm>
              <a:off x="4268788" y="3878263"/>
              <a:ext cx="4419600" cy="533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ES"/>
            </a:p>
          </p:txBody>
        </p:sp>
        <p:sp>
          <p:nvSpPr>
            <p:cNvPr id="29" name="Rectangle 26">
              <a:extLst>
                <a:ext uri="{FF2B5EF4-FFF2-40B4-BE49-F238E27FC236}">
                  <a16:creationId xmlns:a16="http://schemas.microsoft.com/office/drawing/2014/main" id="{98170DE9-2775-CDCD-04BF-72874C797935}"/>
                </a:ext>
              </a:extLst>
            </p:cNvPr>
            <p:cNvSpPr>
              <a:spLocks noChangeArrowheads="1"/>
            </p:cNvSpPr>
            <p:nvPr/>
          </p:nvSpPr>
          <p:spPr bwMode="auto">
            <a:xfrm>
              <a:off x="4650956" y="2171700"/>
              <a:ext cx="1858216" cy="30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90000"/>
                </a:lnSpc>
                <a:spcBef>
                  <a:spcPct val="0"/>
                </a:spcBef>
                <a:buFontTx/>
                <a:buNone/>
              </a:pPr>
              <a:r>
                <a:rPr lang="en-US" altLang="es-ES" sz="2200" dirty="0" err="1"/>
                <a:t>Volumen</a:t>
              </a:r>
              <a:r>
                <a:rPr lang="en-US" altLang="es-ES" sz="2200" dirty="0"/>
                <a:t> de vista</a:t>
              </a:r>
            </a:p>
          </p:txBody>
        </p:sp>
        <p:sp>
          <p:nvSpPr>
            <p:cNvPr id="30" name="Rectángulo 29">
              <a:extLst>
                <a:ext uri="{FF2B5EF4-FFF2-40B4-BE49-F238E27FC236}">
                  <a16:creationId xmlns:a16="http://schemas.microsoft.com/office/drawing/2014/main" id="{F57369A4-5184-6A81-EF5C-BD5F0AA45717}"/>
                </a:ext>
              </a:extLst>
            </p:cNvPr>
            <p:cNvSpPr/>
            <p:nvPr/>
          </p:nvSpPr>
          <p:spPr bwMode="auto">
            <a:xfrm>
              <a:off x="2875757" y="3725863"/>
              <a:ext cx="69056" cy="1144587"/>
            </a:xfrm>
            <a:prstGeom prst="rect">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31" name="Freeform 15">
              <a:extLst>
                <a:ext uri="{FF2B5EF4-FFF2-40B4-BE49-F238E27FC236}">
                  <a16:creationId xmlns:a16="http://schemas.microsoft.com/office/drawing/2014/main" id="{38093D40-A484-F0AF-587B-5D1B21ABA98D}"/>
                </a:ext>
              </a:extLst>
            </p:cNvPr>
            <p:cNvSpPr>
              <a:spLocks/>
            </p:cNvSpPr>
            <p:nvPr/>
          </p:nvSpPr>
          <p:spPr bwMode="auto">
            <a:xfrm flipH="1">
              <a:off x="2894014" y="3719513"/>
              <a:ext cx="687387" cy="1144587"/>
            </a:xfrm>
            <a:custGeom>
              <a:avLst/>
              <a:gdLst>
                <a:gd name="T0" fmla="*/ 384 w 433"/>
                <a:gd name="T1" fmla="*/ 0 h 721"/>
                <a:gd name="T2" fmla="*/ 0 w 433"/>
                <a:gd name="T3" fmla="*/ 720 h 721"/>
                <a:gd name="T4" fmla="*/ 48 w 433"/>
                <a:gd name="T5" fmla="*/ 720 h 721"/>
                <a:gd name="T6" fmla="*/ 432 w 433"/>
                <a:gd name="T7" fmla="*/ 0 h 721"/>
                <a:gd name="T8" fmla="*/ 384 w 433"/>
                <a:gd name="T9" fmla="*/ 0 h 721"/>
                <a:gd name="T10" fmla="*/ 0 60000 65536"/>
                <a:gd name="T11" fmla="*/ 0 60000 65536"/>
                <a:gd name="T12" fmla="*/ 0 60000 65536"/>
                <a:gd name="T13" fmla="*/ 0 60000 65536"/>
                <a:gd name="T14" fmla="*/ 0 60000 65536"/>
                <a:gd name="T15" fmla="*/ 0 w 433"/>
                <a:gd name="T16" fmla="*/ 0 h 721"/>
                <a:gd name="T17" fmla="*/ 433 w 433"/>
                <a:gd name="T18" fmla="*/ 721 h 721"/>
              </a:gdLst>
              <a:ahLst/>
              <a:cxnLst>
                <a:cxn ang="T10">
                  <a:pos x="T0" y="T1"/>
                </a:cxn>
                <a:cxn ang="T11">
                  <a:pos x="T2" y="T3"/>
                </a:cxn>
                <a:cxn ang="T12">
                  <a:pos x="T4" y="T5"/>
                </a:cxn>
                <a:cxn ang="T13">
                  <a:pos x="T6" y="T7"/>
                </a:cxn>
                <a:cxn ang="T14">
                  <a:pos x="T8" y="T9"/>
                </a:cxn>
              </a:cxnLst>
              <a:rect l="T15" t="T16" r="T17" b="T18"/>
              <a:pathLst>
                <a:path w="433" h="721">
                  <a:moveTo>
                    <a:pt x="384" y="0"/>
                  </a:moveTo>
                  <a:lnTo>
                    <a:pt x="0" y="720"/>
                  </a:lnTo>
                  <a:lnTo>
                    <a:pt x="48" y="720"/>
                  </a:lnTo>
                  <a:lnTo>
                    <a:pt x="432" y="0"/>
                  </a:lnTo>
                  <a:lnTo>
                    <a:pt x="384" y="0"/>
                  </a:lnTo>
                </a:path>
              </a:pathLst>
            </a:custGeom>
            <a:solidFill>
              <a:schemeClr val="tx1">
                <a:lumMod val="85000"/>
                <a:lumOff val="15000"/>
              </a:schemeClr>
            </a:solidFill>
            <a:ln w="12700" cap="rnd" cmpd="sng">
              <a:solidFill>
                <a:schemeClr val="tx1"/>
              </a:solidFill>
              <a:prstDash val="solid"/>
              <a:round/>
              <a:headEnd/>
              <a:tailEnd/>
            </a:ln>
          </p:spPr>
          <p:txBody>
            <a:bodyPr/>
            <a:lstStyle/>
            <a:p>
              <a:endParaRPr lang="es-ES"/>
            </a:p>
          </p:txBody>
        </p:sp>
      </p:grpSp>
      <p:sp>
        <p:nvSpPr>
          <p:cNvPr id="4" name="Line 5">
            <a:extLst>
              <a:ext uri="{FF2B5EF4-FFF2-40B4-BE49-F238E27FC236}">
                <a16:creationId xmlns:a16="http://schemas.microsoft.com/office/drawing/2014/main" id="{2746DA4C-65EB-7695-B285-C0949633626A}"/>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062193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Text Box 4">
            <a:extLst>
              <a:ext uri="{FF2B5EF4-FFF2-40B4-BE49-F238E27FC236}">
                <a16:creationId xmlns:a16="http://schemas.microsoft.com/office/drawing/2014/main" id="{7A41F421-6BA8-55DE-E168-45E544CB3AEF}"/>
              </a:ext>
            </a:extLst>
          </p:cNvPr>
          <p:cNvSpPr txBox="1">
            <a:spLocks noChangeArrowheads="1"/>
          </p:cNvSpPr>
          <p:nvPr/>
        </p:nvSpPr>
        <p:spPr bwMode="auto">
          <a:xfrm>
            <a:off x="1044503" y="1460472"/>
            <a:ext cx="83200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s-ES_tradnl" altLang="es-ES" sz="2000" dirty="0">
                <a:latin typeface="Univers" panose="020B0503020202020204" pitchFamily="34" charset="0"/>
              </a:rPr>
              <a:t>Se delimita un volumen de vista para una proyección ortográfica en alzado hacia Z negativo. </a:t>
            </a:r>
            <a:r>
              <a:rPr lang="es-ES_tradnl" altLang="es-ES" sz="2000" dirty="0" err="1">
                <a:solidFill>
                  <a:srgbClr val="006666"/>
                </a:solidFill>
                <a:latin typeface="Univers" panose="020B0503020202020204" pitchFamily="34" charset="0"/>
              </a:rPr>
              <a:t>Near</a:t>
            </a:r>
            <a:r>
              <a:rPr lang="es-ES_tradnl" altLang="es-ES" sz="2000" dirty="0">
                <a:latin typeface="Univers" panose="020B0503020202020204" pitchFamily="34" charset="0"/>
              </a:rPr>
              <a:t> y </a:t>
            </a:r>
            <a:r>
              <a:rPr lang="es-ES_tradnl" altLang="es-ES" sz="2000" dirty="0" err="1">
                <a:solidFill>
                  <a:srgbClr val="006666"/>
                </a:solidFill>
                <a:latin typeface="Univers" panose="020B0503020202020204" pitchFamily="34" charset="0"/>
              </a:rPr>
              <a:t>far</a:t>
            </a:r>
            <a:r>
              <a:rPr lang="es-ES_tradnl" altLang="es-ES" sz="2000" dirty="0">
                <a:latin typeface="Univers" panose="020B0503020202020204" pitchFamily="34" charset="0"/>
              </a:rPr>
              <a:t> definen los planos de recorte de dicho volumen, </a:t>
            </a:r>
            <a:r>
              <a:rPr lang="es-ES_tradnl" altLang="es-ES" sz="2000" dirty="0" err="1">
                <a:solidFill>
                  <a:srgbClr val="006666"/>
                </a:solidFill>
                <a:latin typeface="Univers" panose="020B0503020202020204" pitchFamily="34" charset="0"/>
              </a:rPr>
              <a:t>size</a:t>
            </a:r>
            <a:r>
              <a:rPr lang="es-ES_tradnl" altLang="es-ES" sz="2000" dirty="0">
                <a:solidFill>
                  <a:srgbClr val="006666"/>
                </a:solidFill>
                <a:latin typeface="Univers" panose="020B0503020202020204" pitchFamily="34" charset="0"/>
              </a:rPr>
              <a:t> </a:t>
            </a:r>
            <a:r>
              <a:rPr lang="es-ES_tradnl" altLang="es-ES" sz="2000" dirty="0">
                <a:latin typeface="Univers" panose="020B0503020202020204" pitchFamily="34" charset="0"/>
              </a:rPr>
              <a:t>la altura del plano de proyección. La dirección de proyección es paralela al eje </a:t>
            </a:r>
            <a:r>
              <a:rPr lang="es-ES_tradnl" altLang="es-ES" sz="2000" dirty="0">
                <a:solidFill>
                  <a:srgbClr val="006666"/>
                </a:solidFill>
                <a:latin typeface="Univers" panose="020B0503020202020204" pitchFamily="34" charset="0"/>
              </a:rPr>
              <a:t>Z</a:t>
            </a:r>
            <a:r>
              <a:rPr lang="es-ES_tradnl" altLang="es-ES" sz="2000" dirty="0">
                <a:latin typeface="Univers" panose="020B0503020202020204" pitchFamily="34" charset="0"/>
              </a:rPr>
              <a:t>.</a:t>
            </a:r>
            <a:endParaRPr lang="es-ES_tradnl" altLang="es-ES" sz="2000" dirty="0"/>
          </a:p>
          <a:p>
            <a:pPr algn="just">
              <a:spcBef>
                <a:spcPct val="0"/>
              </a:spcBef>
              <a:buFontTx/>
              <a:buNone/>
            </a:pPr>
            <a:endParaRPr lang="es-ES_tradnl" altLang="es-ES" sz="2000" dirty="0">
              <a:solidFill>
                <a:srgbClr val="D60093"/>
              </a:solidFill>
              <a:latin typeface="Univers" panose="020B0503020202020204" pitchFamily="34" charset="0"/>
            </a:endParaRPr>
          </a:p>
        </p:txBody>
      </p:sp>
      <p:sp>
        <p:nvSpPr>
          <p:cNvPr id="3" name="Rectangle 8">
            <a:extLst>
              <a:ext uri="{FF2B5EF4-FFF2-40B4-BE49-F238E27FC236}">
                <a16:creationId xmlns:a16="http://schemas.microsoft.com/office/drawing/2014/main" id="{97F05B0A-2D0C-FCE1-3E5D-61FC05A3F14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4" name="5 Marcador de número de diapositiva">
            <a:extLst>
              <a:ext uri="{FF2B5EF4-FFF2-40B4-BE49-F238E27FC236}">
                <a16:creationId xmlns:a16="http://schemas.microsoft.com/office/drawing/2014/main" id="{9875FCF6-5D6C-7464-9BF0-636E30F943DC}"/>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89</a:t>
            </a:fld>
            <a:endParaRPr lang="en-US" altLang="es-ES" sz="1400" dirty="0"/>
          </a:p>
        </p:txBody>
      </p:sp>
      <p:sp>
        <p:nvSpPr>
          <p:cNvPr id="8" name="Rectangle 5">
            <a:extLst>
              <a:ext uri="{FF2B5EF4-FFF2-40B4-BE49-F238E27FC236}">
                <a16:creationId xmlns:a16="http://schemas.microsoft.com/office/drawing/2014/main" id="{CF97C8FC-2E77-0139-37AE-BCA7464AD4D4}"/>
              </a:ext>
            </a:extLst>
          </p:cNvPr>
          <p:cNvSpPr>
            <a:spLocks noChangeArrowheads="1"/>
          </p:cNvSpPr>
          <p:nvPr/>
        </p:nvSpPr>
        <p:spPr bwMode="auto">
          <a:xfrm>
            <a:off x="546100" y="431782"/>
            <a:ext cx="9064625" cy="97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200" dirty="0">
                <a:latin typeface="Univers" panose="020B0503020202020204" pitchFamily="34" charset="0"/>
              </a:rPr>
              <a:t>Proyección ortográfica</a:t>
            </a: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pic>
        <p:nvPicPr>
          <p:cNvPr id="9" name="Imagen 8">
            <a:extLst>
              <a:ext uri="{FF2B5EF4-FFF2-40B4-BE49-F238E27FC236}">
                <a16:creationId xmlns:a16="http://schemas.microsoft.com/office/drawing/2014/main" id="{614D58DD-7704-10B5-724D-8C46E77065D7}"/>
              </a:ext>
            </a:extLst>
          </p:cNvPr>
          <p:cNvPicPr>
            <a:picLocks noChangeAspect="1"/>
          </p:cNvPicPr>
          <p:nvPr/>
        </p:nvPicPr>
        <p:blipFill>
          <a:blip r:embed="rId3"/>
          <a:stretch>
            <a:fillRect/>
          </a:stretch>
        </p:blipFill>
        <p:spPr>
          <a:xfrm>
            <a:off x="9364590" y="6192416"/>
            <a:ext cx="511909" cy="457200"/>
          </a:xfrm>
          <a:prstGeom prst="rect">
            <a:avLst/>
          </a:prstGeom>
        </p:spPr>
      </p:pic>
      <p:grpSp>
        <p:nvGrpSpPr>
          <p:cNvPr id="7" name="Grupo 6">
            <a:extLst>
              <a:ext uri="{FF2B5EF4-FFF2-40B4-BE49-F238E27FC236}">
                <a16:creationId xmlns:a16="http://schemas.microsoft.com/office/drawing/2014/main" id="{1C0D84AE-BF27-6ECC-A4A2-8C710D27D558}"/>
              </a:ext>
            </a:extLst>
          </p:cNvPr>
          <p:cNvGrpSpPr/>
          <p:nvPr/>
        </p:nvGrpSpPr>
        <p:grpSpPr>
          <a:xfrm>
            <a:off x="615891" y="3227666"/>
            <a:ext cx="9341279" cy="2782869"/>
            <a:chOff x="615891" y="2919313"/>
            <a:chExt cx="9341279" cy="2782869"/>
          </a:xfrm>
        </p:grpSpPr>
        <p:sp>
          <p:nvSpPr>
            <p:cNvPr id="20" name="Freeform 6">
              <a:extLst>
                <a:ext uri="{FF2B5EF4-FFF2-40B4-BE49-F238E27FC236}">
                  <a16:creationId xmlns:a16="http://schemas.microsoft.com/office/drawing/2014/main" id="{1B46CB02-6428-F629-FE4A-7E03B8EA3986}"/>
                </a:ext>
              </a:extLst>
            </p:cNvPr>
            <p:cNvSpPr>
              <a:spLocks/>
            </p:cNvSpPr>
            <p:nvPr/>
          </p:nvSpPr>
          <p:spPr bwMode="auto">
            <a:xfrm>
              <a:off x="2602128" y="2933149"/>
              <a:ext cx="1770062" cy="2301270"/>
            </a:xfrm>
            <a:custGeom>
              <a:avLst/>
              <a:gdLst>
                <a:gd name="T0" fmla="*/ 0 w 2231"/>
                <a:gd name="T1" fmla="*/ 3 h 3566"/>
                <a:gd name="T2" fmla="*/ 0 w 2231"/>
                <a:gd name="T3" fmla="*/ 0 h 3566"/>
                <a:gd name="T4" fmla="*/ 34 w 2231"/>
                <a:gd name="T5" fmla="*/ 2 h 3566"/>
                <a:gd name="T6" fmla="*/ 34 w 2231"/>
                <a:gd name="T7" fmla="*/ 5 h 3566"/>
                <a:gd name="T8" fmla="*/ 0 w 2231"/>
                <a:gd name="T9" fmla="*/ 3 h 3566"/>
                <a:gd name="T10" fmla="*/ 0 60000 65536"/>
                <a:gd name="T11" fmla="*/ 0 60000 65536"/>
                <a:gd name="T12" fmla="*/ 0 60000 65536"/>
                <a:gd name="T13" fmla="*/ 0 60000 65536"/>
                <a:gd name="T14" fmla="*/ 0 60000 65536"/>
                <a:gd name="T15" fmla="*/ 0 w 2231"/>
                <a:gd name="T16" fmla="*/ 0 h 3566"/>
                <a:gd name="T17" fmla="*/ 2231 w 2231"/>
                <a:gd name="T18" fmla="*/ 3566 h 3566"/>
              </a:gdLst>
              <a:ahLst/>
              <a:cxnLst>
                <a:cxn ang="T10">
                  <a:pos x="T0" y="T1"/>
                </a:cxn>
                <a:cxn ang="T11">
                  <a:pos x="T2" y="T3"/>
                </a:cxn>
                <a:cxn ang="T12">
                  <a:pos x="T4" y="T5"/>
                </a:cxn>
                <a:cxn ang="T13">
                  <a:pos x="T6" y="T7"/>
                </a:cxn>
                <a:cxn ang="T14">
                  <a:pos x="T8" y="T9"/>
                </a:cxn>
              </a:cxnLst>
              <a:rect l="T15" t="T16" r="T17" b="T18"/>
              <a:pathLst>
                <a:path w="2231" h="3566">
                  <a:moveTo>
                    <a:pt x="0" y="2372"/>
                  </a:moveTo>
                  <a:lnTo>
                    <a:pt x="0" y="0"/>
                  </a:lnTo>
                  <a:lnTo>
                    <a:pt x="2231" y="1195"/>
                  </a:lnTo>
                  <a:lnTo>
                    <a:pt x="2231" y="3566"/>
                  </a:lnTo>
                  <a:lnTo>
                    <a:pt x="0" y="2372"/>
                  </a:lnTo>
                </a:path>
              </a:pathLst>
            </a:custGeom>
            <a:solidFill>
              <a:srgbClr val="DDDDDD"/>
            </a:solidFill>
            <a:ln w="19050" cmpd="sng">
              <a:solidFill>
                <a:srgbClr val="141414"/>
              </a:solidFill>
              <a:prstDash val="solid"/>
              <a:round/>
              <a:headEnd/>
              <a:tailEnd/>
            </a:ln>
          </p:spPr>
          <p:txBody>
            <a:bodyPr/>
            <a:lstStyle/>
            <a:p>
              <a:endParaRPr lang="es-ES" sz="1800"/>
            </a:p>
          </p:txBody>
        </p:sp>
        <p:sp>
          <p:nvSpPr>
            <p:cNvPr id="79882" name="Text Box 7">
              <a:extLst>
                <a:ext uri="{FF2B5EF4-FFF2-40B4-BE49-F238E27FC236}">
                  <a16:creationId xmlns:a16="http://schemas.microsoft.com/office/drawing/2014/main" id="{04DD93A9-61F5-F44D-4001-17AA132EAFBE}"/>
                </a:ext>
              </a:extLst>
            </p:cNvPr>
            <p:cNvSpPr txBox="1">
              <a:spLocks noChangeArrowheads="1"/>
            </p:cNvSpPr>
            <p:nvPr/>
          </p:nvSpPr>
          <p:spPr bwMode="auto">
            <a:xfrm>
              <a:off x="8638175" y="5332850"/>
              <a:ext cx="623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far</a:t>
              </a:r>
              <a:endParaRPr lang="es-ES_tradnl" altLang="es-ES" sz="1800" dirty="0"/>
            </a:p>
          </p:txBody>
        </p:sp>
        <p:sp>
          <p:nvSpPr>
            <p:cNvPr id="79883" name="Line 8">
              <a:extLst>
                <a:ext uri="{FF2B5EF4-FFF2-40B4-BE49-F238E27FC236}">
                  <a16:creationId xmlns:a16="http://schemas.microsoft.com/office/drawing/2014/main" id="{4EE9E7D2-A49D-31F1-AF06-1EF43602F718}"/>
                </a:ext>
              </a:extLst>
            </p:cNvPr>
            <p:cNvSpPr>
              <a:spLocks noChangeShapeType="1"/>
            </p:cNvSpPr>
            <p:nvPr/>
          </p:nvSpPr>
          <p:spPr bwMode="auto">
            <a:xfrm flipV="1">
              <a:off x="2605395" y="2919313"/>
              <a:ext cx="4564831" cy="7783"/>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sz="1800"/>
            </a:p>
          </p:txBody>
        </p:sp>
        <p:sp>
          <p:nvSpPr>
            <p:cNvPr id="79885" name="Line 10">
              <a:extLst>
                <a:ext uri="{FF2B5EF4-FFF2-40B4-BE49-F238E27FC236}">
                  <a16:creationId xmlns:a16="http://schemas.microsoft.com/office/drawing/2014/main" id="{85811394-6813-2965-28E3-74F39A38FBAD}"/>
                </a:ext>
              </a:extLst>
            </p:cNvPr>
            <p:cNvSpPr>
              <a:spLocks noChangeShapeType="1"/>
            </p:cNvSpPr>
            <p:nvPr/>
          </p:nvSpPr>
          <p:spPr bwMode="auto">
            <a:xfrm flipV="1">
              <a:off x="4372190" y="5224741"/>
              <a:ext cx="4577930" cy="7418"/>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sz="1800"/>
            </a:p>
          </p:txBody>
        </p:sp>
        <p:sp>
          <p:nvSpPr>
            <p:cNvPr id="79887" name="Freeform 12">
              <a:extLst>
                <a:ext uri="{FF2B5EF4-FFF2-40B4-BE49-F238E27FC236}">
                  <a16:creationId xmlns:a16="http://schemas.microsoft.com/office/drawing/2014/main" id="{EAAC63BB-0D74-70B6-068F-ACE4D1B4EDDE}"/>
                </a:ext>
              </a:extLst>
            </p:cNvPr>
            <p:cNvSpPr>
              <a:spLocks/>
            </p:cNvSpPr>
            <p:nvPr/>
          </p:nvSpPr>
          <p:spPr bwMode="auto">
            <a:xfrm>
              <a:off x="615891" y="4044337"/>
              <a:ext cx="2903989" cy="75995"/>
            </a:xfrm>
            <a:custGeom>
              <a:avLst/>
              <a:gdLst>
                <a:gd name="T0" fmla="*/ 14068 w 1190"/>
                <a:gd name="T1" fmla="*/ 0 h 1"/>
                <a:gd name="T2" fmla="*/ 0 w 1190"/>
                <a:gd name="T3" fmla="*/ 0 h 1"/>
                <a:gd name="T4" fmla="*/ 0 60000 65536"/>
                <a:gd name="T5" fmla="*/ 0 60000 65536"/>
                <a:gd name="T6" fmla="*/ 0 w 1190"/>
                <a:gd name="T7" fmla="*/ 0 h 1"/>
                <a:gd name="T8" fmla="*/ 1190 w 1190"/>
                <a:gd name="T9" fmla="*/ 1 h 1"/>
              </a:gdLst>
              <a:ahLst/>
              <a:cxnLst>
                <a:cxn ang="T4">
                  <a:pos x="T0" y="T1"/>
                </a:cxn>
                <a:cxn ang="T5">
                  <a:pos x="T2" y="T3"/>
                </a:cxn>
              </a:cxnLst>
              <a:rect l="T6" t="T7" r="T8" b="T9"/>
              <a:pathLst>
                <a:path w="1190" h="1">
                  <a:moveTo>
                    <a:pt x="1190" y="0"/>
                  </a:moveTo>
                  <a:lnTo>
                    <a:pt x="0" y="0"/>
                  </a:lnTo>
                </a:path>
              </a:pathLst>
            </a:custGeom>
            <a:noFill/>
            <a:ln w="19050" cmpd="sng">
              <a:solidFill>
                <a:srgbClr val="141414"/>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es-ES" sz="1800"/>
            </a:p>
          </p:txBody>
        </p:sp>
        <p:sp>
          <p:nvSpPr>
            <p:cNvPr id="79888" name="Line 13">
              <a:extLst>
                <a:ext uri="{FF2B5EF4-FFF2-40B4-BE49-F238E27FC236}">
                  <a16:creationId xmlns:a16="http://schemas.microsoft.com/office/drawing/2014/main" id="{FA835AF2-4AAD-1026-30B4-E69C40B8C83D}"/>
                </a:ext>
              </a:extLst>
            </p:cNvPr>
            <p:cNvSpPr>
              <a:spLocks noChangeShapeType="1"/>
            </p:cNvSpPr>
            <p:nvPr/>
          </p:nvSpPr>
          <p:spPr bwMode="auto">
            <a:xfrm flipV="1">
              <a:off x="2615227" y="4452472"/>
              <a:ext cx="4564831" cy="1"/>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sz="1800"/>
            </a:p>
          </p:txBody>
        </p:sp>
        <p:sp>
          <p:nvSpPr>
            <p:cNvPr id="79889" name="Text Box 14">
              <a:extLst>
                <a:ext uri="{FF2B5EF4-FFF2-40B4-BE49-F238E27FC236}">
                  <a16:creationId xmlns:a16="http://schemas.microsoft.com/office/drawing/2014/main" id="{DAA4A916-1FA0-FA64-A6DC-3DD9EAC88DA7}"/>
                </a:ext>
              </a:extLst>
            </p:cNvPr>
            <p:cNvSpPr txBox="1">
              <a:spLocks noChangeArrowheads="1"/>
            </p:cNvSpPr>
            <p:nvPr/>
          </p:nvSpPr>
          <p:spPr bwMode="auto">
            <a:xfrm>
              <a:off x="3712239" y="5320789"/>
              <a:ext cx="12106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near</a:t>
              </a:r>
              <a:r>
                <a:rPr lang="es-ES_tradnl" altLang="es-ES" sz="1800" dirty="0"/>
                <a:t>=</a:t>
              </a:r>
              <a:r>
                <a:rPr lang="es-ES_tradnl" altLang="es-ES" sz="1800" dirty="0" err="1"/>
                <a:t>pp</a:t>
              </a:r>
              <a:endParaRPr lang="es-ES_tradnl" altLang="es-ES" sz="1800" dirty="0"/>
            </a:p>
          </p:txBody>
        </p:sp>
        <p:sp>
          <p:nvSpPr>
            <p:cNvPr id="79894" name="Text Box 19">
              <a:extLst>
                <a:ext uri="{FF2B5EF4-FFF2-40B4-BE49-F238E27FC236}">
                  <a16:creationId xmlns:a16="http://schemas.microsoft.com/office/drawing/2014/main" id="{CB7BCC79-B222-5CD2-45AF-0B7F363FFA85}"/>
                </a:ext>
              </a:extLst>
            </p:cNvPr>
            <p:cNvSpPr txBox="1">
              <a:spLocks noChangeArrowheads="1"/>
            </p:cNvSpPr>
            <p:nvPr/>
          </p:nvSpPr>
          <p:spPr bwMode="auto">
            <a:xfrm>
              <a:off x="689769" y="4137601"/>
              <a:ext cx="20978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Dirección de proyección</a:t>
              </a:r>
            </a:p>
          </p:txBody>
        </p:sp>
        <p:sp>
          <p:nvSpPr>
            <p:cNvPr id="11" name="Text Box 25">
              <a:extLst>
                <a:ext uri="{FF2B5EF4-FFF2-40B4-BE49-F238E27FC236}">
                  <a16:creationId xmlns:a16="http://schemas.microsoft.com/office/drawing/2014/main" id="{3AC75E51-E9E4-5B4D-4107-D5402B6523F7}"/>
                </a:ext>
              </a:extLst>
            </p:cNvPr>
            <p:cNvSpPr txBox="1">
              <a:spLocks noChangeArrowheads="1"/>
            </p:cNvSpPr>
            <p:nvPr/>
          </p:nvSpPr>
          <p:spPr bwMode="auto">
            <a:xfrm>
              <a:off x="9190261" y="4039900"/>
              <a:ext cx="458758"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a:t>Z-</a:t>
              </a:r>
            </a:p>
          </p:txBody>
        </p:sp>
        <p:sp>
          <p:nvSpPr>
            <p:cNvPr id="12" name="Text Box 26">
              <a:extLst>
                <a:ext uri="{FF2B5EF4-FFF2-40B4-BE49-F238E27FC236}">
                  <a16:creationId xmlns:a16="http://schemas.microsoft.com/office/drawing/2014/main" id="{C5CA172B-9A28-CA07-18DB-E00D652E2962}"/>
                </a:ext>
              </a:extLst>
            </p:cNvPr>
            <p:cNvSpPr txBox="1">
              <a:spLocks noChangeArrowheads="1"/>
            </p:cNvSpPr>
            <p:nvPr/>
          </p:nvSpPr>
          <p:spPr bwMode="auto">
            <a:xfrm>
              <a:off x="770104" y="3546696"/>
              <a:ext cx="914052" cy="42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Z+</a:t>
              </a:r>
            </a:p>
          </p:txBody>
        </p:sp>
        <p:sp>
          <p:nvSpPr>
            <p:cNvPr id="13" name="Freeform 6">
              <a:extLst>
                <a:ext uri="{FF2B5EF4-FFF2-40B4-BE49-F238E27FC236}">
                  <a16:creationId xmlns:a16="http://schemas.microsoft.com/office/drawing/2014/main" id="{037DBDF1-76C7-0647-8993-131090CA8C97}"/>
                </a:ext>
              </a:extLst>
            </p:cNvPr>
            <p:cNvSpPr>
              <a:spLocks/>
            </p:cNvSpPr>
            <p:nvPr/>
          </p:nvSpPr>
          <p:spPr bwMode="auto">
            <a:xfrm>
              <a:off x="7180058" y="2923470"/>
              <a:ext cx="1770062" cy="2301270"/>
            </a:xfrm>
            <a:custGeom>
              <a:avLst/>
              <a:gdLst>
                <a:gd name="T0" fmla="*/ 0 w 2231"/>
                <a:gd name="T1" fmla="*/ 3 h 3566"/>
                <a:gd name="T2" fmla="*/ 0 w 2231"/>
                <a:gd name="T3" fmla="*/ 0 h 3566"/>
                <a:gd name="T4" fmla="*/ 34 w 2231"/>
                <a:gd name="T5" fmla="*/ 2 h 3566"/>
                <a:gd name="T6" fmla="*/ 34 w 2231"/>
                <a:gd name="T7" fmla="*/ 5 h 3566"/>
                <a:gd name="T8" fmla="*/ 0 w 2231"/>
                <a:gd name="T9" fmla="*/ 3 h 3566"/>
                <a:gd name="T10" fmla="*/ 0 60000 65536"/>
                <a:gd name="T11" fmla="*/ 0 60000 65536"/>
                <a:gd name="T12" fmla="*/ 0 60000 65536"/>
                <a:gd name="T13" fmla="*/ 0 60000 65536"/>
                <a:gd name="T14" fmla="*/ 0 60000 65536"/>
                <a:gd name="T15" fmla="*/ 0 w 2231"/>
                <a:gd name="T16" fmla="*/ 0 h 3566"/>
                <a:gd name="T17" fmla="*/ 2231 w 2231"/>
                <a:gd name="T18" fmla="*/ 3566 h 3566"/>
              </a:gdLst>
              <a:ahLst/>
              <a:cxnLst>
                <a:cxn ang="T10">
                  <a:pos x="T0" y="T1"/>
                </a:cxn>
                <a:cxn ang="T11">
                  <a:pos x="T2" y="T3"/>
                </a:cxn>
                <a:cxn ang="T12">
                  <a:pos x="T4" y="T5"/>
                </a:cxn>
                <a:cxn ang="T13">
                  <a:pos x="T6" y="T7"/>
                </a:cxn>
                <a:cxn ang="T14">
                  <a:pos x="T8" y="T9"/>
                </a:cxn>
              </a:cxnLst>
              <a:rect l="T15" t="T16" r="T17" b="T18"/>
              <a:pathLst>
                <a:path w="2231" h="3566">
                  <a:moveTo>
                    <a:pt x="0" y="2372"/>
                  </a:moveTo>
                  <a:lnTo>
                    <a:pt x="0" y="0"/>
                  </a:lnTo>
                  <a:lnTo>
                    <a:pt x="2231" y="1195"/>
                  </a:lnTo>
                  <a:lnTo>
                    <a:pt x="2231" y="3566"/>
                  </a:lnTo>
                  <a:lnTo>
                    <a:pt x="0" y="2372"/>
                  </a:lnTo>
                </a:path>
              </a:pathLst>
            </a:custGeom>
            <a:solidFill>
              <a:srgbClr val="DDDDDD"/>
            </a:solidFill>
            <a:ln w="19050" cmpd="sng">
              <a:solidFill>
                <a:srgbClr val="141414"/>
              </a:solidFill>
              <a:prstDash val="solid"/>
              <a:round/>
              <a:headEnd/>
              <a:tailEnd/>
            </a:ln>
          </p:spPr>
          <p:txBody>
            <a:bodyPr/>
            <a:lstStyle/>
            <a:p>
              <a:endParaRPr lang="es-ES" sz="1800"/>
            </a:p>
          </p:txBody>
        </p:sp>
        <p:sp>
          <p:nvSpPr>
            <p:cNvPr id="14" name="Freeform 6">
              <a:extLst>
                <a:ext uri="{FF2B5EF4-FFF2-40B4-BE49-F238E27FC236}">
                  <a16:creationId xmlns:a16="http://schemas.microsoft.com/office/drawing/2014/main" id="{A78728CB-A9B0-F6EC-ED60-2DD64054D232}"/>
                </a:ext>
              </a:extLst>
            </p:cNvPr>
            <p:cNvSpPr>
              <a:spLocks/>
            </p:cNvSpPr>
            <p:nvPr/>
          </p:nvSpPr>
          <p:spPr bwMode="auto">
            <a:xfrm>
              <a:off x="4557686" y="2928000"/>
              <a:ext cx="1770062" cy="2301270"/>
            </a:xfrm>
            <a:custGeom>
              <a:avLst/>
              <a:gdLst>
                <a:gd name="T0" fmla="*/ 0 w 2231"/>
                <a:gd name="T1" fmla="*/ 3 h 3566"/>
                <a:gd name="T2" fmla="*/ 0 w 2231"/>
                <a:gd name="T3" fmla="*/ 0 h 3566"/>
                <a:gd name="T4" fmla="*/ 34 w 2231"/>
                <a:gd name="T5" fmla="*/ 2 h 3566"/>
                <a:gd name="T6" fmla="*/ 34 w 2231"/>
                <a:gd name="T7" fmla="*/ 5 h 3566"/>
                <a:gd name="T8" fmla="*/ 0 w 2231"/>
                <a:gd name="T9" fmla="*/ 3 h 3566"/>
                <a:gd name="T10" fmla="*/ 0 60000 65536"/>
                <a:gd name="T11" fmla="*/ 0 60000 65536"/>
                <a:gd name="T12" fmla="*/ 0 60000 65536"/>
                <a:gd name="T13" fmla="*/ 0 60000 65536"/>
                <a:gd name="T14" fmla="*/ 0 60000 65536"/>
                <a:gd name="T15" fmla="*/ 0 w 2231"/>
                <a:gd name="T16" fmla="*/ 0 h 3566"/>
                <a:gd name="T17" fmla="*/ 2231 w 2231"/>
                <a:gd name="T18" fmla="*/ 3566 h 3566"/>
              </a:gdLst>
              <a:ahLst/>
              <a:cxnLst>
                <a:cxn ang="T10">
                  <a:pos x="T0" y="T1"/>
                </a:cxn>
                <a:cxn ang="T11">
                  <a:pos x="T2" y="T3"/>
                </a:cxn>
                <a:cxn ang="T12">
                  <a:pos x="T4" y="T5"/>
                </a:cxn>
                <a:cxn ang="T13">
                  <a:pos x="T6" y="T7"/>
                </a:cxn>
                <a:cxn ang="T14">
                  <a:pos x="T8" y="T9"/>
                </a:cxn>
              </a:cxnLst>
              <a:rect l="T15" t="T16" r="T17" b="T18"/>
              <a:pathLst>
                <a:path w="2231" h="3566">
                  <a:moveTo>
                    <a:pt x="0" y="2372"/>
                  </a:moveTo>
                  <a:lnTo>
                    <a:pt x="0" y="0"/>
                  </a:lnTo>
                  <a:lnTo>
                    <a:pt x="2231" y="1195"/>
                  </a:lnTo>
                  <a:lnTo>
                    <a:pt x="2231" y="3566"/>
                  </a:lnTo>
                  <a:lnTo>
                    <a:pt x="0" y="2372"/>
                  </a:lnTo>
                </a:path>
              </a:pathLst>
            </a:custGeom>
            <a:noFill/>
            <a:ln w="19050" cmpd="sng">
              <a:solidFill>
                <a:srgbClr val="141414"/>
              </a:solidFill>
              <a:prstDash val="solid"/>
              <a:round/>
              <a:headEnd/>
              <a:tailEnd/>
            </a:ln>
          </p:spPr>
          <p:txBody>
            <a:bodyPr/>
            <a:lstStyle/>
            <a:p>
              <a:endParaRPr lang="es-ES" sz="1800"/>
            </a:p>
          </p:txBody>
        </p:sp>
        <p:sp>
          <p:nvSpPr>
            <p:cNvPr id="15" name="Text Box 19">
              <a:extLst>
                <a:ext uri="{FF2B5EF4-FFF2-40B4-BE49-F238E27FC236}">
                  <a16:creationId xmlns:a16="http://schemas.microsoft.com/office/drawing/2014/main" id="{4707D106-9E65-80CB-9FEC-911038D13CDE}"/>
                </a:ext>
              </a:extLst>
            </p:cNvPr>
            <p:cNvSpPr txBox="1">
              <a:spLocks noChangeArrowheads="1"/>
            </p:cNvSpPr>
            <p:nvPr/>
          </p:nvSpPr>
          <p:spPr bwMode="auto">
            <a:xfrm>
              <a:off x="3087467" y="4049429"/>
              <a:ext cx="12300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a:t>(0,0,0.05)</a:t>
              </a:r>
            </a:p>
          </p:txBody>
        </p:sp>
        <p:sp>
          <p:nvSpPr>
            <p:cNvPr id="79884" name="Line 9">
              <a:extLst>
                <a:ext uri="{FF2B5EF4-FFF2-40B4-BE49-F238E27FC236}">
                  <a16:creationId xmlns:a16="http://schemas.microsoft.com/office/drawing/2014/main" id="{EA819046-32C8-BF31-D32F-C8AE1B92176C}"/>
                </a:ext>
              </a:extLst>
            </p:cNvPr>
            <p:cNvSpPr>
              <a:spLocks noChangeShapeType="1"/>
            </p:cNvSpPr>
            <p:nvPr/>
          </p:nvSpPr>
          <p:spPr bwMode="auto">
            <a:xfrm flipV="1">
              <a:off x="4375457" y="3702837"/>
              <a:ext cx="4564831" cy="0"/>
            </a:xfrm>
            <a:prstGeom prst="line">
              <a:avLst/>
            </a:prstGeom>
            <a:noFill/>
            <a:ln w="12700">
              <a:solidFill>
                <a:srgbClr val="141414"/>
              </a:solidFill>
              <a:round/>
              <a:headEnd/>
              <a:tailEnd/>
            </a:ln>
            <a:extLst>
              <a:ext uri="{909E8E84-426E-40DD-AFC4-6F175D3DCCD1}">
                <a14:hiddenFill xmlns:a14="http://schemas.microsoft.com/office/drawing/2010/main">
                  <a:noFill/>
                </a14:hiddenFill>
              </a:ext>
            </a:extLst>
          </p:spPr>
          <p:txBody>
            <a:bodyPr/>
            <a:lstStyle/>
            <a:p>
              <a:endParaRPr lang="es-ES" sz="1800"/>
            </a:p>
          </p:txBody>
        </p:sp>
        <p:sp>
          <p:nvSpPr>
            <p:cNvPr id="79891" name="Text Box 16">
              <a:extLst>
                <a:ext uri="{FF2B5EF4-FFF2-40B4-BE49-F238E27FC236}">
                  <a16:creationId xmlns:a16="http://schemas.microsoft.com/office/drawing/2014/main" id="{6A2BDE56-E099-891C-AB0D-CFEEF0E6DADE}"/>
                </a:ext>
              </a:extLst>
            </p:cNvPr>
            <p:cNvSpPr txBox="1">
              <a:spLocks noChangeArrowheads="1"/>
            </p:cNvSpPr>
            <p:nvPr/>
          </p:nvSpPr>
          <p:spPr bwMode="auto">
            <a:xfrm>
              <a:off x="5634185" y="4460844"/>
              <a:ext cx="623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1800" dirty="0" err="1"/>
                <a:t>size</a:t>
              </a:r>
              <a:endParaRPr lang="es-ES_tradnl" altLang="es-ES" sz="1800" dirty="0"/>
            </a:p>
          </p:txBody>
        </p:sp>
        <p:sp>
          <p:nvSpPr>
            <p:cNvPr id="10" name="Line 24">
              <a:extLst>
                <a:ext uri="{FF2B5EF4-FFF2-40B4-BE49-F238E27FC236}">
                  <a16:creationId xmlns:a16="http://schemas.microsoft.com/office/drawing/2014/main" id="{FAAC373C-7CE2-2675-0722-CA4678E5A0EE}"/>
                </a:ext>
              </a:extLst>
            </p:cNvPr>
            <p:cNvSpPr>
              <a:spLocks noChangeShapeType="1"/>
            </p:cNvSpPr>
            <p:nvPr/>
          </p:nvSpPr>
          <p:spPr bwMode="auto">
            <a:xfrm rot="16200000" flipH="1">
              <a:off x="6736119" y="820765"/>
              <a:ext cx="0" cy="6442102"/>
            </a:xfrm>
            <a:prstGeom prst="line">
              <a:avLst/>
            </a:prstGeom>
            <a:noFill/>
            <a:ln w="19050">
              <a:solidFill>
                <a:schemeClr val="accent2"/>
              </a:solidFill>
              <a:prstDash val="dash"/>
              <a:round/>
              <a:headEnd type="none" w="med" len="med"/>
              <a:tailEnd type="arrow"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6" name="Oval 28">
              <a:extLst>
                <a:ext uri="{FF2B5EF4-FFF2-40B4-BE49-F238E27FC236}">
                  <a16:creationId xmlns:a16="http://schemas.microsoft.com/office/drawing/2014/main" id="{D654ECC9-41D7-5453-866D-ECBE7F1FA605}"/>
                </a:ext>
              </a:extLst>
            </p:cNvPr>
            <p:cNvSpPr>
              <a:spLocks noChangeArrowheads="1"/>
            </p:cNvSpPr>
            <p:nvPr/>
          </p:nvSpPr>
          <p:spPr bwMode="auto">
            <a:xfrm>
              <a:off x="3475034" y="4001673"/>
              <a:ext cx="81364" cy="8669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18" name="Oval 28">
              <a:extLst>
                <a:ext uri="{FF2B5EF4-FFF2-40B4-BE49-F238E27FC236}">
                  <a16:creationId xmlns:a16="http://schemas.microsoft.com/office/drawing/2014/main" id="{E41B3E54-2D74-84D6-DBDA-0427C8C13FD9}"/>
                </a:ext>
              </a:extLst>
            </p:cNvPr>
            <p:cNvSpPr>
              <a:spLocks noChangeArrowheads="1"/>
            </p:cNvSpPr>
            <p:nvPr/>
          </p:nvSpPr>
          <p:spPr bwMode="auto">
            <a:xfrm>
              <a:off x="7983725" y="4006605"/>
              <a:ext cx="81364" cy="86694"/>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gr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1C16EFD9-5871-C77F-3E50-9EA02CCA6509}"/>
                  </a:ext>
                </a:extLst>
              </p:cNvPr>
              <p:cNvSpPr txBox="1"/>
              <p:nvPr/>
            </p:nvSpPr>
            <p:spPr>
              <a:xfrm>
                <a:off x="410501" y="5624750"/>
                <a:ext cx="3030042" cy="11269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𝑊</m:t>
                          </m:r>
                        </m:e>
                        <m:sub>
                          <m:r>
                            <a:rPr lang="es-ES" b="0" i="1" smtClean="0">
                              <a:latin typeface="Cambria Math" panose="02040503050406030204" pitchFamily="18" charset="0"/>
                            </a:rPr>
                            <m:t>𝑎𝑙𝑡𝑜</m:t>
                          </m:r>
                        </m:sub>
                      </m:sSub>
                      <m:r>
                        <a:rPr lang="es-ES" i="1" smtClean="0">
                          <a:latin typeface="Cambria Math" panose="02040503050406030204" pitchFamily="18" charset="0"/>
                        </a:rPr>
                        <m:t>=</m:t>
                      </m:r>
                      <m:r>
                        <a:rPr lang="es-ES" b="0" i="1" smtClean="0">
                          <a:latin typeface="Cambria Math" panose="02040503050406030204" pitchFamily="18" charset="0"/>
                        </a:rPr>
                        <m:t>𝑠𝑖𝑧𝑒</m:t>
                      </m:r>
                      <m:r>
                        <a:rPr lang="es-ES" b="0" i="1" smtClean="0">
                          <a:latin typeface="Cambria Math" panose="02040503050406030204" pitchFamily="18" charset="0"/>
                        </a:rPr>
                        <m:t>                  </m:t>
                      </m:r>
                    </m:oMath>
                  </m:oMathPara>
                </a14:m>
                <a:endParaRPr lang="es-ES" dirty="0"/>
              </a:p>
              <a:p>
                <a:endParaRPr lang="es-ES" sz="1000" dirty="0"/>
              </a:p>
              <a:p>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𝑊</m:t>
                        </m:r>
                      </m:e>
                      <m:sub>
                        <m:r>
                          <a:rPr lang="es-ES" b="0" i="1" smtClean="0">
                            <a:latin typeface="Cambria Math" panose="02040503050406030204" pitchFamily="18" charset="0"/>
                          </a:rPr>
                          <m:t>𝑎𝑛𝑐h𝑜</m:t>
                        </m:r>
                      </m:sub>
                    </m:sSub>
                  </m:oMath>
                </a14:m>
                <a:r>
                  <a:rPr lang="es-ES" dirty="0"/>
                  <a:t>= </a:t>
                </a:r>
                <a14:m>
                  <m:oMath xmlns:m="http://schemas.openxmlformats.org/officeDocument/2006/math">
                    <m:r>
                      <a:rPr lang="es-ES" i="1">
                        <a:latin typeface="Cambria Math" panose="02040503050406030204" pitchFamily="18" charset="0"/>
                      </a:rPr>
                      <m:t>𝑠𝑖𝑧𝑒</m:t>
                    </m:r>
                  </m:oMath>
                </a14:m>
                <a:r>
                  <a:rPr lang="es-ES" dirty="0"/>
                  <a:t> </a:t>
                </a:r>
                <a:r>
                  <a:rPr lang="es-ES" dirty="0">
                    <a:sym typeface="Symbol" panose="05050102010706020507" pitchFamily="18" charset="2"/>
                  </a:rPr>
                  <a:t></a:t>
                </a:r>
                <a14:m>
                  <m:oMath xmlns:m="http://schemas.openxmlformats.org/officeDocument/2006/math">
                    <m:f>
                      <m:fPr>
                        <m:ctrlPr>
                          <a:rPr lang="es-ES" i="1">
                            <a:latin typeface="Cambria Math" panose="02040503050406030204" pitchFamily="18" charset="0"/>
                          </a:rPr>
                        </m:ctrlPr>
                      </m:fPr>
                      <m:num>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𝑎𝑛𝑐h𝑜</m:t>
                            </m:r>
                          </m:sub>
                        </m:sSub>
                      </m:num>
                      <m:den>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𝑎𝑙𝑡𝑜</m:t>
                            </m:r>
                          </m:sub>
                        </m:sSub>
                      </m:den>
                    </m:f>
                  </m:oMath>
                </a14:m>
                <a:endParaRPr lang="es-ES" dirty="0"/>
              </a:p>
            </p:txBody>
          </p:sp>
        </mc:Choice>
        <mc:Fallback xmlns="">
          <p:sp>
            <p:nvSpPr>
              <p:cNvPr id="19" name="CuadroTexto 18">
                <a:extLst>
                  <a:ext uri="{FF2B5EF4-FFF2-40B4-BE49-F238E27FC236}">
                    <a16:creationId xmlns:a16="http://schemas.microsoft.com/office/drawing/2014/main" id="{1C16EFD9-5871-C77F-3E50-9EA02CCA6509}"/>
                  </a:ext>
                </a:extLst>
              </p:cNvPr>
              <p:cNvSpPr txBox="1">
                <a:spLocks noRot="1" noChangeAspect="1" noMove="1" noResize="1" noEditPoints="1" noAdjustHandles="1" noChangeArrowheads="1" noChangeShapeType="1" noTextEdit="1"/>
              </p:cNvSpPr>
              <p:nvPr/>
            </p:nvSpPr>
            <p:spPr>
              <a:xfrm>
                <a:off x="410501" y="5624750"/>
                <a:ext cx="3030042" cy="1126912"/>
              </a:xfrm>
              <a:prstGeom prst="rect">
                <a:avLst/>
              </a:prstGeom>
              <a:blipFill>
                <a:blip r:embed="rId4"/>
                <a:stretch>
                  <a:fillRect l="-604" b="-1081"/>
                </a:stretch>
              </a:blipFill>
            </p:spPr>
            <p:txBody>
              <a:bodyPr/>
              <a:lstStyle/>
              <a:p>
                <a:r>
                  <a:rPr lang="es-ES">
                    <a:noFill/>
                  </a:rPr>
                  <a:t> </a:t>
                </a:r>
              </a:p>
            </p:txBody>
          </p:sp>
        </mc:Fallback>
      </mc:AlternateContent>
      <p:sp>
        <p:nvSpPr>
          <p:cNvPr id="21" name="Line 5">
            <a:extLst>
              <a:ext uri="{FF2B5EF4-FFF2-40B4-BE49-F238E27FC236}">
                <a16:creationId xmlns:a16="http://schemas.microsoft.com/office/drawing/2014/main" id="{19EB30F1-AA98-F41F-FBD1-B945A3B824A6}"/>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855587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73E4F-515D-15D6-58C5-137FD9BBF421}"/>
            </a:ext>
          </a:extLst>
        </p:cNvPr>
        <p:cNvGrpSpPr/>
        <p:nvPr/>
      </p:nvGrpSpPr>
      <p:grpSpPr>
        <a:xfrm>
          <a:off x="0" y="0"/>
          <a:ext cx="0" cy="0"/>
          <a:chOff x="0" y="0"/>
          <a:chExt cx="0" cy="0"/>
        </a:xfrm>
      </p:grpSpPr>
      <p:sp>
        <p:nvSpPr>
          <p:cNvPr id="11269" name="Rectangle 4">
            <a:extLst>
              <a:ext uri="{FF2B5EF4-FFF2-40B4-BE49-F238E27FC236}">
                <a16:creationId xmlns:a16="http://schemas.microsoft.com/office/drawing/2014/main" id="{15A1E0FF-B3D3-E98E-07C2-6441EE8E8E08}"/>
              </a:ext>
            </a:extLst>
          </p:cNvPr>
          <p:cNvSpPr>
            <a:spLocks noChangeArrowheads="1"/>
          </p:cNvSpPr>
          <p:nvPr/>
        </p:nvSpPr>
        <p:spPr bwMode="auto">
          <a:xfrm>
            <a:off x="709613" y="411034"/>
            <a:ext cx="88265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44500" indent="-444500">
              <a:spcBef>
                <a:spcPct val="20000"/>
              </a:spcBef>
              <a:buChar char="•"/>
              <a:defRPr sz="3200">
                <a:solidFill>
                  <a:schemeClr val="tx1"/>
                </a:solidFill>
                <a:latin typeface="Times New Roman" panose="02020603050405020304" pitchFamily="18" charset="0"/>
              </a:defRPr>
            </a:lvl1pPr>
            <a:lvl2pPr marL="623888" indent="276225">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1.</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Preámbulo. Cambiando el </a:t>
            </a:r>
            <a:r>
              <a:rPr lang="es-ES_tradnl" altLang="es-ES" sz="2400" dirty="0" err="1">
                <a:latin typeface="Univers" panose="020B0503020202020204" pitchFamily="34" charset="0"/>
              </a:rPr>
              <a:t>viewport</a:t>
            </a:r>
            <a:endParaRPr lang="es-ES_tradnl" altLang="es-ES" sz="2400" dirty="0">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solidFill>
                <a:srgbClr val="008080"/>
              </a:solidFill>
              <a:latin typeface="Univers" panose="020B0503020202020204" pitchFamily="34" charset="0"/>
            </a:endParaRPr>
          </a:p>
          <a:p>
            <a:pPr lvl="1" algn="just">
              <a:spcBef>
                <a:spcPct val="0"/>
              </a:spcBef>
              <a:buFont typeface="Univers" panose="020B0503020202020204" pitchFamily="34" charset="0"/>
              <a:buNone/>
            </a:pPr>
            <a:endParaRPr lang="es-ES_tradnl" altLang="es-ES" sz="1800" dirty="0">
              <a:latin typeface="Univers" panose="020B0503020202020204" pitchFamily="34" charset="0"/>
            </a:endParaRPr>
          </a:p>
        </p:txBody>
      </p:sp>
      <p:sp>
        <p:nvSpPr>
          <p:cNvPr id="4" name="Rectangle 8">
            <a:extLst>
              <a:ext uri="{FF2B5EF4-FFF2-40B4-BE49-F238E27FC236}">
                <a16:creationId xmlns:a16="http://schemas.microsoft.com/office/drawing/2014/main" id="{90F555F8-E4E3-D52F-1E9E-990FF929EE4B}"/>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5 Marcador de número de diapositiva">
            <a:extLst>
              <a:ext uri="{FF2B5EF4-FFF2-40B4-BE49-F238E27FC236}">
                <a16:creationId xmlns:a16="http://schemas.microsoft.com/office/drawing/2014/main" id="{3F96FFE6-473A-039D-1129-3669E6A012F9}"/>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a:t>
            </a:fld>
            <a:endParaRPr lang="en-US" altLang="es-ES" sz="1400" dirty="0"/>
          </a:p>
        </p:txBody>
      </p:sp>
      <p:pic>
        <p:nvPicPr>
          <p:cNvPr id="7" name="Imagen 6">
            <a:extLst>
              <a:ext uri="{FF2B5EF4-FFF2-40B4-BE49-F238E27FC236}">
                <a16:creationId xmlns:a16="http://schemas.microsoft.com/office/drawing/2014/main" id="{4AAAA032-5CFA-304E-674A-4A562F2C3CF0}"/>
              </a:ext>
            </a:extLst>
          </p:cNvPr>
          <p:cNvPicPr>
            <a:picLocks noChangeAspect="1"/>
          </p:cNvPicPr>
          <p:nvPr/>
        </p:nvPicPr>
        <p:blipFill>
          <a:blip r:embed="rId2"/>
          <a:stretch>
            <a:fillRect/>
          </a:stretch>
        </p:blipFill>
        <p:spPr>
          <a:xfrm>
            <a:off x="9364590" y="6192416"/>
            <a:ext cx="511909" cy="457200"/>
          </a:xfrm>
          <a:prstGeom prst="rect">
            <a:avLst/>
          </a:prstGeom>
        </p:spPr>
      </p:pic>
      <p:pic>
        <p:nvPicPr>
          <p:cNvPr id="8" name="Imagen 7">
            <a:extLst>
              <a:ext uri="{FF2B5EF4-FFF2-40B4-BE49-F238E27FC236}">
                <a16:creationId xmlns:a16="http://schemas.microsoft.com/office/drawing/2014/main" id="{8B175CED-4CCE-D3D7-804C-0412D23EE53E}"/>
              </a:ext>
            </a:extLst>
          </p:cNvPr>
          <p:cNvPicPr>
            <a:picLocks noChangeAspect="1"/>
          </p:cNvPicPr>
          <p:nvPr/>
        </p:nvPicPr>
        <p:blipFill>
          <a:blip r:embed="rId3"/>
          <a:stretch>
            <a:fillRect/>
          </a:stretch>
        </p:blipFill>
        <p:spPr>
          <a:xfrm>
            <a:off x="645305" y="1091381"/>
            <a:ext cx="8557671" cy="5374733"/>
          </a:xfrm>
          <a:prstGeom prst="rect">
            <a:avLst/>
          </a:prstGeom>
        </p:spPr>
      </p:pic>
      <p:sp>
        <p:nvSpPr>
          <p:cNvPr id="2" name="Line 5">
            <a:extLst>
              <a:ext uri="{FF2B5EF4-FFF2-40B4-BE49-F238E27FC236}">
                <a16:creationId xmlns:a16="http://schemas.microsoft.com/office/drawing/2014/main" id="{11A3390D-98AB-A654-C229-D9C478E0F0E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5622388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9F2A2-7DD2-E90F-50F9-F4446FA40EE8}"/>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A773BF42-733D-D55D-4E54-2DDF2FE138E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4" name="5 Marcador de número de diapositiva">
            <a:extLst>
              <a:ext uri="{FF2B5EF4-FFF2-40B4-BE49-F238E27FC236}">
                <a16:creationId xmlns:a16="http://schemas.microsoft.com/office/drawing/2014/main" id="{57E9DC19-606B-AFED-CA0A-2EEDE7F35FEB}"/>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90</a:t>
            </a:fld>
            <a:endParaRPr lang="en-US" altLang="es-ES" sz="1400" dirty="0"/>
          </a:p>
        </p:txBody>
      </p:sp>
      <p:sp>
        <p:nvSpPr>
          <p:cNvPr id="8" name="Rectangle 5">
            <a:extLst>
              <a:ext uri="{FF2B5EF4-FFF2-40B4-BE49-F238E27FC236}">
                <a16:creationId xmlns:a16="http://schemas.microsoft.com/office/drawing/2014/main" id="{6F0A542E-8E2F-59C0-05A0-4F7188BA2130}"/>
              </a:ext>
            </a:extLst>
          </p:cNvPr>
          <p:cNvSpPr>
            <a:spLocks noChangeArrowheads="1"/>
          </p:cNvSpPr>
          <p:nvPr/>
        </p:nvSpPr>
        <p:spPr bwMode="auto">
          <a:xfrm>
            <a:off x="546100" y="468827"/>
            <a:ext cx="9064625" cy="114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200" dirty="0">
                <a:latin typeface="Univers" panose="020B0503020202020204" pitchFamily="34" charset="0"/>
              </a:rPr>
              <a:t>Proyección ortográfica</a:t>
            </a: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pic>
        <p:nvPicPr>
          <p:cNvPr id="9" name="Imagen 8">
            <a:extLst>
              <a:ext uri="{FF2B5EF4-FFF2-40B4-BE49-F238E27FC236}">
                <a16:creationId xmlns:a16="http://schemas.microsoft.com/office/drawing/2014/main" id="{6EC9EC10-22F6-A647-A5F1-D391F0590F21}"/>
              </a:ext>
            </a:extLst>
          </p:cNvPr>
          <p:cNvPicPr>
            <a:picLocks noChangeAspect="1"/>
          </p:cNvPicPr>
          <p:nvPr/>
        </p:nvPicPr>
        <p:blipFill>
          <a:blip r:embed="rId3"/>
          <a:stretch>
            <a:fillRect/>
          </a:stretch>
        </p:blipFill>
        <p:spPr>
          <a:xfrm>
            <a:off x="9364590" y="6192416"/>
            <a:ext cx="511909" cy="457200"/>
          </a:xfrm>
          <a:prstGeom prst="rect">
            <a:avLst/>
          </a:prstGeom>
        </p:spPr>
      </p:pic>
      <p:pic>
        <p:nvPicPr>
          <p:cNvPr id="7" name="Imagen 6">
            <a:extLst>
              <a:ext uri="{FF2B5EF4-FFF2-40B4-BE49-F238E27FC236}">
                <a16:creationId xmlns:a16="http://schemas.microsoft.com/office/drawing/2014/main" id="{2C253216-5022-7088-A8D3-C87C8EA1BC94}"/>
              </a:ext>
            </a:extLst>
          </p:cNvPr>
          <p:cNvPicPr>
            <a:picLocks noChangeAspect="1"/>
          </p:cNvPicPr>
          <p:nvPr/>
        </p:nvPicPr>
        <p:blipFill>
          <a:blip r:embed="rId4"/>
          <a:stretch>
            <a:fillRect/>
          </a:stretch>
        </p:blipFill>
        <p:spPr>
          <a:xfrm>
            <a:off x="1991885" y="1476537"/>
            <a:ext cx="6303230" cy="5287249"/>
          </a:xfrm>
          <a:prstGeom prst="rect">
            <a:avLst/>
          </a:prstGeom>
        </p:spPr>
      </p:pic>
      <p:sp>
        <p:nvSpPr>
          <p:cNvPr id="11" name="Line 5">
            <a:extLst>
              <a:ext uri="{FF2B5EF4-FFF2-40B4-BE49-F238E27FC236}">
                <a16:creationId xmlns:a16="http://schemas.microsoft.com/office/drawing/2014/main" id="{4A0CCBDC-3A52-31BD-F4ED-1E955C950229}"/>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375890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22DCF-B512-E921-8C2B-5581F6F5EF84}"/>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3E44CFC0-DCC9-E787-0FE7-18C159066DB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4" name="5 Marcador de número de diapositiva">
            <a:extLst>
              <a:ext uri="{FF2B5EF4-FFF2-40B4-BE49-F238E27FC236}">
                <a16:creationId xmlns:a16="http://schemas.microsoft.com/office/drawing/2014/main" id="{19AC617F-70AC-DD6C-C284-4B6E1D5ABF20}"/>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91</a:t>
            </a:fld>
            <a:endParaRPr lang="en-US" altLang="es-ES" sz="1400" dirty="0"/>
          </a:p>
        </p:txBody>
      </p:sp>
      <p:sp>
        <p:nvSpPr>
          <p:cNvPr id="8" name="Rectangle 5">
            <a:extLst>
              <a:ext uri="{FF2B5EF4-FFF2-40B4-BE49-F238E27FC236}">
                <a16:creationId xmlns:a16="http://schemas.microsoft.com/office/drawing/2014/main" id="{D6DD84F9-D382-2F2E-E7AB-19D3AB9091D7}"/>
              </a:ext>
            </a:extLst>
          </p:cNvPr>
          <p:cNvSpPr>
            <a:spLocks noChangeArrowheads="1"/>
          </p:cNvSpPr>
          <p:nvPr/>
        </p:nvSpPr>
        <p:spPr bwMode="auto">
          <a:xfrm>
            <a:off x="546100" y="406481"/>
            <a:ext cx="9064625" cy="114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200" dirty="0">
                <a:latin typeface="Univers" panose="020B0503020202020204" pitchFamily="34" charset="0"/>
              </a:rPr>
              <a:t>Cámara orbital (zoom no aplicable a una ortográfica)</a:t>
            </a: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pic>
        <p:nvPicPr>
          <p:cNvPr id="9" name="Imagen 8">
            <a:extLst>
              <a:ext uri="{FF2B5EF4-FFF2-40B4-BE49-F238E27FC236}">
                <a16:creationId xmlns:a16="http://schemas.microsoft.com/office/drawing/2014/main" id="{CF92E311-5117-1DB6-9795-D676343A2E60}"/>
              </a:ext>
            </a:extLst>
          </p:cNvPr>
          <p:cNvPicPr>
            <a:picLocks noChangeAspect="1"/>
          </p:cNvPicPr>
          <p:nvPr/>
        </p:nvPicPr>
        <p:blipFill>
          <a:blip r:embed="rId3"/>
          <a:stretch>
            <a:fillRect/>
          </a:stretch>
        </p:blipFill>
        <p:spPr>
          <a:xfrm>
            <a:off x="9364590" y="6192416"/>
            <a:ext cx="511909" cy="457200"/>
          </a:xfrm>
          <a:prstGeom prst="rect">
            <a:avLst/>
          </a:prstGeom>
        </p:spPr>
      </p:pic>
      <p:sp>
        <p:nvSpPr>
          <p:cNvPr id="11" name="Line 5">
            <a:extLst>
              <a:ext uri="{FF2B5EF4-FFF2-40B4-BE49-F238E27FC236}">
                <a16:creationId xmlns:a16="http://schemas.microsoft.com/office/drawing/2014/main" id="{B038A8CE-A283-67AA-937A-7B4F2E30C73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CuadroTexto 1">
            <a:extLst>
              <a:ext uri="{FF2B5EF4-FFF2-40B4-BE49-F238E27FC236}">
                <a16:creationId xmlns:a16="http://schemas.microsoft.com/office/drawing/2014/main" id="{C802AAF5-BFC4-DCCB-0C07-B6D6E7DEB7CE}"/>
              </a:ext>
            </a:extLst>
          </p:cNvPr>
          <p:cNvSpPr txBox="1"/>
          <p:nvPr/>
        </p:nvSpPr>
        <p:spPr>
          <a:xfrm>
            <a:off x="546100" y="1440342"/>
            <a:ext cx="9200224" cy="6463308"/>
          </a:xfrm>
          <a:prstGeom prst="rect">
            <a:avLst/>
          </a:prstGeom>
          <a:noFill/>
          <a:ln w="15875">
            <a:noFill/>
          </a:ln>
        </p:spPr>
        <p:txBody>
          <a:bodyPr wrap="square" rtlCol="0">
            <a:spAutoFit/>
          </a:bodyPr>
          <a:lstStyle/>
          <a:p>
            <a:r>
              <a:rPr lang="es-ES" altLang="es-ES" sz="1800" dirty="0">
                <a:solidFill>
                  <a:srgbClr val="5F5F5F"/>
                </a:solidFill>
                <a:latin typeface="Univers" panose="020B0503020202020204" pitchFamily="34" charset="0"/>
              </a:rPr>
              <a:t># pivote.gd</a:t>
            </a:r>
          </a:p>
          <a:p>
            <a:r>
              <a:rPr lang="es-ES" altLang="es-ES" sz="1800" dirty="0" err="1">
                <a:solidFill>
                  <a:srgbClr val="D60093"/>
                </a:solidFill>
                <a:latin typeface="Univers" panose="020B0503020202020204" pitchFamily="34" charset="0"/>
              </a:rPr>
              <a:t>extends</a:t>
            </a:r>
            <a:r>
              <a:rPr lang="es-ES" altLang="es-ES" sz="1800" dirty="0">
                <a:solidFill>
                  <a:srgbClr val="D60093"/>
                </a:solidFill>
                <a:latin typeface="Univers" panose="020B0503020202020204" pitchFamily="34" charset="0"/>
              </a:rPr>
              <a:t> Node3D</a:t>
            </a:r>
          </a:p>
          <a:p>
            <a:r>
              <a:rPr lang="es-ES" altLang="es-ES" sz="1800" b="1" dirty="0">
                <a:solidFill>
                  <a:srgbClr val="D60093"/>
                </a:solidFill>
                <a:latin typeface="Univers" panose="020B0503020202020204" pitchFamily="34" charset="0"/>
              </a:rPr>
              <a:t>@export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incremento := 0.02      </a:t>
            </a:r>
            <a:r>
              <a:rPr lang="es-ES" altLang="es-ES" sz="1800" dirty="0">
                <a:solidFill>
                  <a:srgbClr val="5F5F5F"/>
                </a:solidFill>
                <a:latin typeface="Univers" panose="020B0503020202020204" pitchFamily="34" charset="0"/>
              </a:rPr>
              <a:t># velocidad angular en rad/s</a:t>
            </a:r>
          </a:p>
          <a:p>
            <a:r>
              <a:rPr lang="es-ES" altLang="es-ES" sz="1800" b="1" dirty="0">
                <a:solidFill>
                  <a:srgbClr val="D60093"/>
                </a:solidFill>
                <a:latin typeface="Univers" panose="020B0503020202020204" pitchFamily="34" charset="0"/>
              </a:rPr>
              <a:t>@export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trasladar := 5.0            </a:t>
            </a:r>
            <a:r>
              <a:rPr lang="es-ES" altLang="es-ES" sz="1800" dirty="0">
                <a:solidFill>
                  <a:srgbClr val="5F5F5F"/>
                </a:solidFill>
                <a:latin typeface="Univers" panose="020B0503020202020204" pitchFamily="34" charset="0"/>
              </a:rPr>
              <a:t># posición inicial en z de la cámara</a:t>
            </a:r>
          </a:p>
          <a:p>
            <a:r>
              <a:rPr lang="es-ES" altLang="es-ES" sz="1800" b="1" dirty="0">
                <a:solidFill>
                  <a:srgbClr val="D60093"/>
                </a:solidFill>
                <a:latin typeface="Univers" panose="020B0503020202020204" pitchFamily="34" charset="0"/>
              </a:rPr>
              <a:t>@export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incremento2 := 0.05    </a:t>
            </a:r>
            <a:r>
              <a:rPr lang="es-ES" altLang="es-ES" sz="1800" dirty="0">
                <a:solidFill>
                  <a:srgbClr val="5F5F5F"/>
                </a:solidFill>
                <a:latin typeface="Univers" panose="020B0503020202020204" pitchFamily="34" charset="0"/>
              </a:rPr>
              <a:t># velocidad del zoom de la cámara</a:t>
            </a:r>
          </a:p>
          <a:p>
            <a:r>
              <a:rPr lang="es-ES" altLang="es-ES" sz="1800" b="1" dirty="0">
                <a:solidFill>
                  <a:srgbClr val="D60093"/>
                </a:solidFill>
                <a:latin typeface="Univers" panose="020B0503020202020204" pitchFamily="34" charset="0"/>
              </a:rPr>
              <a:t>@export </a:t>
            </a:r>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umbral := 0.02              </a:t>
            </a:r>
            <a:r>
              <a:rPr lang="es-ES" altLang="es-ES" sz="1800" dirty="0">
                <a:solidFill>
                  <a:srgbClr val="5F5F5F"/>
                </a:solidFill>
                <a:latin typeface="Univers" panose="020B0503020202020204" pitchFamily="34" charset="0"/>
              </a:rPr>
              <a:t># evita valores negativos del zoom </a:t>
            </a:r>
          </a:p>
          <a:p>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angulo</a:t>
            </a:r>
            <a:r>
              <a:rPr lang="es-ES" altLang="es-ES" sz="1800" b="1" dirty="0">
                <a:solidFill>
                  <a:srgbClr val="D60093"/>
                </a:solidFill>
                <a:latin typeface="Univers" panose="020B0503020202020204" pitchFamily="34" charset="0"/>
              </a:rPr>
              <a:t> := 0.0                                </a:t>
            </a:r>
            <a:r>
              <a:rPr lang="es-ES" altLang="es-ES" sz="1800" dirty="0">
                <a:solidFill>
                  <a:srgbClr val="5F5F5F"/>
                </a:solidFill>
                <a:latin typeface="Univers" panose="020B0503020202020204" pitchFamily="34" charset="0"/>
              </a:rPr>
              <a:t># rotación en X</a:t>
            </a:r>
          </a:p>
          <a:p>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angulo2 := 0.0	                 </a:t>
            </a:r>
            <a:r>
              <a:rPr lang="es-ES" altLang="es-ES" sz="1800" dirty="0">
                <a:solidFill>
                  <a:srgbClr val="5F5F5F"/>
                </a:solidFill>
                <a:latin typeface="Univers" panose="020B0503020202020204" pitchFamily="34" charset="0"/>
              </a:rPr>
              <a:t># rotación en y</a:t>
            </a:r>
            <a:endParaRPr lang="es-ES" altLang="es-ES" sz="1800" b="1" dirty="0">
              <a:solidFill>
                <a:srgbClr val="D60093"/>
              </a:solidFill>
              <a:latin typeface="Univers" panose="020B0503020202020204" pitchFamily="34" charset="0"/>
            </a:endParaRPr>
          </a:p>
          <a:p>
            <a:r>
              <a:rPr lang="es-ES" altLang="es-ES" sz="1800" b="1" dirty="0" err="1">
                <a:solidFill>
                  <a:srgbClr val="D60093"/>
                </a:solidFill>
                <a:latin typeface="Univers" panose="020B0503020202020204" pitchFamily="34" charset="0"/>
              </a:rPr>
              <a:t>var</a:t>
            </a:r>
            <a:r>
              <a:rPr lang="es-ES" altLang="es-ES" sz="1800" b="1" dirty="0">
                <a:solidFill>
                  <a:srgbClr val="D60093"/>
                </a:solidFill>
                <a:latin typeface="Univers" panose="020B0503020202020204" pitchFamily="34" charset="0"/>
              </a:rPr>
              <a:t> acciones := ["</a:t>
            </a:r>
            <a:r>
              <a:rPr lang="es-ES" altLang="es-ES" sz="1800" b="1" dirty="0" err="1">
                <a:solidFill>
                  <a:srgbClr val="D60093"/>
                </a:solidFill>
                <a:latin typeface="Univers" panose="020B0503020202020204" pitchFamily="34" charset="0"/>
              </a:rPr>
              <a:t>orbitar_izquierda</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orbitar_derecha</a:t>
            </a:r>
            <a:r>
              <a:rPr lang="es-ES" altLang="es-ES" sz="1800" b="1" dirty="0">
                <a:solidFill>
                  <a:srgbClr val="D60093"/>
                </a:solidFill>
                <a:latin typeface="Univers" panose="020B0503020202020204" pitchFamily="34" charset="0"/>
              </a:rPr>
              <a:t>", </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orbitar_abajo</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orbitar_arriba</a:t>
            </a:r>
            <a:r>
              <a:rPr lang="es-ES" altLang="es-ES" sz="1800" b="1" dirty="0">
                <a:solidFill>
                  <a:srgbClr val="D60093"/>
                </a:solidFill>
                <a:latin typeface="Univers" panose="020B0503020202020204" pitchFamily="34" charset="0"/>
              </a:rPr>
              <a:t>", "alejar", "acercar"]</a:t>
            </a:r>
          </a:p>
          <a:p>
            <a:endParaRPr lang="es-ES" altLang="es-ES" sz="1800" dirty="0">
              <a:solidFill>
                <a:srgbClr val="5F5F5F"/>
              </a:solidFill>
              <a:latin typeface="Univers" panose="020B0503020202020204" pitchFamily="34" charset="0"/>
            </a:endParaRP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ready</a:t>
            </a:r>
            <a:r>
              <a:rPr lang="es-ES" altLang="es-ES" sz="1800" dirty="0">
                <a:solidFill>
                  <a:srgbClr val="D60093"/>
                </a:solidFill>
                <a:latin typeface="Univers" panose="020B0503020202020204" pitchFamily="34" charset="0"/>
              </a:rPr>
              <a:t>():</a:t>
            </a:r>
          </a:p>
          <a:p>
            <a:r>
              <a:rPr lang="es-ES" altLang="es-ES" sz="1800" dirty="0">
                <a:solidFill>
                  <a:srgbClr val="D60093"/>
                </a:solidFill>
                <a:latin typeface="Univers" panose="020B0503020202020204" pitchFamily="34" charset="0"/>
              </a:rPr>
              <a:t>        </a:t>
            </a:r>
            <a:r>
              <a:rPr lang="es-ES" altLang="es-ES" sz="1800" dirty="0" err="1">
                <a:solidFill>
                  <a:srgbClr val="D60093"/>
                </a:solidFill>
                <a:latin typeface="Univers" panose="020B0503020202020204" pitchFamily="34" charset="0"/>
              </a:rPr>
              <a:t>var</a:t>
            </a:r>
            <a:r>
              <a:rPr lang="es-ES" altLang="es-ES" sz="1800" dirty="0">
                <a:solidFill>
                  <a:srgbClr val="D60093"/>
                </a:solidFill>
                <a:latin typeface="Univers" panose="020B0503020202020204" pitchFamily="34" charset="0"/>
              </a:rPr>
              <a:t> delta = 0</a:t>
            </a:r>
          </a:p>
          <a:p>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process</a:t>
            </a:r>
            <a:r>
              <a:rPr lang="es-ES" altLang="es-ES" sz="1800" dirty="0">
                <a:solidFill>
                  <a:srgbClr val="D60093"/>
                </a:solidFill>
                <a:latin typeface="Univers" panose="020B0503020202020204" pitchFamily="34" charset="0"/>
              </a:rPr>
              <a:t>(delta)</a:t>
            </a:r>
          </a:p>
          <a:p>
            <a:endParaRPr lang="es-ES" altLang="es-ES" sz="1400" b="1" dirty="0">
              <a:solidFill>
                <a:srgbClr val="D60093"/>
              </a:solidFill>
              <a:latin typeface="Univers" panose="020B0503020202020204" pitchFamily="34" charset="0"/>
            </a:endParaRPr>
          </a:p>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process</a:t>
            </a:r>
            <a:r>
              <a:rPr lang="es-ES" altLang="es-ES" sz="1800" dirty="0">
                <a:solidFill>
                  <a:srgbClr val="D60093"/>
                </a:solidFill>
                <a:latin typeface="Univers" panose="020B0503020202020204" pitchFamily="34" charset="0"/>
              </a:rPr>
              <a:t>(delta):</a:t>
            </a:r>
          </a:p>
          <a:p>
            <a:r>
              <a:rPr lang="es-ES" altLang="es-ES" sz="1800" dirty="0">
                <a:solidFill>
                  <a:srgbClr val="D60093"/>
                </a:solidFill>
                <a:latin typeface="Univers" panose="020B0503020202020204" pitchFamily="34" charset="0"/>
              </a:rPr>
              <a:t>        </a:t>
            </a:r>
            <a:r>
              <a:rPr lang="es-ES" altLang="es-ES" sz="1800" dirty="0">
                <a:solidFill>
                  <a:srgbClr val="5F5F5F"/>
                </a:solidFill>
                <a:latin typeface="Univers" panose="020B0503020202020204" pitchFamily="34" charset="0"/>
              </a:rPr>
              <a:t># se inicializa la rotación y la traslación de la cámara</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rotation</a:t>
            </a:r>
            <a:r>
              <a:rPr lang="es-ES" altLang="es-ES" sz="1800" b="1" dirty="0">
                <a:solidFill>
                  <a:srgbClr val="D60093"/>
                </a:solidFill>
                <a:latin typeface="Univers" panose="020B0503020202020204" pitchFamily="34" charset="0"/>
              </a:rPr>
              <a:t>=Vector3(0,0,0.0)</a:t>
            </a:r>
          </a:p>
          <a:p>
            <a:r>
              <a:rPr lang="es-ES" altLang="es-ES" sz="1800" b="1" dirty="0">
                <a:solidFill>
                  <a:srgbClr val="D60093"/>
                </a:solidFill>
                <a:latin typeface="Univers" panose="020B0503020202020204" pitchFamily="34" charset="0"/>
              </a:rPr>
              <a:t>        position=Vector3(0,0,0.0)</a:t>
            </a:r>
          </a:p>
          <a:p>
            <a:r>
              <a:rPr lang="es-ES" altLang="es-ES" sz="1800" b="1" dirty="0">
                <a:solidFill>
                  <a:srgbClr val="D60093"/>
                </a:solidFill>
                <a:latin typeface="Univers" panose="020B0503020202020204" pitchFamily="34" charset="0"/>
              </a:rPr>
              <a:t>	</a:t>
            </a:r>
          </a:p>
          <a:p>
            <a:r>
              <a:rPr lang="es-ES" altLang="es-ES" sz="1800" b="1" dirty="0">
                <a:solidFill>
                  <a:srgbClr val="D60093"/>
                </a:solidFill>
                <a:latin typeface="Univers" panose="020B0503020202020204" pitchFamily="34" charset="0"/>
              </a:rPr>
              <a:t>	</a:t>
            </a:r>
          </a:p>
          <a:p>
            <a:r>
              <a:rPr lang="es-ES" altLang="es-ES" sz="1800" b="1" dirty="0">
                <a:solidFill>
                  <a:srgbClr val="D60093"/>
                </a:solidFill>
                <a:latin typeface="Univers" panose="020B0503020202020204" pitchFamily="34" charset="0"/>
              </a:rPr>
              <a:t>	</a:t>
            </a:r>
          </a:p>
          <a:p>
            <a:r>
              <a:rPr lang="es-ES" altLang="es-ES" sz="1800" b="1" dirty="0">
                <a:solidFill>
                  <a:srgbClr val="D60093"/>
                </a:solidFill>
                <a:latin typeface="Univers" panose="020B0503020202020204" pitchFamily="34" charset="0"/>
              </a:rPr>
              <a:t>	</a:t>
            </a:r>
          </a:p>
        </p:txBody>
      </p:sp>
    </p:spTree>
    <p:extLst>
      <p:ext uri="{BB962C8B-B14F-4D97-AF65-F5344CB8AC3E}">
        <p14:creationId xmlns:p14="http://schemas.microsoft.com/office/powerpoint/2010/main" val="33598061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151B8-478B-A540-1C19-FCB34C8D7648}"/>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038DFAC8-1786-22C7-AB72-97E98DFDF6B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4" name="5 Marcador de número de diapositiva">
            <a:extLst>
              <a:ext uri="{FF2B5EF4-FFF2-40B4-BE49-F238E27FC236}">
                <a16:creationId xmlns:a16="http://schemas.microsoft.com/office/drawing/2014/main" id="{4DB32BD9-77CB-A145-41ED-55EF5B600A3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92</a:t>
            </a:fld>
            <a:endParaRPr lang="en-US" altLang="es-ES" sz="1400" dirty="0"/>
          </a:p>
        </p:txBody>
      </p:sp>
      <p:sp>
        <p:nvSpPr>
          <p:cNvPr id="8" name="Rectangle 5">
            <a:extLst>
              <a:ext uri="{FF2B5EF4-FFF2-40B4-BE49-F238E27FC236}">
                <a16:creationId xmlns:a16="http://schemas.microsoft.com/office/drawing/2014/main" id="{97C67C21-B9DC-0FCB-D6AB-CD83FB0E0459}"/>
              </a:ext>
            </a:extLst>
          </p:cNvPr>
          <p:cNvSpPr>
            <a:spLocks noChangeArrowheads="1"/>
          </p:cNvSpPr>
          <p:nvPr/>
        </p:nvSpPr>
        <p:spPr bwMode="auto">
          <a:xfrm>
            <a:off x="546100" y="385699"/>
            <a:ext cx="9064625" cy="114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000" dirty="0">
              <a:latin typeface="Univers" panose="020B0503020202020204" pitchFamily="34" charset="0"/>
            </a:endParaRPr>
          </a:p>
          <a:p>
            <a:pPr algn="just">
              <a:spcBef>
                <a:spcPct val="0"/>
              </a:spcBef>
              <a:buFont typeface="CommonBullets"/>
              <a:buChar char="!"/>
            </a:pPr>
            <a:r>
              <a:rPr lang="es-ES_tradnl" altLang="es-ES" sz="2200" dirty="0">
                <a:latin typeface="Univers" panose="020B0503020202020204" pitchFamily="34" charset="0"/>
              </a:rPr>
              <a:t>Cámara orbital (zoom no aplicable a una ortográfica)</a:t>
            </a: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pic>
        <p:nvPicPr>
          <p:cNvPr id="9" name="Imagen 8">
            <a:extLst>
              <a:ext uri="{FF2B5EF4-FFF2-40B4-BE49-F238E27FC236}">
                <a16:creationId xmlns:a16="http://schemas.microsoft.com/office/drawing/2014/main" id="{AC11D2E5-C682-B8C1-5F43-A10E22CFBDE2}"/>
              </a:ext>
            </a:extLst>
          </p:cNvPr>
          <p:cNvPicPr>
            <a:picLocks noChangeAspect="1"/>
          </p:cNvPicPr>
          <p:nvPr/>
        </p:nvPicPr>
        <p:blipFill>
          <a:blip r:embed="rId3"/>
          <a:stretch>
            <a:fillRect/>
          </a:stretch>
        </p:blipFill>
        <p:spPr>
          <a:xfrm>
            <a:off x="9364590" y="6192416"/>
            <a:ext cx="511909" cy="457200"/>
          </a:xfrm>
          <a:prstGeom prst="rect">
            <a:avLst/>
          </a:prstGeom>
        </p:spPr>
      </p:pic>
      <p:sp>
        <p:nvSpPr>
          <p:cNvPr id="11" name="Line 5">
            <a:extLst>
              <a:ext uri="{FF2B5EF4-FFF2-40B4-BE49-F238E27FC236}">
                <a16:creationId xmlns:a16="http://schemas.microsoft.com/office/drawing/2014/main" id="{8BA16100-41CE-E93B-3270-9A546A0CBB9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
        <p:nvSpPr>
          <p:cNvPr id="2" name="CuadroTexto 1">
            <a:extLst>
              <a:ext uri="{FF2B5EF4-FFF2-40B4-BE49-F238E27FC236}">
                <a16:creationId xmlns:a16="http://schemas.microsoft.com/office/drawing/2014/main" id="{648DC583-EB93-A7AB-47C3-A4B3229FEEF5}"/>
              </a:ext>
            </a:extLst>
          </p:cNvPr>
          <p:cNvSpPr txBox="1"/>
          <p:nvPr/>
        </p:nvSpPr>
        <p:spPr>
          <a:xfrm>
            <a:off x="676275" y="1294304"/>
            <a:ext cx="8116851" cy="5355312"/>
          </a:xfrm>
          <a:prstGeom prst="rect">
            <a:avLst/>
          </a:prstGeom>
          <a:noFill/>
          <a:ln w="15875">
            <a:noFill/>
          </a:ln>
        </p:spPr>
        <p:txBody>
          <a:bodyPr wrap="square" rtlCol="0">
            <a:spAutoFit/>
          </a:bodyPr>
          <a:lstStyle/>
          <a:p>
            <a:r>
              <a:rPr lang="es-ES" altLang="es-ES" sz="1800" dirty="0" err="1">
                <a:solidFill>
                  <a:srgbClr val="D60093"/>
                </a:solidFill>
                <a:latin typeface="Univers" panose="020B0503020202020204" pitchFamily="34" charset="0"/>
              </a:rPr>
              <a:t>func</a:t>
            </a:r>
            <a:r>
              <a:rPr lang="es-ES" altLang="es-ES" sz="1800" dirty="0">
                <a:solidFill>
                  <a:srgbClr val="D60093"/>
                </a:solidFill>
                <a:latin typeface="Univers" panose="020B0503020202020204" pitchFamily="34" charset="0"/>
              </a:rPr>
              <a:t> _</a:t>
            </a:r>
            <a:r>
              <a:rPr lang="es-ES" altLang="es-ES" sz="1800" dirty="0" err="1">
                <a:solidFill>
                  <a:srgbClr val="D60093"/>
                </a:solidFill>
                <a:latin typeface="Univers" panose="020B0503020202020204" pitchFamily="34" charset="0"/>
              </a:rPr>
              <a:t>process</a:t>
            </a:r>
            <a:r>
              <a:rPr lang="es-ES" altLang="es-ES" sz="1800" dirty="0">
                <a:solidFill>
                  <a:srgbClr val="D60093"/>
                </a:solidFill>
                <a:latin typeface="Univers" panose="020B0503020202020204" pitchFamily="34" charset="0"/>
              </a:rPr>
              <a:t>(delta):    </a:t>
            </a:r>
            <a:r>
              <a:rPr lang="es-ES" altLang="es-ES" sz="1800" dirty="0">
                <a:solidFill>
                  <a:srgbClr val="5F5F5F"/>
                </a:solidFill>
                <a:latin typeface="Univers" panose="020B0503020202020204" pitchFamily="34" charset="0"/>
              </a:rPr>
              <a:t># pivote.gd    continuación</a:t>
            </a:r>
            <a:endParaRPr lang="es-ES" altLang="es-ES" sz="1800" dirty="0">
              <a:solidFill>
                <a:srgbClr val="D60093"/>
              </a:solidFill>
              <a:latin typeface="Univers" panose="020B0503020202020204" pitchFamily="34" charset="0"/>
            </a:endParaRPr>
          </a:p>
          <a:p>
            <a:r>
              <a:rPr lang="es-ES" altLang="es-ES" sz="1800" b="1" dirty="0">
                <a:solidFill>
                  <a:srgbClr val="D60093"/>
                </a:solidFill>
                <a:latin typeface="Univers" panose="020B0503020202020204" pitchFamily="34" charset="0"/>
              </a:rPr>
              <a:t>… 	</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for</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action</a:t>
            </a:r>
            <a:r>
              <a:rPr lang="es-ES" altLang="es-ES" sz="1800" b="1" dirty="0">
                <a:solidFill>
                  <a:srgbClr val="D60093"/>
                </a:solidFill>
                <a:latin typeface="Univers" panose="020B0503020202020204" pitchFamily="34" charset="0"/>
              </a:rPr>
              <a:t> in acciones:</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if</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Input.is_action_pressed</a:t>
            </a:r>
            <a:r>
              <a:rPr lang="es-ES" altLang="es-ES" sz="1800" b="1" dirty="0">
                <a:solidFill>
                  <a:srgbClr val="D60093"/>
                </a:solidFill>
                <a:latin typeface="Univers" panose="020B0503020202020204" pitchFamily="34" charset="0"/>
              </a:rPr>
              <a:t>(</a:t>
            </a:r>
            <a:r>
              <a:rPr lang="es-ES" altLang="es-ES" sz="1800" b="1" dirty="0" err="1">
                <a:solidFill>
                  <a:srgbClr val="D60093"/>
                </a:solidFill>
                <a:latin typeface="Univers" panose="020B0503020202020204" pitchFamily="34" charset="0"/>
              </a:rPr>
              <a:t>action</a:t>
            </a:r>
            <a:r>
              <a:rPr lang="es-ES" altLang="es-ES" sz="1800" b="1"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match </a:t>
            </a:r>
            <a:r>
              <a:rPr lang="es-ES" altLang="es-ES" sz="1800" b="1" dirty="0" err="1">
                <a:solidFill>
                  <a:srgbClr val="D60093"/>
                </a:solidFill>
                <a:latin typeface="Univers" panose="020B0503020202020204" pitchFamily="34" charset="0"/>
              </a:rPr>
              <a:t>action</a:t>
            </a:r>
            <a:r>
              <a:rPr lang="es-ES" altLang="es-ES" sz="1800" b="1" dirty="0">
                <a:solidFill>
                  <a:srgbClr val="D60093"/>
                </a:solidFill>
                <a:latin typeface="Univers" panose="020B0503020202020204" pitchFamily="34" charset="0"/>
              </a:rPr>
              <a:t>:     </a:t>
            </a:r>
            <a:r>
              <a:rPr lang="es-ES" altLang="es-ES" sz="1800" dirty="0">
                <a:solidFill>
                  <a:srgbClr val="5F5F5F"/>
                </a:solidFill>
                <a:latin typeface="Univers" panose="020B0503020202020204" pitchFamily="34" charset="0"/>
              </a:rPr>
              <a:t># match equivale a un switch case</a:t>
            </a:r>
          </a:p>
          <a:p>
            <a:r>
              <a:rPr lang="es-ES" altLang="es-ES" sz="1800" dirty="0">
                <a:solidFill>
                  <a:srgbClr val="5F5F5F"/>
                </a:solidFill>
                <a:latin typeface="Univers" panose="020B0503020202020204" pitchFamily="34" charset="0"/>
              </a:rPr>
              <a:t>                            # para rotar en Y</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orbitar_izquierda</a:t>
            </a:r>
            <a:r>
              <a:rPr lang="es-ES" altLang="es-ES" sz="1800" b="1" dirty="0">
                <a:solidFill>
                  <a:srgbClr val="D60093"/>
                </a:solidFill>
                <a:latin typeface="Univers" panose="020B0503020202020204" pitchFamily="34" charset="0"/>
              </a:rPr>
              <a:t>": angulo2 -= incremento</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orbitar_derecha</a:t>
            </a:r>
            <a:r>
              <a:rPr lang="es-ES" altLang="es-ES" sz="1800" b="1" dirty="0">
                <a:solidFill>
                  <a:srgbClr val="D60093"/>
                </a:solidFill>
                <a:latin typeface="Univers" panose="020B0503020202020204" pitchFamily="34" charset="0"/>
              </a:rPr>
              <a:t>":   angulo2 += incremento</a:t>
            </a:r>
          </a:p>
          <a:p>
            <a:r>
              <a:rPr lang="es-ES" altLang="es-ES" sz="1800" dirty="0">
                <a:solidFill>
                  <a:srgbClr val="5F5F5F"/>
                </a:solidFill>
                <a:latin typeface="Univers" panose="020B0503020202020204" pitchFamily="34" charset="0"/>
              </a:rPr>
              <a:t>                            # para rotar en X</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orbitar_abajo</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angulo</a:t>
            </a:r>
            <a:r>
              <a:rPr lang="es-ES" altLang="es-ES" sz="1800" b="1" dirty="0">
                <a:solidFill>
                  <a:srgbClr val="D60093"/>
                </a:solidFill>
                <a:latin typeface="Univers" panose="020B0503020202020204" pitchFamily="34" charset="0"/>
              </a:rPr>
              <a:t> -= incremento</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orbitar_arriba</a:t>
            </a:r>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angulo</a:t>
            </a:r>
            <a:r>
              <a:rPr lang="es-ES" altLang="es-ES" sz="1800" b="1" dirty="0">
                <a:solidFill>
                  <a:srgbClr val="D60093"/>
                </a:solidFill>
                <a:latin typeface="Univers" panose="020B0503020202020204" pitchFamily="34" charset="0"/>
              </a:rPr>
              <a:t> += incremento</a:t>
            </a:r>
          </a:p>
          <a:p>
            <a:r>
              <a:rPr lang="es-ES" altLang="es-ES" sz="1800" b="1" dirty="0">
                <a:solidFill>
                  <a:srgbClr val="D60093"/>
                </a:solidFill>
                <a:latin typeface="Univers" panose="020B0503020202020204" pitchFamily="34" charset="0"/>
              </a:rPr>
              <a:t>     </a:t>
            </a:r>
          </a:p>
          <a:p>
            <a:r>
              <a:rPr lang="es-ES" altLang="es-ES" sz="1800" b="1" dirty="0">
                <a:solidFill>
                  <a:srgbClr val="D60093"/>
                </a:solidFill>
                <a:latin typeface="Univers" panose="020B0503020202020204" pitchFamily="34" charset="0"/>
              </a:rPr>
              <a:t>	             "alejar":     trasladar *= 1.05</a:t>
            </a:r>
          </a:p>
          <a:p>
            <a:r>
              <a:rPr lang="es-ES" altLang="es-ES" sz="1800" b="1" dirty="0">
                <a:solidFill>
                  <a:srgbClr val="D60093"/>
                </a:solidFill>
                <a:latin typeface="Univers" panose="020B0503020202020204" pitchFamily="34" charset="0"/>
              </a:rPr>
              <a:t>	             "acercar":  </a:t>
            </a:r>
          </a:p>
          <a:p>
            <a:r>
              <a:rPr lang="es-ES" altLang="es-ES" sz="1800" b="1" dirty="0">
                <a:solidFill>
                  <a:srgbClr val="D60093"/>
                </a:solidFill>
                <a:latin typeface="Univers" panose="020B0503020202020204" pitchFamily="34" charset="0"/>
              </a:rPr>
              <a:t>                                    trasladar -= incremento2 </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if</a:t>
            </a:r>
            <a:r>
              <a:rPr lang="es-ES" altLang="es-ES" sz="1800" b="1" dirty="0">
                <a:solidFill>
                  <a:srgbClr val="D60093"/>
                </a:solidFill>
                <a:latin typeface="Univers" panose="020B0503020202020204" pitchFamily="34" charset="0"/>
              </a:rPr>
              <a:t> trasladar &lt; umbral :  trasladar = umbral	</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rotate_y</a:t>
            </a:r>
            <a:r>
              <a:rPr lang="es-ES" altLang="es-ES" sz="1800" b="1" dirty="0">
                <a:solidFill>
                  <a:srgbClr val="D60093"/>
                </a:solidFill>
                <a:latin typeface="Univers" panose="020B0503020202020204" pitchFamily="34" charset="0"/>
              </a:rPr>
              <a:t>(angulo2)</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rotate_x</a:t>
            </a:r>
            <a:r>
              <a:rPr lang="es-ES" altLang="es-ES" sz="1800" b="1" dirty="0">
                <a:solidFill>
                  <a:srgbClr val="D60093"/>
                </a:solidFill>
                <a:latin typeface="Univers" panose="020B0503020202020204" pitchFamily="34" charset="0"/>
              </a:rPr>
              <a:t>(</a:t>
            </a:r>
            <a:r>
              <a:rPr lang="es-ES" altLang="es-ES" sz="1800" b="1" dirty="0" err="1">
                <a:solidFill>
                  <a:srgbClr val="D60093"/>
                </a:solidFill>
                <a:latin typeface="Univers" panose="020B0503020202020204" pitchFamily="34" charset="0"/>
              </a:rPr>
              <a:t>angulo</a:t>
            </a:r>
            <a:r>
              <a:rPr lang="es-ES" altLang="es-ES" sz="1800" b="1" dirty="0">
                <a:solidFill>
                  <a:srgbClr val="D60093"/>
                </a:solidFill>
                <a:latin typeface="Univers" panose="020B0503020202020204" pitchFamily="34" charset="0"/>
              </a:rPr>
              <a:t>)</a:t>
            </a:r>
          </a:p>
          <a:p>
            <a:r>
              <a:rPr lang="es-ES" altLang="es-ES" sz="1800" b="1" dirty="0">
                <a:solidFill>
                  <a:srgbClr val="D60093"/>
                </a:solidFill>
                <a:latin typeface="Univers" panose="020B0503020202020204" pitchFamily="34" charset="0"/>
              </a:rPr>
              <a:t>        </a:t>
            </a:r>
            <a:r>
              <a:rPr lang="es-ES" altLang="es-ES" sz="1800" b="1" dirty="0" err="1">
                <a:solidFill>
                  <a:srgbClr val="D60093"/>
                </a:solidFill>
                <a:latin typeface="Univers" panose="020B0503020202020204" pitchFamily="34" charset="0"/>
              </a:rPr>
              <a:t>translate</a:t>
            </a:r>
            <a:r>
              <a:rPr lang="es-ES" altLang="es-ES" sz="1800" b="1" dirty="0">
                <a:solidFill>
                  <a:srgbClr val="D60093"/>
                </a:solidFill>
                <a:latin typeface="Univers" panose="020B0503020202020204" pitchFamily="34" charset="0"/>
              </a:rPr>
              <a:t>(Vector3(0, 0, trasladar))   </a:t>
            </a:r>
            <a:r>
              <a:rPr lang="es-ES" altLang="es-ES" sz="1800" dirty="0">
                <a:solidFill>
                  <a:srgbClr val="5F5F5F"/>
                </a:solidFill>
                <a:latin typeface="Univers" panose="020B0503020202020204" pitchFamily="34" charset="0"/>
              </a:rPr>
              <a:t># zoom trasladando la cámara</a:t>
            </a:r>
          </a:p>
        </p:txBody>
      </p:sp>
    </p:spTree>
    <p:extLst>
      <p:ext uri="{BB962C8B-B14F-4D97-AF65-F5344CB8AC3E}">
        <p14:creationId xmlns:p14="http://schemas.microsoft.com/office/powerpoint/2010/main" val="1733864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4EE6A-D5D3-844B-00F3-02933A8AD2B3}"/>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AB99E426-837B-B495-3C44-6AE67F44344D}"/>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4" name="5 Marcador de número de diapositiva">
            <a:extLst>
              <a:ext uri="{FF2B5EF4-FFF2-40B4-BE49-F238E27FC236}">
                <a16:creationId xmlns:a16="http://schemas.microsoft.com/office/drawing/2014/main" id="{C64360A7-B60E-DB52-E4D7-4F60262BD7D8}"/>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93</a:t>
            </a:fld>
            <a:endParaRPr lang="en-US" altLang="es-ES" sz="1400" dirty="0"/>
          </a:p>
        </p:txBody>
      </p:sp>
      <p:sp>
        <p:nvSpPr>
          <p:cNvPr id="8" name="Rectangle 5">
            <a:extLst>
              <a:ext uri="{FF2B5EF4-FFF2-40B4-BE49-F238E27FC236}">
                <a16:creationId xmlns:a16="http://schemas.microsoft.com/office/drawing/2014/main" id="{AD1AC09B-7488-8FEF-2E46-DEFF79373F47}"/>
              </a:ext>
            </a:extLst>
          </p:cNvPr>
          <p:cNvSpPr>
            <a:spLocks noChangeArrowheads="1"/>
          </p:cNvSpPr>
          <p:nvPr/>
        </p:nvSpPr>
        <p:spPr bwMode="auto">
          <a:xfrm>
            <a:off x="546100" y="468827"/>
            <a:ext cx="9064625" cy="114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5.</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Transformaciones de proyección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Cámara orbital (zoom no aplicable a una ortográfica)</a:t>
            </a: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pic>
        <p:nvPicPr>
          <p:cNvPr id="9" name="Imagen 8">
            <a:extLst>
              <a:ext uri="{FF2B5EF4-FFF2-40B4-BE49-F238E27FC236}">
                <a16:creationId xmlns:a16="http://schemas.microsoft.com/office/drawing/2014/main" id="{055DE000-4255-4350-D1A1-A0FDF8DB11AF}"/>
              </a:ext>
            </a:extLst>
          </p:cNvPr>
          <p:cNvPicPr>
            <a:picLocks noChangeAspect="1"/>
          </p:cNvPicPr>
          <p:nvPr/>
        </p:nvPicPr>
        <p:blipFill>
          <a:blip r:embed="rId3"/>
          <a:stretch>
            <a:fillRect/>
          </a:stretch>
        </p:blipFill>
        <p:spPr>
          <a:xfrm>
            <a:off x="9364590" y="6192416"/>
            <a:ext cx="511909" cy="457200"/>
          </a:xfrm>
          <a:prstGeom prst="rect">
            <a:avLst/>
          </a:prstGeom>
        </p:spPr>
      </p:pic>
      <p:sp>
        <p:nvSpPr>
          <p:cNvPr id="11" name="Line 5">
            <a:extLst>
              <a:ext uri="{FF2B5EF4-FFF2-40B4-BE49-F238E27FC236}">
                <a16:creationId xmlns:a16="http://schemas.microsoft.com/office/drawing/2014/main" id="{217B81DB-A5D4-3800-D3A5-6D4A83BF163C}"/>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5" name="Imagen 4">
            <a:extLst>
              <a:ext uri="{FF2B5EF4-FFF2-40B4-BE49-F238E27FC236}">
                <a16:creationId xmlns:a16="http://schemas.microsoft.com/office/drawing/2014/main" id="{A0A966B8-B360-87CE-0C7D-BB1CB8296056}"/>
              </a:ext>
            </a:extLst>
          </p:cNvPr>
          <p:cNvPicPr>
            <a:picLocks noChangeAspect="1"/>
          </p:cNvPicPr>
          <p:nvPr/>
        </p:nvPicPr>
        <p:blipFill>
          <a:blip r:embed="rId4"/>
          <a:stretch>
            <a:fillRect/>
          </a:stretch>
        </p:blipFill>
        <p:spPr>
          <a:xfrm>
            <a:off x="230814" y="2203335"/>
            <a:ext cx="4912686" cy="3261088"/>
          </a:xfrm>
          <a:prstGeom prst="rect">
            <a:avLst/>
          </a:prstGeom>
        </p:spPr>
      </p:pic>
      <p:pic>
        <p:nvPicPr>
          <p:cNvPr id="12" name="Imagen 11">
            <a:extLst>
              <a:ext uri="{FF2B5EF4-FFF2-40B4-BE49-F238E27FC236}">
                <a16:creationId xmlns:a16="http://schemas.microsoft.com/office/drawing/2014/main" id="{AC7006B8-DFD8-8B2A-974E-AFB443CE171A}"/>
              </a:ext>
            </a:extLst>
          </p:cNvPr>
          <p:cNvPicPr>
            <a:picLocks noChangeAspect="1"/>
          </p:cNvPicPr>
          <p:nvPr/>
        </p:nvPicPr>
        <p:blipFill>
          <a:blip r:embed="rId5"/>
          <a:stretch>
            <a:fillRect/>
          </a:stretch>
        </p:blipFill>
        <p:spPr>
          <a:xfrm>
            <a:off x="5364504" y="2203335"/>
            <a:ext cx="4729270" cy="3227837"/>
          </a:xfrm>
          <a:prstGeom prst="rect">
            <a:avLst/>
          </a:prstGeom>
        </p:spPr>
      </p:pic>
    </p:spTree>
    <p:extLst>
      <p:ext uri="{BB962C8B-B14F-4D97-AF65-F5344CB8AC3E}">
        <p14:creationId xmlns:p14="http://schemas.microsoft.com/office/powerpoint/2010/main" val="2265288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7" name="Picture 9">
            <a:extLst>
              <a:ext uri="{FF2B5EF4-FFF2-40B4-BE49-F238E27FC236}">
                <a16:creationId xmlns:a16="http://schemas.microsoft.com/office/drawing/2014/main" id="{D9DD44CF-6469-2EC8-58C3-08834FB5D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049" y="1739420"/>
            <a:ext cx="1388424" cy="138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Picture 11">
            <a:extLst>
              <a:ext uri="{FF2B5EF4-FFF2-40B4-BE49-F238E27FC236}">
                <a16:creationId xmlns:a16="http://schemas.microsoft.com/office/drawing/2014/main" id="{14259CD3-8A77-123C-CA70-63F25656E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049" y="5234418"/>
            <a:ext cx="1412362" cy="140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12">
            <a:extLst>
              <a:ext uri="{FF2B5EF4-FFF2-40B4-BE49-F238E27FC236}">
                <a16:creationId xmlns:a16="http://schemas.microsoft.com/office/drawing/2014/main" id="{95DD3244-D6D0-6ECC-E0F1-82EAF9BAB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461" t="6461"/>
          <a:stretch>
            <a:fillRect/>
          </a:stretch>
        </p:blipFill>
        <p:spPr bwMode="auto">
          <a:xfrm>
            <a:off x="2980049" y="3510822"/>
            <a:ext cx="1394408" cy="139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upo 14">
            <a:extLst>
              <a:ext uri="{FF2B5EF4-FFF2-40B4-BE49-F238E27FC236}">
                <a16:creationId xmlns:a16="http://schemas.microsoft.com/office/drawing/2014/main" id="{F65AE198-7C70-2333-610E-2CE7C194DBF6}"/>
              </a:ext>
            </a:extLst>
          </p:cNvPr>
          <p:cNvGrpSpPr/>
          <p:nvPr/>
        </p:nvGrpSpPr>
        <p:grpSpPr>
          <a:xfrm>
            <a:off x="970066" y="1657535"/>
            <a:ext cx="1616529" cy="1739762"/>
            <a:chOff x="993775" y="1711325"/>
            <a:chExt cx="1416050" cy="1524000"/>
          </a:xfrm>
        </p:grpSpPr>
        <p:sp>
          <p:nvSpPr>
            <p:cNvPr id="92170" name="AutoShape 13">
              <a:extLst>
                <a:ext uri="{FF2B5EF4-FFF2-40B4-BE49-F238E27FC236}">
                  <a16:creationId xmlns:a16="http://schemas.microsoft.com/office/drawing/2014/main" id="{3587D03A-F5FF-5509-46F1-7042417D57EA}"/>
                </a:ext>
              </a:extLst>
            </p:cNvPr>
            <p:cNvSpPr>
              <a:spLocks noChangeArrowheads="1"/>
            </p:cNvSpPr>
            <p:nvPr/>
          </p:nvSpPr>
          <p:spPr bwMode="auto">
            <a:xfrm>
              <a:off x="1528763" y="2271713"/>
              <a:ext cx="368300" cy="384175"/>
            </a:xfrm>
            <a:prstGeom prst="sun">
              <a:avLst>
                <a:gd name="adj" fmla="val 25000"/>
              </a:avLst>
            </a:prstGeom>
            <a:solidFill>
              <a:srgbClr val="FF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sp>
          <p:nvSpPr>
            <p:cNvPr id="92171" name="Line 17">
              <a:extLst>
                <a:ext uri="{FF2B5EF4-FFF2-40B4-BE49-F238E27FC236}">
                  <a16:creationId xmlns:a16="http://schemas.microsoft.com/office/drawing/2014/main" id="{1FC157F7-2020-893A-2D20-F55D1898587B}"/>
                </a:ext>
              </a:extLst>
            </p:cNvPr>
            <p:cNvSpPr>
              <a:spLocks noChangeShapeType="1"/>
            </p:cNvSpPr>
            <p:nvPr/>
          </p:nvSpPr>
          <p:spPr bwMode="auto">
            <a:xfrm rot="10800000">
              <a:off x="993775" y="2486025"/>
              <a:ext cx="4540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72" name="Line 14">
              <a:extLst>
                <a:ext uri="{FF2B5EF4-FFF2-40B4-BE49-F238E27FC236}">
                  <a16:creationId xmlns:a16="http://schemas.microsoft.com/office/drawing/2014/main" id="{EA56F9E8-2A7D-66E3-B205-EBB83BF02BC1}"/>
                </a:ext>
              </a:extLst>
            </p:cNvPr>
            <p:cNvSpPr>
              <a:spLocks noChangeShapeType="1"/>
            </p:cNvSpPr>
            <p:nvPr/>
          </p:nvSpPr>
          <p:spPr bwMode="auto">
            <a:xfrm>
              <a:off x="1955800" y="2468563"/>
              <a:ext cx="4540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73" name="Line 15">
              <a:extLst>
                <a:ext uri="{FF2B5EF4-FFF2-40B4-BE49-F238E27FC236}">
                  <a16:creationId xmlns:a16="http://schemas.microsoft.com/office/drawing/2014/main" id="{023E033D-93CE-5463-2BAC-3F69E7699DA7}"/>
                </a:ext>
              </a:extLst>
            </p:cNvPr>
            <p:cNvSpPr>
              <a:spLocks noChangeShapeType="1"/>
            </p:cNvSpPr>
            <p:nvPr/>
          </p:nvSpPr>
          <p:spPr bwMode="auto">
            <a:xfrm rot="-5400000">
              <a:off x="1456531" y="1959769"/>
              <a:ext cx="4968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74" name="Line 16">
              <a:extLst>
                <a:ext uri="{FF2B5EF4-FFF2-40B4-BE49-F238E27FC236}">
                  <a16:creationId xmlns:a16="http://schemas.microsoft.com/office/drawing/2014/main" id="{0E5486FF-B282-EFED-3249-B71FC310221B}"/>
                </a:ext>
              </a:extLst>
            </p:cNvPr>
            <p:cNvSpPr>
              <a:spLocks noChangeShapeType="1"/>
            </p:cNvSpPr>
            <p:nvPr/>
          </p:nvSpPr>
          <p:spPr bwMode="auto">
            <a:xfrm rot="5400000">
              <a:off x="1464469" y="2986882"/>
              <a:ext cx="4968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75" name="Line 18">
              <a:extLst>
                <a:ext uri="{FF2B5EF4-FFF2-40B4-BE49-F238E27FC236}">
                  <a16:creationId xmlns:a16="http://schemas.microsoft.com/office/drawing/2014/main" id="{DD4FFAFE-1717-67B1-FB3D-37C6D47A7734}"/>
                </a:ext>
              </a:extLst>
            </p:cNvPr>
            <p:cNvSpPr>
              <a:spLocks noChangeShapeType="1"/>
            </p:cNvSpPr>
            <p:nvPr/>
          </p:nvSpPr>
          <p:spPr bwMode="auto">
            <a:xfrm rot="-2725580">
              <a:off x="1824038" y="2098675"/>
              <a:ext cx="496888"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76" name="Line 19">
              <a:extLst>
                <a:ext uri="{FF2B5EF4-FFF2-40B4-BE49-F238E27FC236}">
                  <a16:creationId xmlns:a16="http://schemas.microsoft.com/office/drawing/2014/main" id="{05DB1A2F-DD0E-FEF0-6598-AC578F77E0BB}"/>
                </a:ext>
              </a:extLst>
            </p:cNvPr>
            <p:cNvSpPr>
              <a:spLocks noChangeShapeType="1"/>
            </p:cNvSpPr>
            <p:nvPr/>
          </p:nvSpPr>
          <p:spPr bwMode="auto">
            <a:xfrm rot="-8125580">
              <a:off x="1119188" y="2109788"/>
              <a:ext cx="4540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77" name="Line 20">
              <a:extLst>
                <a:ext uri="{FF2B5EF4-FFF2-40B4-BE49-F238E27FC236}">
                  <a16:creationId xmlns:a16="http://schemas.microsoft.com/office/drawing/2014/main" id="{41FC8F63-8A30-DD61-6792-258B5128CE5F}"/>
                </a:ext>
              </a:extLst>
            </p:cNvPr>
            <p:cNvSpPr>
              <a:spLocks noChangeShapeType="1"/>
            </p:cNvSpPr>
            <p:nvPr/>
          </p:nvSpPr>
          <p:spPr bwMode="auto">
            <a:xfrm rot="2674420">
              <a:off x="1828800" y="2846388"/>
              <a:ext cx="4540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78" name="Line 21">
              <a:extLst>
                <a:ext uri="{FF2B5EF4-FFF2-40B4-BE49-F238E27FC236}">
                  <a16:creationId xmlns:a16="http://schemas.microsoft.com/office/drawing/2014/main" id="{6AC4B754-0149-1A1E-CFB3-40F6998A5CAF}"/>
                </a:ext>
              </a:extLst>
            </p:cNvPr>
            <p:cNvSpPr>
              <a:spLocks noChangeShapeType="1"/>
            </p:cNvSpPr>
            <p:nvPr/>
          </p:nvSpPr>
          <p:spPr bwMode="auto">
            <a:xfrm rot="8074420">
              <a:off x="1084263" y="2854325"/>
              <a:ext cx="496888"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grpSp>
      <p:sp>
        <p:nvSpPr>
          <p:cNvPr id="92179" name="AutoShape 25">
            <a:extLst>
              <a:ext uri="{FF2B5EF4-FFF2-40B4-BE49-F238E27FC236}">
                <a16:creationId xmlns:a16="http://schemas.microsoft.com/office/drawing/2014/main" id="{FD660D88-EECC-E2C7-DF4A-B21D809DCE6E}"/>
              </a:ext>
            </a:extLst>
          </p:cNvPr>
          <p:cNvSpPr>
            <a:spLocks noChangeArrowheads="1"/>
          </p:cNvSpPr>
          <p:nvPr/>
        </p:nvSpPr>
        <p:spPr bwMode="auto">
          <a:xfrm>
            <a:off x="970066" y="3969814"/>
            <a:ext cx="368300" cy="384175"/>
          </a:xfrm>
          <a:prstGeom prst="sun">
            <a:avLst>
              <a:gd name="adj" fmla="val 25000"/>
            </a:avLst>
          </a:prstGeom>
          <a:solidFill>
            <a:srgbClr val="FF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grpSp>
        <p:nvGrpSpPr>
          <p:cNvPr id="14" name="Grupo 13">
            <a:extLst>
              <a:ext uri="{FF2B5EF4-FFF2-40B4-BE49-F238E27FC236}">
                <a16:creationId xmlns:a16="http://schemas.microsoft.com/office/drawing/2014/main" id="{D2DCBAF9-4991-6FE4-60E4-F0B1A8900D5D}"/>
              </a:ext>
            </a:extLst>
          </p:cNvPr>
          <p:cNvGrpSpPr/>
          <p:nvPr/>
        </p:nvGrpSpPr>
        <p:grpSpPr>
          <a:xfrm>
            <a:off x="1475348" y="3865039"/>
            <a:ext cx="1111247" cy="571500"/>
            <a:chOff x="1571625" y="3897313"/>
            <a:chExt cx="723900" cy="571500"/>
          </a:xfrm>
        </p:grpSpPr>
        <p:sp>
          <p:nvSpPr>
            <p:cNvPr id="92180" name="Line 27">
              <a:extLst>
                <a:ext uri="{FF2B5EF4-FFF2-40B4-BE49-F238E27FC236}">
                  <a16:creationId xmlns:a16="http://schemas.microsoft.com/office/drawing/2014/main" id="{79F14750-A90C-AF00-C19F-60DEF6FAFFA7}"/>
                </a:ext>
              </a:extLst>
            </p:cNvPr>
            <p:cNvSpPr>
              <a:spLocks noChangeShapeType="1"/>
            </p:cNvSpPr>
            <p:nvPr/>
          </p:nvSpPr>
          <p:spPr bwMode="auto">
            <a:xfrm>
              <a:off x="1571625" y="4084638"/>
              <a:ext cx="711200" cy="95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81" name="Line 34">
              <a:extLst>
                <a:ext uri="{FF2B5EF4-FFF2-40B4-BE49-F238E27FC236}">
                  <a16:creationId xmlns:a16="http://schemas.microsoft.com/office/drawing/2014/main" id="{DB2BC638-750D-5A55-1094-48C03ACE1D4A}"/>
                </a:ext>
              </a:extLst>
            </p:cNvPr>
            <p:cNvSpPr>
              <a:spLocks noChangeShapeType="1"/>
            </p:cNvSpPr>
            <p:nvPr/>
          </p:nvSpPr>
          <p:spPr bwMode="auto">
            <a:xfrm>
              <a:off x="1577975" y="4271963"/>
              <a:ext cx="711200" cy="95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82" name="Line 35">
              <a:extLst>
                <a:ext uri="{FF2B5EF4-FFF2-40B4-BE49-F238E27FC236}">
                  <a16:creationId xmlns:a16="http://schemas.microsoft.com/office/drawing/2014/main" id="{5236FE9B-AD64-3444-7130-8B6616AF4A8E}"/>
                </a:ext>
              </a:extLst>
            </p:cNvPr>
            <p:cNvSpPr>
              <a:spLocks noChangeShapeType="1"/>
            </p:cNvSpPr>
            <p:nvPr/>
          </p:nvSpPr>
          <p:spPr bwMode="auto">
            <a:xfrm>
              <a:off x="1584325" y="3897313"/>
              <a:ext cx="711200" cy="95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83" name="Line 36">
              <a:extLst>
                <a:ext uri="{FF2B5EF4-FFF2-40B4-BE49-F238E27FC236}">
                  <a16:creationId xmlns:a16="http://schemas.microsoft.com/office/drawing/2014/main" id="{23FAA169-3280-4061-5D74-30EFFF946DDB}"/>
                </a:ext>
              </a:extLst>
            </p:cNvPr>
            <p:cNvSpPr>
              <a:spLocks noChangeShapeType="1"/>
            </p:cNvSpPr>
            <p:nvPr/>
          </p:nvSpPr>
          <p:spPr bwMode="auto">
            <a:xfrm>
              <a:off x="1574800" y="4459288"/>
              <a:ext cx="711200" cy="95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grpSp>
      <p:sp>
        <p:nvSpPr>
          <p:cNvPr id="92184" name="AutoShape 37">
            <a:extLst>
              <a:ext uri="{FF2B5EF4-FFF2-40B4-BE49-F238E27FC236}">
                <a16:creationId xmlns:a16="http://schemas.microsoft.com/office/drawing/2014/main" id="{6807F09D-37C2-9316-1496-8F6820C30100}"/>
              </a:ext>
            </a:extLst>
          </p:cNvPr>
          <p:cNvSpPr>
            <a:spLocks noChangeArrowheads="1"/>
          </p:cNvSpPr>
          <p:nvPr/>
        </p:nvSpPr>
        <p:spPr bwMode="auto">
          <a:xfrm>
            <a:off x="989013" y="5736686"/>
            <a:ext cx="368300" cy="384175"/>
          </a:xfrm>
          <a:prstGeom prst="sun">
            <a:avLst>
              <a:gd name="adj" fmla="val 25000"/>
            </a:avLst>
          </a:prstGeom>
          <a:solidFill>
            <a:srgbClr val="FFFF0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endParaRPr lang="es-ES" altLang="es-ES" sz="2400"/>
          </a:p>
        </p:txBody>
      </p:sp>
      <p:grpSp>
        <p:nvGrpSpPr>
          <p:cNvPr id="92185" name="Group 42">
            <a:extLst>
              <a:ext uri="{FF2B5EF4-FFF2-40B4-BE49-F238E27FC236}">
                <a16:creationId xmlns:a16="http://schemas.microsoft.com/office/drawing/2014/main" id="{D3804BAF-041F-BE5C-4504-CCD92D700F54}"/>
              </a:ext>
            </a:extLst>
          </p:cNvPr>
          <p:cNvGrpSpPr>
            <a:grpSpLocks/>
          </p:cNvGrpSpPr>
          <p:nvPr/>
        </p:nvGrpSpPr>
        <p:grpSpPr bwMode="auto">
          <a:xfrm>
            <a:off x="1475349" y="5927186"/>
            <a:ext cx="1114425" cy="419100"/>
            <a:chOff x="888" y="3653"/>
            <a:chExt cx="702" cy="264"/>
          </a:xfrm>
        </p:grpSpPr>
        <p:sp>
          <p:nvSpPr>
            <p:cNvPr id="92192" name="Line 39">
              <a:extLst>
                <a:ext uri="{FF2B5EF4-FFF2-40B4-BE49-F238E27FC236}">
                  <a16:creationId xmlns:a16="http://schemas.microsoft.com/office/drawing/2014/main" id="{B22EDF90-FAC5-3702-3AEE-121254D44096}"/>
                </a:ext>
              </a:extLst>
            </p:cNvPr>
            <p:cNvSpPr>
              <a:spLocks noChangeShapeType="1"/>
            </p:cNvSpPr>
            <p:nvPr/>
          </p:nvSpPr>
          <p:spPr bwMode="auto">
            <a:xfrm>
              <a:off x="896" y="3655"/>
              <a:ext cx="694" cy="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93" name="Line 41">
              <a:extLst>
                <a:ext uri="{FF2B5EF4-FFF2-40B4-BE49-F238E27FC236}">
                  <a16:creationId xmlns:a16="http://schemas.microsoft.com/office/drawing/2014/main" id="{55301B86-F1EE-84C9-C2CC-A45B92246D12}"/>
                </a:ext>
              </a:extLst>
            </p:cNvPr>
            <p:cNvSpPr>
              <a:spLocks noChangeShapeType="1"/>
            </p:cNvSpPr>
            <p:nvPr/>
          </p:nvSpPr>
          <p:spPr bwMode="auto">
            <a:xfrm>
              <a:off x="888" y="3653"/>
              <a:ext cx="700" cy="2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grpSp>
      <p:grpSp>
        <p:nvGrpSpPr>
          <p:cNvPr id="92186" name="Group 43">
            <a:extLst>
              <a:ext uri="{FF2B5EF4-FFF2-40B4-BE49-F238E27FC236}">
                <a16:creationId xmlns:a16="http://schemas.microsoft.com/office/drawing/2014/main" id="{F9466997-D105-7487-C947-C2545DD80BCB}"/>
              </a:ext>
            </a:extLst>
          </p:cNvPr>
          <p:cNvGrpSpPr>
            <a:grpSpLocks/>
          </p:cNvGrpSpPr>
          <p:nvPr/>
        </p:nvGrpSpPr>
        <p:grpSpPr bwMode="auto">
          <a:xfrm flipV="1">
            <a:off x="1475349" y="5504911"/>
            <a:ext cx="1114425" cy="419100"/>
            <a:chOff x="888" y="3653"/>
            <a:chExt cx="702" cy="264"/>
          </a:xfrm>
        </p:grpSpPr>
        <p:sp>
          <p:nvSpPr>
            <p:cNvPr id="92190" name="Line 44">
              <a:extLst>
                <a:ext uri="{FF2B5EF4-FFF2-40B4-BE49-F238E27FC236}">
                  <a16:creationId xmlns:a16="http://schemas.microsoft.com/office/drawing/2014/main" id="{8DE04160-3AB8-34DF-7CF7-492EE3CECA72}"/>
                </a:ext>
              </a:extLst>
            </p:cNvPr>
            <p:cNvSpPr>
              <a:spLocks noChangeShapeType="1"/>
            </p:cNvSpPr>
            <p:nvPr/>
          </p:nvSpPr>
          <p:spPr bwMode="auto">
            <a:xfrm>
              <a:off x="896" y="3655"/>
              <a:ext cx="694" cy="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2191" name="Line 45">
              <a:extLst>
                <a:ext uri="{FF2B5EF4-FFF2-40B4-BE49-F238E27FC236}">
                  <a16:creationId xmlns:a16="http://schemas.microsoft.com/office/drawing/2014/main" id="{06D53C27-6DB5-64BF-AD0D-50187F15B37E}"/>
                </a:ext>
              </a:extLst>
            </p:cNvPr>
            <p:cNvSpPr>
              <a:spLocks noChangeShapeType="1"/>
            </p:cNvSpPr>
            <p:nvPr/>
          </p:nvSpPr>
          <p:spPr bwMode="auto">
            <a:xfrm>
              <a:off x="888" y="3653"/>
              <a:ext cx="700" cy="2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grpSp>
      <p:sp>
        <p:nvSpPr>
          <p:cNvPr id="92188" name="Text Box 48">
            <a:extLst>
              <a:ext uri="{FF2B5EF4-FFF2-40B4-BE49-F238E27FC236}">
                <a16:creationId xmlns:a16="http://schemas.microsoft.com/office/drawing/2014/main" id="{0BEFD0C6-DDE2-F1AC-22A0-041B79BA82ED}"/>
              </a:ext>
            </a:extLst>
          </p:cNvPr>
          <p:cNvSpPr txBox="1">
            <a:spLocks noChangeArrowheads="1"/>
          </p:cNvSpPr>
          <p:nvPr/>
        </p:nvSpPr>
        <p:spPr bwMode="auto">
          <a:xfrm>
            <a:off x="4855802" y="2105497"/>
            <a:ext cx="35088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dirty="0"/>
              <a:t>Puntual:  </a:t>
            </a:r>
            <a:r>
              <a:rPr lang="es-ES" sz="2400" dirty="0">
                <a:solidFill>
                  <a:srgbClr val="D60093"/>
                </a:solidFill>
              </a:rPr>
              <a:t>OmniLight3D</a:t>
            </a:r>
            <a:endParaRPr lang="es-ES" altLang="es-ES" sz="2400" dirty="0">
              <a:solidFill>
                <a:srgbClr val="D60093"/>
              </a:solidFill>
            </a:endParaRPr>
          </a:p>
        </p:txBody>
      </p:sp>
      <p:sp>
        <p:nvSpPr>
          <p:cNvPr id="3" name="Rectangle 8">
            <a:extLst>
              <a:ext uri="{FF2B5EF4-FFF2-40B4-BE49-F238E27FC236}">
                <a16:creationId xmlns:a16="http://schemas.microsoft.com/office/drawing/2014/main" id="{33416D8A-0B9B-7422-328C-99BEFD88C89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5B558131-5D10-9D3A-6AB5-AC5D4164E09A}"/>
              </a:ext>
            </a:extLst>
          </p:cNvPr>
          <p:cNvSpPr>
            <a:spLocks noChangeArrowheads="1"/>
          </p:cNvSpPr>
          <p:nvPr/>
        </p:nvSpPr>
        <p:spPr bwMode="auto">
          <a:xfrm>
            <a:off x="546100" y="421692"/>
            <a:ext cx="9064625" cy="114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Tipos (nodos) de luces en una escena.</a:t>
            </a:r>
          </a:p>
          <a:p>
            <a:pPr algn="just">
              <a:spcBef>
                <a:spcPct val="0"/>
              </a:spcBef>
              <a:buFont typeface="CommonBullets"/>
              <a:buChar char="!"/>
            </a:pPr>
            <a:endParaRPr lang="es-ES_tradnl" altLang="es-ES" sz="24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B6FDC2BD-D665-D049-4FE1-CF2CD4DA597D}"/>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94</a:t>
            </a:fld>
            <a:endParaRPr lang="en-US" altLang="es-ES" sz="1400" dirty="0"/>
          </a:p>
        </p:txBody>
      </p:sp>
      <p:pic>
        <p:nvPicPr>
          <p:cNvPr id="11" name="Imagen 10">
            <a:extLst>
              <a:ext uri="{FF2B5EF4-FFF2-40B4-BE49-F238E27FC236}">
                <a16:creationId xmlns:a16="http://schemas.microsoft.com/office/drawing/2014/main" id="{B8C31978-E40C-0327-AE7A-23CBA4D77538}"/>
              </a:ext>
            </a:extLst>
          </p:cNvPr>
          <p:cNvPicPr>
            <a:picLocks noChangeAspect="1"/>
          </p:cNvPicPr>
          <p:nvPr/>
        </p:nvPicPr>
        <p:blipFill>
          <a:blip r:embed="rId5"/>
          <a:stretch>
            <a:fillRect/>
          </a:stretch>
        </p:blipFill>
        <p:spPr>
          <a:xfrm>
            <a:off x="9364590" y="6192416"/>
            <a:ext cx="511909" cy="457200"/>
          </a:xfrm>
          <a:prstGeom prst="rect">
            <a:avLst/>
          </a:prstGeom>
        </p:spPr>
      </p:pic>
      <p:sp>
        <p:nvSpPr>
          <p:cNvPr id="12" name="Text Box 48">
            <a:extLst>
              <a:ext uri="{FF2B5EF4-FFF2-40B4-BE49-F238E27FC236}">
                <a16:creationId xmlns:a16="http://schemas.microsoft.com/office/drawing/2014/main" id="{00B01748-12EE-ABC8-8A28-52A0C5A2DD9C}"/>
              </a:ext>
            </a:extLst>
          </p:cNvPr>
          <p:cNvSpPr txBox="1">
            <a:spLocks noChangeArrowheads="1"/>
          </p:cNvSpPr>
          <p:nvPr/>
        </p:nvSpPr>
        <p:spPr bwMode="auto">
          <a:xfrm>
            <a:off x="4855803" y="3943307"/>
            <a:ext cx="4508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dirty="0"/>
              <a:t>Direccional: </a:t>
            </a:r>
            <a:r>
              <a:rPr lang="es-ES" sz="2400" dirty="0">
                <a:solidFill>
                  <a:srgbClr val="D60093"/>
                </a:solidFill>
              </a:rPr>
              <a:t>DirectionalLight3D</a:t>
            </a:r>
            <a:endParaRPr lang="es-ES" altLang="es-ES" sz="2400" dirty="0">
              <a:solidFill>
                <a:srgbClr val="D60093"/>
              </a:solidFill>
            </a:endParaRPr>
          </a:p>
        </p:txBody>
      </p:sp>
      <p:sp>
        <p:nvSpPr>
          <p:cNvPr id="13" name="Text Box 48">
            <a:extLst>
              <a:ext uri="{FF2B5EF4-FFF2-40B4-BE49-F238E27FC236}">
                <a16:creationId xmlns:a16="http://schemas.microsoft.com/office/drawing/2014/main" id="{1637D310-F083-C03D-9818-CEFDAB6A1460}"/>
              </a:ext>
            </a:extLst>
          </p:cNvPr>
          <p:cNvSpPr txBox="1">
            <a:spLocks noChangeArrowheads="1"/>
          </p:cNvSpPr>
          <p:nvPr/>
        </p:nvSpPr>
        <p:spPr bwMode="auto">
          <a:xfrm>
            <a:off x="4855802" y="5668786"/>
            <a:ext cx="28953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400" dirty="0"/>
              <a:t>Focal: </a:t>
            </a:r>
            <a:r>
              <a:rPr lang="es-ES" sz="2400" dirty="0">
                <a:solidFill>
                  <a:srgbClr val="D60093"/>
                </a:solidFill>
              </a:rPr>
              <a:t>SpotLight3D</a:t>
            </a:r>
            <a:endParaRPr lang="es-ES" altLang="es-ES" sz="2400" dirty="0">
              <a:solidFill>
                <a:srgbClr val="D60093"/>
              </a:solidFill>
            </a:endParaRPr>
          </a:p>
        </p:txBody>
      </p:sp>
      <p:sp>
        <p:nvSpPr>
          <p:cNvPr id="4" name="Line 5">
            <a:extLst>
              <a:ext uri="{FF2B5EF4-FFF2-40B4-BE49-F238E27FC236}">
                <a16:creationId xmlns:a16="http://schemas.microsoft.com/office/drawing/2014/main" id="{AD2E9FAF-33D8-2151-9C3C-E6CE8653E9FE}"/>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20053901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71AF-D9C4-65E9-ABD0-67369C9636AD}"/>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3415BB88-FBF6-FB1C-E513-E607AC5499A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84B8E1FE-FF32-5920-A23C-8BF766628D6C}"/>
              </a:ext>
            </a:extLst>
          </p:cNvPr>
          <p:cNvSpPr>
            <a:spLocks noChangeArrowheads="1"/>
          </p:cNvSpPr>
          <p:nvPr/>
        </p:nvSpPr>
        <p:spPr bwMode="auto">
          <a:xfrm>
            <a:off x="546100" y="401814"/>
            <a:ext cx="9064625" cy="114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Tipos (nodos) de luces en una escena.</a:t>
            </a: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C654A8C8-040B-336B-5917-FF4A786EB7A4}"/>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95</a:t>
            </a:fld>
            <a:endParaRPr lang="en-US" altLang="es-ES" sz="1400" dirty="0"/>
          </a:p>
        </p:txBody>
      </p:sp>
      <p:pic>
        <p:nvPicPr>
          <p:cNvPr id="11" name="Imagen 10">
            <a:extLst>
              <a:ext uri="{FF2B5EF4-FFF2-40B4-BE49-F238E27FC236}">
                <a16:creationId xmlns:a16="http://schemas.microsoft.com/office/drawing/2014/main" id="{EDEB8B3E-C745-B928-7D6E-16919290B5C6}"/>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5A7A4307-9EB8-466B-0BFD-8F60C2661B01}"/>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2" name="Picture 25" descr="Luz Direccional">
            <a:extLst>
              <a:ext uri="{FF2B5EF4-FFF2-40B4-BE49-F238E27FC236}">
                <a16:creationId xmlns:a16="http://schemas.microsoft.com/office/drawing/2014/main" id="{E6E983AB-FDC0-EC62-7F70-858EAA6F6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53" y="1384505"/>
            <a:ext cx="2636837" cy="164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7">
            <a:extLst>
              <a:ext uri="{FF2B5EF4-FFF2-40B4-BE49-F238E27FC236}">
                <a16:creationId xmlns:a16="http://schemas.microsoft.com/office/drawing/2014/main" id="{D231444B-2CE3-6CC6-06E4-355108866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71" y="3097938"/>
            <a:ext cx="3869020" cy="28103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8">
            <a:extLst>
              <a:ext uri="{FF2B5EF4-FFF2-40B4-BE49-F238E27FC236}">
                <a16:creationId xmlns:a16="http://schemas.microsoft.com/office/drawing/2014/main" id="{1F8E5CB9-DFDB-83CC-24D5-A00A1C67749A}"/>
              </a:ext>
            </a:extLst>
          </p:cNvPr>
          <p:cNvSpPr>
            <a:spLocks noChangeArrowheads="1"/>
          </p:cNvSpPr>
          <p:nvPr/>
        </p:nvSpPr>
        <p:spPr bwMode="auto">
          <a:xfrm>
            <a:off x="1448870" y="5908334"/>
            <a:ext cx="1933222"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s-ES" sz="2200" dirty="0" err="1"/>
              <a:t>Escena</a:t>
            </a:r>
            <a:r>
              <a:rPr lang="en-US" altLang="es-ES" sz="2200" dirty="0"/>
              <a:t> exterior</a:t>
            </a:r>
          </a:p>
        </p:txBody>
      </p:sp>
      <p:sp>
        <p:nvSpPr>
          <p:cNvPr id="16" name="Rectangle 18">
            <a:extLst>
              <a:ext uri="{FF2B5EF4-FFF2-40B4-BE49-F238E27FC236}">
                <a16:creationId xmlns:a16="http://schemas.microsoft.com/office/drawing/2014/main" id="{C5D17258-1AD4-CA1E-8ACE-63EBD1F9B750}"/>
              </a:ext>
            </a:extLst>
          </p:cNvPr>
          <p:cNvSpPr>
            <a:spLocks noChangeArrowheads="1"/>
          </p:cNvSpPr>
          <p:nvPr/>
        </p:nvSpPr>
        <p:spPr bwMode="auto">
          <a:xfrm>
            <a:off x="6517414" y="5941736"/>
            <a:ext cx="1886735"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s-ES" sz="2200" dirty="0" err="1"/>
              <a:t>Escena</a:t>
            </a:r>
            <a:r>
              <a:rPr lang="en-US" altLang="es-ES" sz="2200" dirty="0"/>
              <a:t> interior</a:t>
            </a:r>
          </a:p>
        </p:txBody>
      </p:sp>
      <p:pic>
        <p:nvPicPr>
          <p:cNvPr id="13" name="Imagen 12">
            <a:extLst>
              <a:ext uri="{FF2B5EF4-FFF2-40B4-BE49-F238E27FC236}">
                <a16:creationId xmlns:a16="http://schemas.microsoft.com/office/drawing/2014/main" id="{79F84B94-0B4E-4FBB-ADD8-6876607E87FB}"/>
              </a:ext>
            </a:extLst>
          </p:cNvPr>
          <p:cNvPicPr>
            <a:picLocks noChangeAspect="1"/>
          </p:cNvPicPr>
          <p:nvPr/>
        </p:nvPicPr>
        <p:blipFill>
          <a:blip r:embed="rId5"/>
          <a:stretch>
            <a:fillRect/>
          </a:stretch>
        </p:blipFill>
        <p:spPr>
          <a:xfrm>
            <a:off x="4761677" y="2673628"/>
            <a:ext cx="5138337" cy="3234706"/>
          </a:xfrm>
          <a:prstGeom prst="rect">
            <a:avLst/>
          </a:prstGeom>
        </p:spPr>
      </p:pic>
      <p:pic>
        <p:nvPicPr>
          <p:cNvPr id="14" name="Picture 25" descr="Luz Direccional">
            <a:extLst>
              <a:ext uri="{FF2B5EF4-FFF2-40B4-BE49-F238E27FC236}">
                <a16:creationId xmlns:a16="http://schemas.microsoft.com/office/drawing/2014/main" id="{30339480-F373-1637-4706-102BE9499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53" y="1536905"/>
            <a:ext cx="2636837"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326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3BE61-CD58-F575-5603-F2C77A8659FD}"/>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35A854F5-8B1A-6CF8-7643-022B10BD4517}"/>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F6E9AB29-534A-2424-56C3-245EA4B6B53C}"/>
              </a:ext>
            </a:extLst>
          </p:cNvPr>
          <p:cNvSpPr>
            <a:spLocks noChangeArrowheads="1"/>
          </p:cNvSpPr>
          <p:nvPr/>
        </p:nvSpPr>
        <p:spPr bwMode="auto">
          <a:xfrm>
            <a:off x="555919" y="377225"/>
            <a:ext cx="9064625" cy="114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Tipos (nodos) de luces en una escena.</a:t>
            </a: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3F1FDCA3-218C-54A1-EC18-701CB7840DC7}"/>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96</a:t>
            </a:fld>
            <a:endParaRPr lang="en-US" altLang="es-ES" sz="1400" dirty="0"/>
          </a:p>
        </p:txBody>
      </p:sp>
      <p:pic>
        <p:nvPicPr>
          <p:cNvPr id="11" name="Imagen 10">
            <a:extLst>
              <a:ext uri="{FF2B5EF4-FFF2-40B4-BE49-F238E27FC236}">
                <a16:creationId xmlns:a16="http://schemas.microsoft.com/office/drawing/2014/main" id="{6139F8E8-4863-2C58-4874-4BB63AEC29BB}"/>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3CD3DD1C-D67E-3AE9-063A-5A51877EABEF}"/>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6" name="Picture 26" descr="Luz Puntual">
            <a:extLst>
              <a:ext uri="{FF2B5EF4-FFF2-40B4-BE49-F238E27FC236}">
                <a16:creationId xmlns:a16="http://schemas.microsoft.com/office/drawing/2014/main" id="{235AB0D4-4323-D0FB-A427-EF2E0031D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724" y="1406918"/>
            <a:ext cx="2613025" cy="16335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8">
            <a:extLst>
              <a:ext uri="{FF2B5EF4-FFF2-40B4-BE49-F238E27FC236}">
                <a16:creationId xmlns:a16="http://schemas.microsoft.com/office/drawing/2014/main" id="{1624E14F-7313-3C87-B609-1FEDAF578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905" y="3331307"/>
            <a:ext cx="4619198" cy="25770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8">
            <a:extLst>
              <a:ext uri="{FF2B5EF4-FFF2-40B4-BE49-F238E27FC236}">
                <a16:creationId xmlns:a16="http://schemas.microsoft.com/office/drawing/2014/main" id="{485D6B4F-7367-BD9E-CEF3-0CDA6F975827}"/>
              </a:ext>
            </a:extLst>
          </p:cNvPr>
          <p:cNvSpPr>
            <a:spLocks noChangeArrowheads="1"/>
          </p:cNvSpPr>
          <p:nvPr/>
        </p:nvSpPr>
        <p:spPr bwMode="auto">
          <a:xfrm>
            <a:off x="2071136" y="5908333"/>
            <a:ext cx="1886735"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s-ES" sz="2200" dirty="0" err="1"/>
              <a:t>Escena</a:t>
            </a:r>
            <a:r>
              <a:rPr lang="en-US" altLang="es-ES" sz="2200" dirty="0"/>
              <a:t> interior</a:t>
            </a:r>
          </a:p>
        </p:txBody>
      </p:sp>
      <p:sp>
        <p:nvSpPr>
          <p:cNvPr id="16" name="Rectangle 18">
            <a:extLst>
              <a:ext uri="{FF2B5EF4-FFF2-40B4-BE49-F238E27FC236}">
                <a16:creationId xmlns:a16="http://schemas.microsoft.com/office/drawing/2014/main" id="{7FB93048-8AE3-D159-26A6-0D0588FC3DAB}"/>
              </a:ext>
            </a:extLst>
          </p:cNvPr>
          <p:cNvSpPr>
            <a:spLocks noChangeArrowheads="1"/>
          </p:cNvSpPr>
          <p:nvPr/>
        </p:nvSpPr>
        <p:spPr bwMode="auto">
          <a:xfrm>
            <a:off x="6875996" y="5954220"/>
            <a:ext cx="2003754"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s-ES" sz="2200" dirty="0" err="1"/>
              <a:t>Escena</a:t>
            </a:r>
            <a:r>
              <a:rPr lang="en-US" altLang="es-ES" sz="2200" dirty="0"/>
              <a:t> exterior</a:t>
            </a:r>
          </a:p>
        </p:txBody>
      </p:sp>
      <p:pic>
        <p:nvPicPr>
          <p:cNvPr id="18" name="Imagen 17">
            <a:extLst>
              <a:ext uri="{FF2B5EF4-FFF2-40B4-BE49-F238E27FC236}">
                <a16:creationId xmlns:a16="http://schemas.microsoft.com/office/drawing/2014/main" id="{C20FCDD5-3351-7E35-189F-254C1C795782}"/>
              </a:ext>
            </a:extLst>
          </p:cNvPr>
          <p:cNvPicPr>
            <a:picLocks noChangeAspect="1"/>
          </p:cNvPicPr>
          <p:nvPr/>
        </p:nvPicPr>
        <p:blipFill>
          <a:blip r:embed="rId5"/>
          <a:stretch>
            <a:fillRect/>
          </a:stretch>
        </p:blipFill>
        <p:spPr>
          <a:xfrm>
            <a:off x="6153136" y="1665002"/>
            <a:ext cx="3211454" cy="4243331"/>
          </a:xfrm>
          <a:prstGeom prst="rect">
            <a:avLst/>
          </a:prstGeom>
        </p:spPr>
      </p:pic>
    </p:spTree>
    <p:extLst>
      <p:ext uri="{BB962C8B-B14F-4D97-AF65-F5344CB8AC3E}">
        <p14:creationId xmlns:p14="http://schemas.microsoft.com/office/powerpoint/2010/main" val="42009418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CA045-7ECB-7856-ED88-70E2F297B0A7}"/>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CDC19E50-0529-B072-40A5-9B973288EF72}"/>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79AAAA55-9978-AC01-435C-2132D399D25A}"/>
              </a:ext>
            </a:extLst>
          </p:cNvPr>
          <p:cNvSpPr>
            <a:spLocks noChangeArrowheads="1"/>
          </p:cNvSpPr>
          <p:nvPr/>
        </p:nvSpPr>
        <p:spPr bwMode="auto">
          <a:xfrm>
            <a:off x="546100" y="421692"/>
            <a:ext cx="9064625" cy="279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Luz ambiental, simula la iluminación indirecta.</a:t>
            </a:r>
          </a:p>
          <a:p>
            <a:pPr algn="just">
              <a:spcBef>
                <a:spcPct val="0"/>
              </a:spcBef>
              <a:buFont typeface="CommonBullets"/>
              <a:buChar char="!"/>
            </a:pPr>
            <a:endParaRPr lang="es-ES_tradnl" sz="12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Se aplica por defecto una luz ambiental a los objetos tanto en las caras traseras como en las delanteras.</a:t>
            </a:r>
          </a:p>
          <a:p>
            <a:pPr algn="just">
              <a:spcBef>
                <a:spcPct val="0"/>
              </a:spcBef>
              <a:buFont typeface="CommonBullets"/>
              <a:buChar char="!"/>
            </a:pPr>
            <a:endParaRPr lang="es-ES_tradnl" sz="12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Color de la luz (0.5, 0.5, 0.5)</a:t>
            </a:r>
          </a:p>
          <a:p>
            <a:pPr algn="just">
              <a:spcBef>
                <a:spcPct val="0"/>
              </a:spcBef>
              <a:buFont typeface="CommonBullets"/>
              <a:buChar char="!"/>
            </a:pPr>
            <a:endParaRPr lang="es-ES_tradnl" sz="12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Intensidad 1.0</a:t>
            </a:r>
          </a:p>
          <a:p>
            <a:pPr algn="just">
              <a:spcBef>
                <a:spcPct val="0"/>
              </a:spcBef>
              <a:buFont typeface="CommonBullets"/>
              <a:buChar char="!"/>
            </a:pPr>
            <a:endParaRPr lang="es-ES_tradnl" sz="1200" dirty="0">
              <a:latin typeface="Univers" panose="020B0503020202020204" pitchFamily="34" charset="0"/>
            </a:endParaRPr>
          </a:p>
          <a:p>
            <a:pPr algn="just">
              <a:spcBef>
                <a:spcPct val="0"/>
              </a:spcBef>
              <a:buFont typeface="CommonBullets"/>
              <a:buChar char="!"/>
            </a:pPr>
            <a:r>
              <a:rPr lang="es-ES_tradnl" sz="2400" dirty="0">
                <a:latin typeface="Univers" panose="020B0503020202020204" pitchFamily="34" charset="0"/>
              </a:rPr>
              <a:t>Se puede controlar creando un nodo </a:t>
            </a:r>
            <a:r>
              <a:rPr lang="es-ES" sz="2400" dirty="0" err="1">
                <a:solidFill>
                  <a:srgbClr val="008080"/>
                </a:solidFill>
                <a:latin typeface="Univers" panose="020B0503020202020204" pitchFamily="34" charset="0"/>
              </a:rPr>
              <a:t>WorldEnvironment</a:t>
            </a:r>
            <a:endParaRPr lang="es-ES" sz="2400" dirty="0">
              <a:solidFill>
                <a:srgbClr val="008080"/>
              </a:solidFill>
              <a:latin typeface="Univers" panose="020B0503020202020204" pitchFamily="34" charset="0"/>
            </a:endParaRPr>
          </a:p>
          <a:p>
            <a:pPr algn="just">
              <a:spcBef>
                <a:spcPct val="0"/>
              </a:spcBef>
              <a:buFont typeface="CommonBullets"/>
              <a:buChar char="!"/>
            </a:pPr>
            <a:endParaRPr lang="es-ES" sz="1200" dirty="0">
              <a:solidFill>
                <a:srgbClr val="008080"/>
              </a:solidFill>
              <a:latin typeface="Univers" panose="020B0503020202020204" pitchFamily="34" charset="0"/>
            </a:endParaRPr>
          </a:p>
          <a:p>
            <a:pPr algn="just">
              <a:spcBef>
                <a:spcPct val="0"/>
              </a:spcBef>
              <a:buFont typeface="CommonBullets"/>
              <a:buChar char="!"/>
            </a:pPr>
            <a:r>
              <a:rPr lang="es-ES" sz="2400" dirty="0">
                <a:latin typeface="Univers" panose="020B0503020202020204" pitchFamily="34" charset="0"/>
              </a:rPr>
              <a:t>A nivel de mallas se activa o desactiva para cada una</a:t>
            </a:r>
            <a:endParaRPr lang="es-ES_tradnl" sz="2400" dirty="0">
              <a:latin typeface="Univers" panose="020B0503020202020204" pitchFamily="34" charset="0"/>
            </a:endParaRPr>
          </a:p>
          <a:p>
            <a:pPr algn="just">
              <a:spcBef>
                <a:spcPct val="0"/>
              </a:spcBef>
              <a:buFont typeface="CommonBullets"/>
              <a:buChar char="!"/>
            </a:pPr>
            <a:endParaRPr lang="es-ES_tradnl" sz="12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F47264EF-241C-6BD4-6995-9CD9F0A5D0A1}"/>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97</a:t>
            </a:fld>
            <a:endParaRPr lang="en-US" altLang="es-ES" sz="1400" dirty="0"/>
          </a:p>
        </p:txBody>
      </p:sp>
      <p:pic>
        <p:nvPicPr>
          <p:cNvPr id="11" name="Imagen 10">
            <a:extLst>
              <a:ext uri="{FF2B5EF4-FFF2-40B4-BE49-F238E27FC236}">
                <a16:creationId xmlns:a16="http://schemas.microsoft.com/office/drawing/2014/main" id="{23068E98-1AB5-38F6-7679-907F6DDBD71B}"/>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CB0D8280-AD56-F408-135D-0214787086C7}"/>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6" name="Imagen 5">
            <a:extLst>
              <a:ext uri="{FF2B5EF4-FFF2-40B4-BE49-F238E27FC236}">
                <a16:creationId xmlns:a16="http://schemas.microsoft.com/office/drawing/2014/main" id="{9B9D2483-1E16-047B-5B0C-47C66E565CAF}"/>
              </a:ext>
            </a:extLst>
          </p:cNvPr>
          <p:cNvPicPr>
            <a:picLocks noChangeAspect="1"/>
          </p:cNvPicPr>
          <p:nvPr/>
        </p:nvPicPr>
        <p:blipFill>
          <a:blip r:embed="rId3"/>
          <a:stretch>
            <a:fillRect/>
          </a:stretch>
        </p:blipFill>
        <p:spPr>
          <a:xfrm>
            <a:off x="2723734" y="4759592"/>
            <a:ext cx="4301434" cy="1890024"/>
          </a:xfrm>
          <a:prstGeom prst="rect">
            <a:avLst/>
          </a:prstGeom>
        </p:spPr>
      </p:pic>
    </p:spTree>
    <p:extLst>
      <p:ext uri="{BB962C8B-B14F-4D97-AF65-F5344CB8AC3E}">
        <p14:creationId xmlns:p14="http://schemas.microsoft.com/office/powerpoint/2010/main" val="258124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F176D-E21D-48E3-EAA6-1F2666672EEC}"/>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418E0EF7-8F9B-F611-F797-2DCA83DA0454}"/>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66CAE600-9251-191D-7174-1724FE410359}"/>
              </a:ext>
            </a:extLst>
          </p:cNvPr>
          <p:cNvSpPr>
            <a:spLocks noChangeArrowheads="1"/>
          </p:cNvSpPr>
          <p:nvPr/>
        </p:nvSpPr>
        <p:spPr bwMode="auto">
          <a:xfrm>
            <a:off x="546101" y="421692"/>
            <a:ext cx="8750300" cy="280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Propiedades de</a:t>
            </a:r>
            <a:r>
              <a:rPr lang="es-ES" sz="2400" dirty="0">
                <a:solidFill>
                  <a:srgbClr val="008080"/>
                </a:solidFill>
                <a:latin typeface="Univers" panose="020B0503020202020204" pitchFamily="34" charset="0"/>
              </a:rPr>
              <a:t> </a:t>
            </a:r>
            <a:r>
              <a:rPr lang="es-ES" sz="2400" dirty="0" err="1">
                <a:solidFill>
                  <a:srgbClr val="008080"/>
                </a:solidFill>
                <a:latin typeface="Univers" panose="020B0503020202020204" pitchFamily="34" charset="0"/>
              </a:rPr>
              <a:t>WorldEnvironment</a:t>
            </a:r>
            <a:r>
              <a:rPr lang="es-ES_tradnl" altLang="es-ES" sz="2400" dirty="0">
                <a:latin typeface="Univers" panose="020B0503020202020204" pitchFamily="34" charset="0"/>
              </a:rPr>
              <a:t>.</a:t>
            </a:r>
            <a:endParaRPr lang="es-ES_tradnl" sz="2200" dirty="0">
              <a:latin typeface="Univers" panose="020B0503020202020204" pitchFamily="34" charset="0"/>
            </a:endParaRPr>
          </a:p>
          <a:p>
            <a:pPr algn="just">
              <a:spcBef>
                <a:spcPct val="0"/>
              </a:spcBef>
              <a:buFont typeface="CommonBullets"/>
              <a:buChar char="!"/>
            </a:pPr>
            <a:endParaRPr lang="es-ES_tradnl" sz="14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Background</a:t>
            </a:r>
            <a:r>
              <a:rPr lang="es-ES_tradnl" sz="2200" dirty="0">
                <a:solidFill>
                  <a:srgbClr val="008080"/>
                </a:solidFill>
                <a:latin typeface="Univers" panose="020B0503020202020204" pitchFamily="34" charset="0"/>
              </a:rPr>
              <a:t> </a:t>
            </a:r>
            <a:r>
              <a:rPr lang="es-ES_tradnl" sz="2200" dirty="0">
                <a:latin typeface="Univers" panose="020B0503020202020204" pitchFamily="34" charset="0"/>
              </a:rPr>
              <a:t> cambia el color de fondo usado al mostrar la escena. </a:t>
            </a:r>
            <a:r>
              <a:rPr lang="es-ES_tradnl" sz="2200" dirty="0" err="1">
                <a:solidFill>
                  <a:srgbClr val="008080"/>
                </a:solidFill>
                <a:latin typeface="Univers" panose="020B0503020202020204" pitchFamily="34" charset="0"/>
              </a:rPr>
              <a:t>Custom</a:t>
            </a:r>
            <a:r>
              <a:rPr lang="es-ES_tradnl" sz="2200" dirty="0">
                <a:solidFill>
                  <a:srgbClr val="008080"/>
                </a:solidFill>
                <a:latin typeface="Univers" panose="020B0503020202020204" pitchFamily="34" charset="0"/>
              </a:rPr>
              <a:t> Color</a:t>
            </a:r>
            <a:endParaRPr lang="es-ES" sz="2200" dirty="0">
              <a:solidFill>
                <a:srgbClr val="008080"/>
              </a:solidFill>
              <a:latin typeface="Univers" panose="020B0503020202020204" pitchFamily="34" charset="0"/>
            </a:endParaRPr>
          </a:p>
          <a:p>
            <a:pPr marL="0" indent="0" algn="just">
              <a:spcBef>
                <a:spcPct val="0"/>
              </a:spcBef>
              <a:buNone/>
            </a:pPr>
            <a:endParaRPr lang="es-ES_tradnl" sz="22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n-US" sz="2200" dirty="0">
                <a:solidFill>
                  <a:srgbClr val="008080"/>
                </a:solidFill>
                <a:latin typeface="Univers" panose="020B0503020202020204" pitchFamily="34" charset="0"/>
              </a:rPr>
              <a:t>Ambient Light</a:t>
            </a:r>
            <a:r>
              <a:rPr lang="es-ES_tradnl" sz="2200" dirty="0">
                <a:solidFill>
                  <a:srgbClr val="008080"/>
                </a:solidFill>
                <a:latin typeface="Univers" panose="020B0503020202020204" pitchFamily="34" charset="0"/>
              </a:rPr>
              <a:t> </a:t>
            </a:r>
            <a:r>
              <a:rPr lang="es-ES" sz="2200" dirty="0">
                <a:latin typeface="Univers" panose="020B0503020202020204" pitchFamily="34" charset="0"/>
              </a:rPr>
              <a:t>para cambiar la luz ambiental con un color definido por el usuario. Con </a:t>
            </a:r>
            <a:r>
              <a:rPr lang="es-ES" sz="2200" dirty="0" err="1">
                <a:solidFill>
                  <a:srgbClr val="008080"/>
                </a:solidFill>
                <a:latin typeface="Univers" panose="020B0503020202020204" pitchFamily="34" charset="0"/>
              </a:rPr>
              <a:t>Backgroud</a:t>
            </a:r>
            <a:r>
              <a:rPr lang="es-ES" sz="2200" dirty="0">
                <a:latin typeface="Univers" panose="020B0503020202020204" pitchFamily="34" charset="0"/>
              </a:rPr>
              <a:t> o </a:t>
            </a:r>
            <a:r>
              <a:rPr lang="es-ES" sz="2200" dirty="0" err="1">
                <a:solidFill>
                  <a:srgbClr val="008080"/>
                </a:solidFill>
                <a:latin typeface="Univers" panose="020B0503020202020204" pitchFamily="34" charset="0"/>
              </a:rPr>
              <a:t>Sky</a:t>
            </a:r>
            <a:r>
              <a:rPr lang="es-ES" sz="2200" dirty="0">
                <a:latin typeface="Univers" panose="020B0503020202020204" pitchFamily="34" charset="0"/>
              </a:rPr>
              <a:t> usan los colores de fondo o del cielo respectivamente</a:t>
            </a:r>
            <a:endParaRPr lang="es-ES_tradnl" sz="22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22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Reflected</a:t>
            </a:r>
            <a:r>
              <a:rPr lang="es-ES_tradnl" sz="2200" dirty="0">
                <a:solidFill>
                  <a:srgbClr val="008080"/>
                </a:solidFill>
                <a:latin typeface="Univers" panose="020B0503020202020204" pitchFamily="34" charset="0"/>
              </a:rPr>
              <a:t> Light </a:t>
            </a:r>
            <a:r>
              <a:rPr lang="es-ES_tradnl" sz="2200" dirty="0">
                <a:latin typeface="Univers" panose="020B0503020202020204" pitchFamily="34" charset="0"/>
              </a:rPr>
              <a:t>procedencia de la luz rebotada, si es del fondo es más uniforme</a:t>
            </a:r>
          </a:p>
          <a:p>
            <a:pPr marL="966788" lvl="1" indent="-342900" algn="just">
              <a:spcBef>
                <a:spcPct val="0"/>
              </a:spcBef>
              <a:buFont typeface="Courier New" panose="02070309020205020404" pitchFamily="49" charset="0"/>
              <a:buChar char="o"/>
            </a:pPr>
            <a:endParaRPr lang="es-ES_tradnl" sz="2200" dirty="0">
              <a:latin typeface="Univers" panose="020B0503020202020204" pitchFamily="34" charset="0"/>
            </a:endParaRPr>
          </a:p>
          <a:p>
            <a:pPr marL="966788" lvl="1" indent="-342900" algn="just">
              <a:spcBef>
                <a:spcPct val="0"/>
              </a:spcBef>
              <a:buFont typeface="Courier New" panose="02070309020205020404" pitchFamily="49" charset="0"/>
              <a:buChar char="o"/>
            </a:pPr>
            <a:r>
              <a:rPr lang="es-ES_tradnl" sz="2200" dirty="0" err="1">
                <a:solidFill>
                  <a:srgbClr val="008080"/>
                </a:solidFill>
                <a:latin typeface="Univers" panose="020B0503020202020204" pitchFamily="34" charset="0"/>
              </a:rPr>
              <a:t>Tonemap</a:t>
            </a:r>
            <a:r>
              <a:rPr lang="es-ES_tradnl" sz="2200" dirty="0">
                <a:latin typeface="Univers" panose="020B0503020202020204" pitchFamily="34" charset="0"/>
              </a:rPr>
              <a:t> cuando hay saturación de color (valores de RGB superiores a 1, como por exceso de luces en una escena) se pueden </a:t>
            </a:r>
            <a:r>
              <a:rPr lang="es-ES_tradnl" sz="2200" dirty="0" err="1">
                <a:latin typeface="Univers" panose="020B0503020202020204" pitchFamily="34" charset="0"/>
              </a:rPr>
              <a:t>reescalar</a:t>
            </a:r>
            <a:r>
              <a:rPr lang="es-ES_tradnl" sz="2200" dirty="0">
                <a:latin typeface="Univers" panose="020B0503020202020204" pitchFamily="34" charset="0"/>
              </a:rPr>
              <a:t>.  Con </a:t>
            </a:r>
            <a:r>
              <a:rPr lang="es-ES_tradnl" sz="2200" dirty="0">
                <a:solidFill>
                  <a:srgbClr val="008080"/>
                </a:solidFill>
                <a:latin typeface="Univers" panose="020B0503020202020204" pitchFamily="34" charset="0"/>
              </a:rPr>
              <a:t>Linear&lt;1</a:t>
            </a:r>
            <a:r>
              <a:rPr lang="es-ES_tradnl" sz="2200" dirty="0">
                <a:latin typeface="Univers" panose="020B0503020202020204" pitchFamily="34" charset="0"/>
              </a:rPr>
              <a:t> hay corrección pero con valores &gt;1 aumenta la saturación</a:t>
            </a:r>
          </a:p>
          <a:p>
            <a:pPr marL="966788" lvl="1" indent="-342900" algn="just">
              <a:spcBef>
                <a:spcPct val="0"/>
              </a:spcBef>
              <a:buFont typeface="Courier New" panose="02070309020205020404" pitchFamily="49" charset="0"/>
              <a:buChar char="o"/>
            </a:pPr>
            <a:endParaRPr lang="es-ES_tradnl" sz="14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631BB613-7634-E5B2-6F50-D2366ADDFC93}"/>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98</a:t>
            </a:fld>
            <a:endParaRPr lang="en-US" altLang="es-ES" sz="1400" dirty="0"/>
          </a:p>
        </p:txBody>
      </p:sp>
      <p:pic>
        <p:nvPicPr>
          <p:cNvPr id="11" name="Imagen 10">
            <a:extLst>
              <a:ext uri="{FF2B5EF4-FFF2-40B4-BE49-F238E27FC236}">
                <a16:creationId xmlns:a16="http://schemas.microsoft.com/office/drawing/2014/main" id="{B38C4B27-61C9-8481-A538-3297DD2689A7}"/>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6853F711-1553-532D-6E04-A7BA79CD5186}"/>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spTree>
    <p:extLst>
      <p:ext uri="{BB962C8B-B14F-4D97-AF65-F5344CB8AC3E}">
        <p14:creationId xmlns:p14="http://schemas.microsoft.com/office/powerpoint/2010/main" val="19553188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189D4-A2B6-1D49-0F6C-698EDE4C95E7}"/>
            </a:ext>
          </a:extLst>
        </p:cNvPr>
        <p:cNvGrpSpPr/>
        <p:nvPr/>
      </p:nvGrpSpPr>
      <p:grpSpPr>
        <a:xfrm>
          <a:off x="0" y="0"/>
          <a:ext cx="0" cy="0"/>
          <a:chOff x="0" y="0"/>
          <a:chExt cx="0" cy="0"/>
        </a:xfrm>
      </p:grpSpPr>
      <p:sp>
        <p:nvSpPr>
          <p:cNvPr id="3" name="Rectangle 8">
            <a:extLst>
              <a:ext uri="{FF2B5EF4-FFF2-40B4-BE49-F238E27FC236}">
                <a16:creationId xmlns:a16="http://schemas.microsoft.com/office/drawing/2014/main" id="{6F838118-81D5-38A7-A4B3-93865B42FA23}"/>
              </a:ext>
            </a:extLst>
          </p:cNvPr>
          <p:cNvSpPr>
            <a:spLocks noChangeArrowheads="1"/>
          </p:cNvSpPr>
          <p:nvPr/>
        </p:nvSpPr>
        <p:spPr bwMode="auto">
          <a:xfrm>
            <a:off x="912813" y="-63500"/>
            <a:ext cx="8383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s-ES" sz="1900" b="1" dirty="0" err="1">
                <a:solidFill>
                  <a:srgbClr val="008080"/>
                </a:solidFill>
                <a:latin typeface="Univers" panose="020B0503020202020204" pitchFamily="34" charset="0"/>
              </a:rPr>
              <a:t>Introducción</a:t>
            </a:r>
            <a:r>
              <a:rPr lang="en-US" altLang="es-ES" sz="1900" b="1" dirty="0">
                <a:solidFill>
                  <a:srgbClr val="008080"/>
                </a:solidFill>
                <a:latin typeface="Univers" panose="020B0503020202020204" pitchFamily="34" charset="0"/>
              </a:rPr>
              <a:t> a Godot</a:t>
            </a:r>
            <a:endParaRPr lang="en-GB" altLang="es-ES" sz="4400" dirty="0">
              <a:solidFill>
                <a:schemeClr val="tx2"/>
              </a:solidFill>
            </a:endParaRPr>
          </a:p>
        </p:txBody>
      </p:sp>
      <p:sp>
        <p:nvSpPr>
          <p:cNvPr id="5" name="Rectangle 5">
            <a:extLst>
              <a:ext uri="{FF2B5EF4-FFF2-40B4-BE49-F238E27FC236}">
                <a16:creationId xmlns:a16="http://schemas.microsoft.com/office/drawing/2014/main" id="{228B8671-A6FC-E8F5-9288-F9ED3BF25318}"/>
              </a:ext>
            </a:extLst>
          </p:cNvPr>
          <p:cNvSpPr>
            <a:spLocks noChangeArrowheads="1"/>
          </p:cNvSpPr>
          <p:nvPr/>
        </p:nvSpPr>
        <p:spPr bwMode="auto">
          <a:xfrm>
            <a:off x="546100" y="421692"/>
            <a:ext cx="9064625" cy="279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474" tIns="52737" rIns="105474" bIns="52737"/>
          <a:lstStyle>
            <a:lvl1pPr marL="482600" indent="-482600" defTabSz="800100">
              <a:spcBef>
                <a:spcPct val="20000"/>
              </a:spcBef>
              <a:buChar char="•"/>
              <a:defRPr sz="3200">
                <a:solidFill>
                  <a:schemeClr val="tx1"/>
                </a:solidFill>
                <a:latin typeface="Times New Roman" panose="02020603050405020304" pitchFamily="18" charset="0"/>
              </a:defRPr>
            </a:lvl1pPr>
            <a:lvl2pPr marL="981075" indent="-319088" defTabSz="800100">
              <a:spcBef>
                <a:spcPct val="20000"/>
              </a:spcBef>
              <a:buChar char="–"/>
              <a:defRPr sz="2800">
                <a:solidFill>
                  <a:schemeClr val="tx1"/>
                </a:solidFill>
                <a:latin typeface="Times New Roman" panose="02020603050405020304" pitchFamily="18" charset="0"/>
              </a:defRPr>
            </a:lvl2pPr>
            <a:lvl3pPr marL="1143000" indent="-228600" defTabSz="800100">
              <a:spcBef>
                <a:spcPct val="20000"/>
              </a:spcBef>
              <a:buChar char="•"/>
              <a:defRPr sz="2400">
                <a:solidFill>
                  <a:schemeClr val="tx1"/>
                </a:solidFill>
                <a:latin typeface="Times New Roman" panose="02020603050405020304" pitchFamily="18" charset="0"/>
              </a:defRPr>
            </a:lvl3pPr>
            <a:lvl4pPr marL="1600200" indent="-228600" defTabSz="800100">
              <a:spcBef>
                <a:spcPct val="20000"/>
              </a:spcBef>
              <a:buChar char="–"/>
              <a:defRPr sz="2000">
                <a:solidFill>
                  <a:schemeClr val="tx1"/>
                </a:solidFill>
                <a:latin typeface="Times New Roman" panose="02020603050405020304" pitchFamily="18" charset="0"/>
              </a:defRPr>
            </a:lvl4pPr>
            <a:lvl5pPr marL="2057400" indent="-228600" defTabSz="800100">
              <a:spcBef>
                <a:spcPct val="20000"/>
              </a:spcBef>
              <a:buChar char="»"/>
              <a:defRPr sz="2000">
                <a:solidFill>
                  <a:schemeClr val="tx1"/>
                </a:solidFill>
                <a:latin typeface="Times New Roman" panose="02020603050405020304" pitchFamily="18" charset="0"/>
              </a:defRPr>
            </a:lvl5pPr>
            <a:lvl6pPr marL="25146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01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Tx/>
              <a:buNone/>
            </a:pPr>
            <a:r>
              <a:rPr lang="en-GB" altLang="es-ES" sz="2400" b="1" dirty="0">
                <a:solidFill>
                  <a:srgbClr val="008080"/>
                </a:solidFill>
                <a:latin typeface="Univers" panose="020B0503020202020204" pitchFamily="34" charset="0"/>
              </a:rPr>
              <a:t>6.</a:t>
            </a:r>
            <a:r>
              <a:rPr lang="en-GB" altLang="es-ES" sz="2400" b="1" dirty="0">
                <a:solidFill>
                  <a:srgbClr val="003399"/>
                </a:solidFill>
                <a:latin typeface="Univers" panose="020B0503020202020204" pitchFamily="34" charset="0"/>
              </a:rPr>
              <a:t> </a:t>
            </a:r>
            <a:r>
              <a:rPr lang="es-ES_tradnl" altLang="es-ES" sz="2400" b="1" dirty="0">
                <a:latin typeface="CG Times" charset="0"/>
              </a:rPr>
              <a:t> </a:t>
            </a:r>
            <a:r>
              <a:rPr lang="es-ES_tradnl" altLang="es-ES" sz="2400" dirty="0">
                <a:latin typeface="Univers" panose="020B0503020202020204" pitchFamily="34" charset="0"/>
              </a:rPr>
              <a:t>Iluminación</a:t>
            </a:r>
          </a:p>
          <a:p>
            <a:pPr algn="just">
              <a:spcBef>
                <a:spcPct val="0"/>
              </a:spcBef>
              <a:buFontTx/>
              <a:buNone/>
            </a:pPr>
            <a:endParaRPr lang="es-ES_tradnl" altLang="es-ES" sz="1200" dirty="0">
              <a:latin typeface="Univers" panose="020B0503020202020204" pitchFamily="34" charset="0"/>
            </a:endParaRPr>
          </a:p>
          <a:p>
            <a:pPr algn="just">
              <a:spcBef>
                <a:spcPct val="0"/>
              </a:spcBef>
              <a:buFont typeface="CommonBullets"/>
              <a:buChar char="!"/>
            </a:pPr>
            <a:r>
              <a:rPr lang="es-ES_tradnl" altLang="es-ES" sz="2400" dirty="0">
                <a:latin typeface="Univers" panose="020B0503020202020204" pitchFamily="34" charset="0"/>
              </a:rPr>
              <a:t>Propiedades de</a:t>
            </a:r>
            <a:r>
              <a:rPr lang="es-ES" sz="2400" dirty="0">
                <a:solidFill>
                  <a:srgbClr val="008080"/>
                </a:solidFill>
                <a:latin typeface="Univers" panose="020B0503020202020204" pitchFamily="34" charset="0"/>
              </a:rPr>
              <a:t> </a:t>
            </a:r>
            <a:r>
              <a:rPr lang="es-ES" sz="2400" dirty="0" err="1">
                <a:solidFill>
                  <a:srgbClr val="008080"/>
                </a:solidFill>
                <a:latin typeface="Univers" panose="020B0503020202020204" pitchFamily="34" charset="0"/>
              </a:rPr>
              <a:t>WorldEnvironment</a:t>
            </a:r>
            <a:r>
              <a:rPr lang="es-ES_tradnl" altLang="es-ES" sz="2400" dirty="0">
                <a:latin typeface="Univers" panose="020B0503020202020204" pitchFamily="34" charset="0"/>
              </a:rPr>
              <a:t>.</a:t>
            </a:r>
            <a:endParaRPr lang="es-ES_tradnl" sz="2200" dirty="0">
              <a:latin typeface="Univers" panose="020B0503020202020204" pitchFamily="34" charset="0"/>
            </a:endParaRPr>
          </a:p>
          <a:p>
            <a:pPr algn="just">
              <a:spcBef>
                <a:spcPct val="0"/>
              </a:spcBef>
              <a:buFont typeface="CommonBullets"/>
              <a:buChar char="!"/>
            </a:pPr>
            <a:endParaRPr lang="es-ES_tradnl" sz="1400" dirty="0">
              <a:latin typeface="Univers" panose="020B0503020202020204" pitchFamily="34" charset="0"/>
            </a:endParaRPr>
          </a:p>
          <a:p>
            <a:pPr marL="966788" lvl="1" indent="-342900" algn="just">
              <a:spcBef>
                <a:spcPct val="0"/>
              </a:spcBef>
              <a:buFont typeface="Courier New" panose="02070309020205020404" pitchFamily="49" charset="0"/>
              <a:buChar char="o"/>
            </a:pPr>
            <a:endParaRPr lang="es-ES_tradnl" sz="1400" dirty="0">
              <a:latin typeface="Univers" panose="020B0503020202020204" pitchFamily="34" charset="0"/>
            </a:endParaRPr>
          </a:p>
          <a:p>
            <a:pPr algn="just">
              <a:spcBef>
                <a:spcPct val="0"/>
              </a:spcBef>
              <a:buFont typeface="CommonBullets"/>
              <a:buChar char="!"/>
            </a:pPr>
            <a:endParaRPr lang="es-ES_tradnl" altLang="es-ES" sz="2400" dirty="0">
              <a:latin typeface="Univers" panose="020B0503020202020204" pitchFamily="34" charset="0"/>
            </a:endParaRPr>
          </a:p>
          <a:p>
            <a:pPr algn="just">
              <a:spcBef>
                <a:spcPct val="0"/>
              </a:spcBef>
              <a:buFont typeface="CommonBullets"/>
              <a:buChar char="!"/>
            </a:pPr>
            <a:endParaRPr lang="es-ES_tradnl" altLang="es-ES" sz="2200" dirty="0">
              <a:latin typeface="Univers" panose="020B0503020202020204" pitchFamily="34" charset="0"/>
            </a:endParaRPr>
          </a:p>
          <a:p>
            <a:pPr algn="just">
              <a:lnSpc>
                <a:spcPct val="90000"/>
              </a:lnSpc>
              <a:spcBef>
                <a:spcPct val="0"/>
              </a:spcBef>
              <a:buFont typeface="CommonBullets"/>
              <a:buChar char="!"/>
            </a:pPr>
            <a:endParaRPr lang="es-ES_tradnl" altLang="es-ES" sz="2000" dirty="0">
              <a:latin typeface="Univers" panose="020B0503020202020204" pitchFamily="34" charset="0"/>
            </a:endParaRPr>
          </a:p>
          <a:p>
            <a:pPr algn="just">
              <a:lnSpc>
                <a:spcPct val="90000"/>
              </a:lnSpc>
              <a:spcBef>
                <a:spcPct val="0"/>
              </a:spcBef>
              <a:buFont typeface="CommonBullets"/>
              <a:buChar char="!"/>
            </a:pPr>
            <a:endParaRPr lang="es-ES_tradnl" altLang="es-ES" sz="1800" dirty="0">
              <a:latin typeface="Univers" panose="020B0503020202020204" pitchFamily="34" charset="0"/>
            </a:endParaRPr>
          </a:p>
          <a:p>
            <a:pPr lvl="1" algn="just">
              <a:lnSpc>
                <a:spcPct val="90000"/>
              </a:lnSpc>
              <a:spcBef>
                <a:spcPct val="0"/>
              </a:spcBef>
              <a:buFont typeface="CommonBullets"/>
              <a:buChar char="!"/>
            </a:pPr>
            <a:endParaRPr lang="es-ES_tradnl" altLang="es-ES" sz="1800" dirty="0">
              <a:latin typeface="Univers" panose="020B0503020202020204" pitchFamily="34" charset="0"/>
            </a:endParaRPr>
          </a:p>
          <a:p>
            <a:pPr algn="just">
              <a:lnSpc>
                <a:spcPct val="90000"/>
              </a:lnSpc>
              <a:spcBef>
                <a:spcPct val="0"/>
              </a:spcBef>
              <a:buFont typeface="CommonBullets"/>
              <a:buNone/>
            </a:pPr>
            <a:endParaRPr lang="es-ES_tradnl" altLang="es-ES" sz="2000" dirty="0">
              <a:latin typeface="Univers" panose="020B0503020202020204" pitchFamily="34" charset="0"/>
            </a:endParaRPr>
          </a:p>
        </p:txBody>
      </p:sp>
      <p:sp>
        <p:nvSpPr>
          <p:cNvPr id="10" name="5 Marcador de número de diapositiva">
            <a:extLst>
              <a:ext uri="{FF2B5EF4-FFF2-40B4-BE49-F238E27FC236}">
                <a16:creationId xmlns:a16="http://schemas.microsoft.com/office/drawing/2014/main" id="{37560EDD-1A5D-C983-247E-51EAE72FC6CF}"/>
              </a:ext>
            </a:extLst>
          </p:cNvPr>
          <p:cNvSpPr>
            <a:spLocks noGrp="1" noChangeArrowheads="1"/>
          </p:cNvSpPr>
          <p:nvPr>
            <p:ph type="sldNum" sz="quarter" idx="12"/>
          </p:nvPr>
        </p:nvSpPr>
        <p:spPr>
          <a:xfrm>
            <a:off x="9041363" y="6306586"/>
            <a:ext cx="12269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FB824DB-6C90-4165-8839-9CB940C71F7D}" type="slidenum">
              <a:rPr lang="en-US" altLang="es-ES" sz="1400" smtClean="0"/>
              <a:pPr>
                <a:spcBef>
                  <a:spcPct val="0"/>
                </a:spcBef>
                <a:buFontTx/>
                <a:buNone/>
              </a:pPr>
              <a:t>99</a:t>
            </a:fld>
            <a:endParaRPr lang="en-US" altLang="es-ES" sz="1400" dirty="0"/>
          </a:p>
        </p:txBody>
      </p:sp>
      <p:pic>
        <p:nvPicPr>
          <p:cNvPr id="11" name="Imagen 10">
            <a:extLst>
              <a:ext uri="{FF2B5EF4-FFF2-40B4-BE49-F238E27FC236}">
                <a16:creationId xmlns:a16="http://schemas.microsoft.com/office/drawing/2014/main" id="{0C34BE8D-3118-BC35-C4CC-29FAB4F60B29}"/>
              </a:ext>
            </a:extLst>
          </p:cNvPr>
          <p:cNvPicPr>
            <a:picLocks noChangeAspect="1"/>
          </p:cNvPicPr>
          <p:nvPr/>
        </p:nvPicPr>
        <p:blipFill>
          <a:blip r:embed="rId2"/>
          <a:stretch>
            <a:fillRect/>
          </a:stretch>
        </p:blipFill>
        <p:spPr>
          <a:xfrm>
            <a:off x="9364590" y="6192416"/>
            <a:ext cx="511909" cy="457200"/>
          </a:xfrm>
          <a:prstGeom prst="rect">
            <a:avLst/>
          </a:prstGeom>
        </p:spPr>
      </p:pic>
      <p:sp>
        <p:nvSpPr>
          <p:cNvPr id="4" name="Line 5">
            <a:extLst>
              <a:ext uri="{FF2B5EF4-FFF2-40B4-BE49-F238E27FC236}">
                <a16:creationId xmlns:a16="http://schemas.microsoft.com/office/drawing/2014/main" id="{7578DED5-6DED-1A6A-DB06-E773F04036F5}"/>
              </a:ext>
            </a:extLst>
          </p:cNvPr>
          <p:cNvSpPr>
            <a:spLocks noChangeShapeType="1"/>
          </p:cNvSpPr>
          <p:nvPr/>
        </p:nvSpPr>
        <p:spPr bwMode="auto">
          <a:xfrm flipV="1">
            <a:off x="3817856" y="371623"/>
            <a:ext cx="2559795" cy="0"/>
          </a:xfrm>
          <a:prstGeom prst="line">
            <a:avLst/>
          </a:prstGeom>
          <a:noFill/>
          <a:ln w="38100" cmpd="dbl">
            <a:solidFill>
              <a:srgbClr val="D60093"/>
            </a:solidFill>
            <a:round/>
            <a:headEnd/>
            <a:tailEnd/>
          </a:ln>
          <a:extLst>
            <a:ext uri="{909E8E84-426E-40DD-AFC4-6F175D3DCCD1}">
              <a14:hiddenFill xmlns:a14="http://schemas.microsoft.com/office/drawing/2010/main">
                <a:noFill/>
              </a14:hiddenFill>
            </a:ext>
          </a:extLst>
        </p:spPr>
        <p:txBody>
          <a:bodyPr wrap="none" anchor="ctr"/>
          <a:lstStyle/>
          <a:p>
            <a:pPr algn="just"/>
            <a:endParaRPr lang="es-ES" dirty="0"/>
          </a:p>
        </p:txBody>
      </p:sp>
      <p:pic>
        <p:nvPicPr>
          <p:cNvPr id="6" name="Imagen 5">
            <a:extLst>
              <a:ext uri="{FF2B5EF4-FFF2-40B4-BE49-F238E27FC236}">
                <a16:creationId xmlns:a16="http://schemas.microsoft.com/office/drawing/2014/main" id="{8ED5C06B-45FF-5EDA-083F-A94A926519EE}"/>
              </a:ext>
            </a:extLst>
          </p:cNvPr>
          <p:cNvPicPr>
            <a:picLocks noChangeAspect="1"/>
          </p:cNvPicPr>
          <p:nvPr/>
        </p:nvPicPr>
        <p:blipFill>
          <a:blip r:embed="rId3"/>
          <a:stretch>
            <a:fillRect/>
          </a:stretch>
        </p:blipFill>
        <p:spPr>
          <a:xfrm>
            <a:off x="1951861" y="1768487"/>
            <a:ext cx="5372981" cy="4050043"/>
          </a:xfrm>
          <a:prstGeom prst="rect">
            <a:avLst/>
          </a:prstGeom>
        </p:spPr>
      </p:pic>
      <p:pic>
        <p:nvPicPr>
          <p:cNvPr id="8" name="Imagen 7">
            <a:extLst>
              <a:ext uri="{FF2B5EF4-FFF2-40B4-BE49-F238E27FC236}">
                <a16:creationId xmlns:a16="http://schemas.microsoft.com/office/drawing/2014/main" id="{14B05DDF-5C29-F3FA-3E7E-F9FFCD3FE1C0}"/>
              </a:ext>
            </a:extLst>
          </p:cNvPr>
          <p:cNvPicPr>
            <a:picLocks noChangeAspect="1"/>
          </p:cNvPicPr>
          <p:nvPr/>
        </p:nvPicPr>
        <p:blipFill>
          <a:blip r:embed="rId4"/>
          <a:stretch>
            <a:fillRect/>
          </a:stretch>
        </p:blipFill>
        <p:spPr>
          <a:xfrm>
            <a:off x="7431471" y="1765606"/>
            <a:ext cx="2722217" cy="4047316"/>
          </a:xfrm>
          <a:prstGeom prst="rect">
            <a:avLst/>
          </a:prstGeom>
        </p:spPr>
      </p:pic>
      <p:pic>
        <p:nvPicPr>
          <p:cNvPr id="12" name="Imagen 11">
            <a:extLst>
              <a:ext uri="{FF2B5EF4-FFF2-40B4-BE49-F238E27FC236}">
                <a16:creationId xmlns:a16="http://schemas.microsoft.com/office/drawing/2014/main" id="{02D11CBE-257E-7FFD-9745-829CE7F65313}"/>
              </a:ext>
            </a:extLst>
          </p:cNvPr>
          <p:cNvPicPr>
            <a:picLocks noChangeAspect="1"/>
          </p:cNvPicPr>
          <p:nvPr/>
        </p:nvPicPr>
        <p:blipFill>
          <a:blip r:embed="rId5"/>
          <a:stretch>
            <a:fillRect/>
          </a:stretch>
        </p:blipFill>
        <p:spPr>
          <a:xfrm>
            <a:off x="230631" y="2900888"/>
            <a:ext cx="1510020" cy="2118373"/>
          </a:xfrm>
          <a:prstGeom prst="rect">
            <a:avLst/>
          </a:prstGeom>
        </p:spPr>
      </p:pic>
      <p:sp>
        <p:nvSpPr>
          <p:cNvPr id="13" name="Text Box 14">
            <a:extLst>
              <a:ext uri="{FF2B5EF4-FFF2-40B4-BE49-F238E27FC236}">
                <a16:creationId xmlns:a16="http://schemas.microsoft.com/office/drawing/2014/main" id="{9E171081-B90F-460C-62BB-2BD89CE6CA70}"/>
              </a:ext>
            </a:extLst>
          </p:cNvPr>
          <p:cNvSpPr txBox="1">
            <a:spLocks noChangeArrowheads="1"/>
          </p:cNvSpPr>
          <p:nvPr/>
        </p:nvSpPr>
        <p:spPr bwMode="auto">
          <a:xfrm>
            <a:off x="19421" y="5019261"/>
            <a:ext cx="18258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s-ES_tradnl" altLang="es-ES" sz="2000" dirty="0"/>
              <a:t>Objeto gris</a:t>
            </a:r>
          </a:p>
        </p:txBody>
      </p:sp>
    </p:spTree>
    <p:extLst>
      <p:ext uri="{BB962C8B-B14F-4D97-AF65-F5344CB8AC3E}">
        <p14:creationId xmlns:p14="http://schemas.microsoft.com/office/powerpoint/2010/main" val="357122570"/>
      </p:ext>
    </p:extLst>
  </p:cSld>
  <p:clrMapOvr>
    <a:masterClrMapping/>
  </p:clrMapOvr>
</p:sld>
</file>

<file path=ppt/theme/theme1.xml><?xml version="1.0" encoding="utf-8"?>
<a:theme xmlns:a="http://schemas.openxmlformats.org/drawingml/2006/main" name="pt">
  <a:themeElements>
    <a:clrScheme name="p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8DDB14F-896C-48D9-B08E-78BD9CC18535}">
  <we:reference id="4b785c87-866c-4bad-85d8-5d1ae467ac9a" version="3.14.0.0" store="EXCatalog" storeType="EXCatalog"/>
  <we:alternateReferences>
    <we:reference id="WA104381909" version="3.14.0.0" store="es-E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584224</TotalTime>
  <Words>13170</Words>
  <Application>Microsoft Office PowerPoint</Application>
  <PresentationFormat>Diapositivas de 35 mm</PresentationFormat>
  <Paragraphs>3312</Paragraphs>
  <Slides>146</Slides>
  <Notes>44</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146</vt:i4>
      </vt:variant>
    </vt:vector>
  </HeadingPairs>
  <TitlesOfParts>
    <vt:vector size="156" baseType="lpstr">
      <vt:lpstr>Times New Roman</vt:lpstr>
      <vt:lpstr>Cambria Math</vt:lpstr>
      <vt:lpstr>Univers (W1)</vt:lpstr>
      <vt:lpstr>Symbol</vt:lpstr>
      <vt:lpstr>Univers</vt:lpstr>
      <vt:lpstr>CG Times</vt:lpstr>
      <vt:lpstr>Courier New</vt:lpstr>
      <vt:lpstr>CommonBullets</vt:lpstr>
      <vt:lpstr>pt</vt:lpstr>
      <vt:lpstr>Clip</vt:lpstr>
      <vt:lpstr>Introducción a Godot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Godot</dc:title>
  <dc:creator/>
  <cp:lastModifiedBy>ANTONIO LÓPEZ FERNÁNDEZ</cp:lastModifiedBy>
  <cp:revision>1137</cp:revision>
  <cp:lastPrinted>2003-05-07T10:30:06Z</cp:lastPrinted>
  <dcterms:created xsi:type="dcterms:W3CDTF">2002-05-27T18:16:21Z</dcterms:created>
  <dcterms:modified xsi:type="dcterms:W3CDTF">2025-09-03T10:25:28Z</dcterms:modified>
</cp:coreProperties>
</file>